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2"/>
  </p:notesMasterIdLst>
  <p:sldIdLst>
    <p:sldId id="256" r:id="rId6"/>
    <p:sldId id="335" r:id="rId7"/>
    <p:sldId id="315" r:id="rId8"/>
    <p:sldId id="316" r:id="rId9"/>
    <p:sldId id="334" r:id="rId10"/>
    <p:sldId id="342" r:id="rId11"/>
    <p:sldId id="336" r:id="rId12"/>
    <p:sldId id="340" r:id="rId13"/>
    <p:sldId id="341" r:id="rId14"/>
    <p:sldId id="339" r:id="rId15"/>
    <p:sldId id="338" r:id="rId16"/>
    <p:sldId id="337" r:id="rId17"/>
    <p:sldId id="344" r:id="rId18"/>
    <p:sldId id="345" r:id="rId19"/>
    <p:sldId id="343" r:id="rId20"/>
    <p:sldId id="33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013D16-9748-49B4-A8B2-8517CE3FAD32}" v="424" dt="2021-04-14T00:15:25.676"/>
    <p1510:client id="{E1AA242E-DB42-40F6-BB51-F5E2A445644C}" v="2" dt="2021-04-14T13:46:51.8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4294" autoAdjust="0"/>
    <p:restoredTop sz="67483" autoAdjust="0"/>
  </p:normalViewPr>
  <p:slideViewPr>
    <p:cSldViewPr>
      <p:cViewPr varScale="1">
        <p:scale>
          <a:sx n="73" d="100"/>
          <a:sy n="73" d="100"/>
        </p:scale>
        <p:origin x="2214" y="-30"/>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5/10/relationships/revisionInfo" Target="revisionInfo.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3T15:24:46.376"/>
    </inkml:context>
    <inkml:brush xml:id="br0">
      <inkml:brushProperty name="width" value="0.05" units="cm"/>
      <inkml:brushProperty name="height" value="0.05" units="cm"/>
      <inkml:brushProperty name="ignorePressure" value="1"/>
    </inkml:brush>
  </inkml:definitions>
  <inkml:trace contextRef="#ctx0" brushRef="#br0">1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3T15:24:47.347"/>
    </inkml:context>
    <inkml:brush xml:id="br0">
      <inkml:brushProperty name="width" value="0.05" units="cm"/>
      <inkml:brushProperty name="height" value="0.05" units="cm"/>
      <inkml:brushProperty name="ignorePressure" value="1"/>
    </inkml:brush>
  </inkml:definitions>
  <inkml:trace contextRef="#ctx0" brushRef="#br0">1 0,'0'6,"5"1,2 4,5 2,6-3,-1 3,2-1,4 2,-3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8232EA-1171-43E3-89B7-C8EA5B683540}" type="datetimeFigureOut">
              <a:rPr lang="en-US" smtClean="0"/>
              <a:t>4/14/2021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BFB81E-A770-4292-8BFD-965716148783}" type="slidenum">
              <a:rPr lang="en-US" smtClean="0"/>
              <a:t>‹#›</a:t>
            </a:fld>
            <a:endParaRPr lang="en-US"/>
          </a:p>
        </p:txBody>
      </p:sp>
    </p:spTree>
    <p:extLst>
      <p:ext uri="{BB962C8B-B14F-4D97-AF65-F5344CB8AC3E}">
        <p14:creationId xmlns:p14="http://schemas.microsoft.com/office/powerpoint/2010/main" val="3668182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BFB81E-A770-4292-8BFD-965716148783}" type="slidenum">
              <a:rPr lang="en-US" smtClean="0"/>
              <a:t>2</a:t>
            </a:fld>
            <a:endParaRPr lang="en-US"/>
          </a:p>
        </p:txBody>
      </p:sp>
    </p:spTree>
    <p:extLst>
      <p:ext uri="{BB962C8B-B14F-4D97-AF65-F5344CB8AC3E}">
        <p14:creationId xmlns:p14="http://schemas.microsoft.com/office/powerpoint/2010/main" val="3902441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Drone image from FAA: https://faadronezone.faa.gov/#/</a:t>
            </a:r>
          </a:p>
        </p:txBody>
      </p:sp>
      <p:sp>
        <p:nvSpPr>
          <p:cNvPr id="4" name="Slide Number Placeholder 3"/>
          <p:cNvSpPr>
            <a:spLocks noGrp="1"/>
          </p:cNvSpPr>
          <p:nvPr>
            <p:ph type="sldNum" sz="quarter" idx="5"/>
          </p:nvPr>
        </p:nvSpPr>
        <p:spPr/>
        <p:txBody>
          <a:bodyPr/>
          <a:lstStyle/>
          <a:p>
            <a:fld id="{BBBFB81E-A770-4292-8BFD-965716148783}" type="slidenum">
              <a:rPr lang="en-US" smtClean="0"/>
              <a:t>3</a:t>
            </a:fld>
            <a:endParaRPr lang="en-US"/>
          </a:p>
        </p:txBody>
      </p:sp>
    </p:spTree>
    <p:extLst>
      <p:ext uri="{BB962C8B-B14F-4D97-AF65-F5344CB8AC3E}">
        <p14:creationId xmlns:p14="http://schemas.microsoft.com/office/powerpoint/2010/main" val="405141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ALARA concerns</a:t>
            </a:r>
          </a:p>
          <a:p>
            <a:r>
              <a:rPr lang="en-US" dirty="0"/>
              <a:t>OSHA concerns (terrain, slopes, </a:t>
            </a:r>
            <a:r>
              <a:rPr lang="en-US" dirty="0" err="1"/>
              <a:t>etc</a:t>
            </a:r>
            <a:r>
              <a:rPr lang="en-US" dirty="0"/>
              <a:t>)</a:t>
            </a:r>
          </a:p>
          <a:p>
            <a:endParaRPr lang="en-US" dirty="0"/>
          </a:p>
        </p:txBody>
      </p:sp>
      <p:sp>
        <p:nvSpPr>
          <p:cNvPr id="4" name="Slide Number Placeholder 3"/>
          <p:cNvSpPr>
            <a:spLocks noGrp="1"/>
          </p:cNvSpPr>
          <p:nvPr>
            <p:ph type="sldNum" sz="quarter" idx="5"/>
          </p:nvPr>
        </p:nvSpPr>
        <p:spPr/>
        <p:txBody>
          <a:bodyPr/>
          <a:lstStyle/>
          <a:p>
            <a:fld id="{BBBFB81E-A770-4292-8BFD-965716148783}" type="slidenum">
              <a:rPr lang="en-US" smtClean="0"/>
              <a:t>4</a:t>
            </a:fld>
            <a:endParaRPr lang="en-US"/>
          </a:p>
        </p:txBody>
      </p:sp>
    </p:spTree>
    <p:extLst>
      <p:ext uri="{BB962C8B-B14F-4D97-AF65-F5344CB8AC3E}">
        <p14:creationId xmlns:p14="http://schemas.microsoft.com/office/powerpoint/2010/main" val="3129734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Aerial photography – copyright usage – Open with attribution – see </a:t>
            </a:r>
            <a:r>
              <a:rPr lang="en-US" sz="1200" dirty="0"/>
              <a:t>https://commons.wikimedia.org/wiki/File:DJI_0014Drone_photography.jpg</a:t>
            </a:r>
          </a:p>
          <a:p>
            <a:endParaRPr lang="en-US" dirty="0"/>
          </a:p>
          <a:p>
            <a:r>
              <a:rPr lang="en-US" dirty="0"/>
              <a:t>Fukushima: ANS presentation, copyright usage with attribution, </a:t>
            </a:r>
          </a:p>
          <a:p>
            <a:r>
              <a:rPr lang="en-US" dirty="0"/>
              <a:t>available at: file:///C:/Users/D3J524/Downloads/fukushima2021-presentation_slides.pdf</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Distribution: Benton County Mosquito Control Board, 2021, copyright usage with attribution, available at: https://www.facebook.com/</a:t>
            </a:r>
            <a:r>
              <a:rPr lang="en-US" dirty="0" err="1"/>
              <a:t>BentonMosquito</a:t>
            </a:r>
            <a:r>
              <a:rPr lang="en-US" dirty="0"/>
              <a:t>/photos/pb.596208727213377.-2207520000../1860085774158993/?type=3&amp;theater</a:t>
            </a:r>
          </a:p>
          <a:p>
            <a:endParaRPr lang="en-US" dirty="0"/>
          </a:p>
          <a:p>
            <a:r>
              <a:rPr lang="en-US" dirty="0"/>
              <a:t>Characterization of Storage Tanks: PNNL photo, available at https://pnnlcreative.getbynder.com/media/</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Emergency Response: PNNL photo, available at https://pnnlcreative.getbynder.com/media/</a:t>
            </a:r>
          </a:p>
          <a:p>
            <a:endParaRPr lang="en-US" dirty="0"/>
          </a:p>
        </p:txBody>
      </p:sp>
      <p:sp>
        <p:nvSpPr>
          <p:cNvPr id="4" name="Slide Number Placeholder 3"/>
          <p:cNvSpPr>
            <a:spLocks noGrp="1"/>
          </p:cNvSpPr>
          <p:nvPr>
            <p:ph type="sldNum" sz="quarter" idx="5"/>
          </p:nvPr>
        </p:nvSpPr>
        <p:spPr/>
        <p:txBody>
          <a:bodyPr/>
          <a:lstStyle/>
          <a:p>
            <a:fld id="{BBBFB81E-A770-4292-8BFD-965716148783}" type="slidenum">
              <a:rPr lang="en-US" smtClean="0"/>
              <a:t>6</a:t>
            </a:fld>
            <a:endParaRPr lang="en-US"/>
          </a:p>
        </p:txBody>
      </p:sp>
    </p:spTree>
    <p:extLst>
      <p:ext uri="{BB962C8B-B14F-4D97-AF65-F5344CB8AC3E}">
        <p14:creationId xmlns:p14="http://schemas.microsoft.com/office/powerpoint/2010/main" val="3546622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DQOs for a specific scenario(s)?</a:t>
            </a:r>
          </a:p>
        </p:txBody>
      </p:sp>
      <p:sp>
        <p:nvSpPr>
          <p:cNvPr id="4" name="Slide Number Placeholder 3"/>
          <p:cNvSpPr>
            <a:spLocks noGrp="1"/>
          </p:cNvSpPr>
          <p:nvPr>
            <p:ph type="sldNum" sz="quarter" idx="5"/>
          </p:nvPr>
        </p:nvSpPr>
        <p:spPr/>
        <p:txBody>
          <a:bodyPr/>
          <a:lstStyle/>
          <a:p>
            <a:fld id="{BBBFB81E-A770-4292-8BFD-965716148783}" type="slidenum">
              <a:rPr lang="en-US" smtClean="0"/>
              <a:t>9</a:t>
            </a:fld>
            <a:endParaRPr lang="en-US"/>
          </a:p>
        </p:txBody>
      </p:sp>
    </p:spTree>
    <p:extLst>
      <p:ext uri="{BB962C8B-B14F-4D97-AF65-F5344CB8AC3E}">
        <p14:creationId xmlns:p14="http://schemas.microsoft.com/office/powerpoint/2010/main" val="3605367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detection limits fall under precision or accuracy?</a:t>
            </a:r>
          </a:p>
        </p:txBody>
      </p:sp>
      <p:sp>
        <p:nvSpPr>
          <p:cNvPr id="4" name="Slide Number Placeholder 3"/>
          <p:cNvSpPr>
            <a:spLocks noGrp="1"/>
          </p:cNvSpPr>
          <p:nvPr>
            <p:ph type="sldNum" sz="quarter" idx="5"/>
          </p:nvPr>
        </p:nvSpPr>
        <p:spPr/>
        <p:txBody>
          <a:bodyPr/>
          <a:lstStyle/>
          <a:p>
            <a:fld id="{BBBFB81E-A770-4292-8BFD-965716148783}" type="slidenum">
              <a:rPr lang="en-US" smtClean="0"/>
              <a:t>10</a:t>
            </a:fld>
            <a:endParaRPr lang="en-US"/>
          </a:p>
        </p:txBody>
      </p:sp>
    </p:spTree>
    <p:extLst>
      <p:ext uri="{BB962C8B-B14F-4D97-AF65-F5344CB8AC3E}">
        <p14:creationId xmlns:p14="http://schemas.microsoft.com/office/powerpoint/2010/main" val="4166723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a:xfrm>
            <a:off x="8305800" y="6400800"/>
            <a:ext cx="457200" cy="457200"/>
          </a:xfrm>
          <a:prstGeom prst="rect">
            <a:avLst/>
          </a:prstGeom>
        </p:spPr>
        <p:txBody>
          <a:bodyPr tIns="91440" bIns="91440"/>
          <a:lstStyle>
            <a:lvl1pPr algn="ctr">
              <a:defRPr baseline="0">
                <a:solidFill>
                  <a:schemeClr val="bg1"/>
                </a:solidFill>
              </a:defRPr>
            </a:lvl1pPr>
          </a:lstStyle>
          <a:p>
            <a:fld id="{6307C49B-6361-429E-95C0-8ACFC6C4674B}" type="slidenum">
              <a:rPr lang="en-US" smtClean="0"/>
              <a:pPr/>
              <a:t>‹#›</a:t>
            </a:fld>
            <a:endParaRPr lang="en-US" dirty="0"/>
          </a:p>
        </p:txBody>
      </p:sp>
    </p:spTree>
    <p:extLst>
      <p:ext uri="{BB962C8B-B14F-4D97-AF65-F5344CB8AC3E}">
        <p14:creationId xmlns:p14="http://schemas.microsoft.com/office/powerpoint/2010/main" val="617792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txBox="1">
            <a:spLocks/>
          </p:cNvSpPr>
          <p:nvPr userDrawn="1"/>
        </p:nvSpPr>
        <p:spPr>
          <a:xfrm>
            <a:off x="8305800" y="6400800"/>
            <a:ext cx="457200" cy="457200"/>
          </a:xfrm>
          <a:prstGeom prst="rect">
            <a:avLst/>
          </a:prstGeom>
        </p:spPr>
        <p:txBody>
          <a:bodyPr tIns="91440" bIns="91440"/>
          <a:lstStyle>
            <a:defPPr>
              <a:defRPr lang="en-US"/>
            </a:defPPr>
            <a:lvl1pPr marL="0" algn="ctr" defTabSz="914400" rtl="0" eaLnBrk="1" latinLnBrk="0" hangingPunct="1">
              <a:defRPr sz="18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307C49B-6361-429E-95C0-8ACFC6C4674B}" type="slidenum">
              <a:rPr lang="en-US" smtClean="0"/>
              <a:pPr/>
              <a:t>‹#›</a:t>
            </a:fld>
            <a:endParaRPr lang="en-US" dirty="0"/>
          </a:p>
        </p:txBody>
      </p:sp>
    </p:spTree>
    <p:extLst>
      <p:ext uri="{BB962C8B-B14F-4D97-AF65-F5344CB8AC3E}">
        <p14:creationId xmlns:p14="http://schemas.microsoft.com/office/powerpoint/2010/main" val="4094043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Slide Number Placeholder 5"/>
          <p:cNvSpPr>
            <a:spLocks noGrp="1"/>
          </p:cNvSpPr>
          <p:nvPr>
            <p:ph type="sldNum" sz="quarter" idx="12"/>
          </p:nvPr>
        </p:nvSpPr>
        <p:spPr>
          <a:xfrm>
            <a:off x="8305800" y="6400800"/>
            <a:ext cx="457200" cy="457200"/>
          </a:xfrm>
          <a:prstGeom prst="rect">
            <a:avLst/>
          </a:prstGeom>
        </p:spPr>
        <p:txBody>
          <a:bodyPr tIns="91440" bIns="91440"/>
          <a:lstStyle>
            <a:lvl1pPr algn="ctr">
              <a:defRPr baseline="0">
                <a:solidFill>
                  <a:schemeClr val="bg1"/>
                </a:solidFill>
              </a:defRPr>
            </a:lvl1pPr>
          </a:lstStyle>
          <a:p>
            <a:fld id="{6307C49B-6361-429E-95C0-8ACFC6C4674B}" type="slidenum">
              <a:rPr lang="en-US" smtClean="0"/>
              <a:pPr/>
              <a:t>‹#›</a:t>
            </a:fld>
            <a:endParaRPr lang="en-US" dirty="0"/>
          </a:p>
        </p:txBody>
      </p:sp>
    </p:spTree>
    <p:extLst>
      <p:ext uri="{BB962C8B-B14F-4D97-AF65-F5344CB8AC3E}">
        <p14:creationId xmlns:p14="http://schemas.microsoft.com/office/powerpoint/2010/main" val="3398439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12"/>
          </p:nvPr>
        </p:nvSpPr>
        <p:spPr>
          <a:xfrm>
            <a:off x="8305800" y="6400800"/>
            <a:ext cx="457200" cy="457200"/>
          </a:xfrm>
          <a:prstGeom prst="rect">
            <a:avLst/>
          </a:prstGeom>
        </p:spPr>
        <p:txBody>
          <a:bodyPr tIns="91440" bIns="91440"/>
          <a:lstStyle>
            <a:lvl1pPr algn="ctr">
              <a:defRPr baseline="0">
                <a:solidFill>
                  <a:schemeClr val="bg1"/>
                </a:solidFill>
              </a:defRPr>
            </a:lvl1pPr>
          </a:lstStyle>
          <a:p>
            <a:fld id="{6307C49B-6361-429E-95C0-8ACFC6C4674B}" type="slidenum">
              <a:rPr lang="en-US" smtClean="0"/>
              <a:pPr/>
              <a:t>‹#›</a:t>
            </a:fld>
            <a:endParaRPr lang="en-US" dirty="0"/>
          </a:p>
        </p:txBody>
      </p:sp>
    </p:spTree>
    <p:extLst>
      <p:ext uri="{BB962C8B-B14F-4D97-AF65-F5344CB8AC3E}">
        <p14:creationId xmlns:p14="http://schemas.microsoft.com/office/powerpoint/2010/main" val="21857946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6"/>
          <a:srcRect b="25926"/>
          <a:stretch/>
        </p:blipFill>
        <p:spPr>
          <a:xfrm>
            <a:off x="0" y="0"/>
            <a:ext cx="9144000" cy="1524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8" name="Group 17"/>
          <p:cNvGrpSpPr/>
          <p:nvPr userDrawn="1"/>
        </p:nvGrpSpPr>
        <p:grpSpPr>
          <a:xfrm>
            <a:off x="0" y="5828119"/>
            <a:ext cx="9235440" cy="1029881"/>
            <a:chOff x="0" y="5766557"/>
            <a:chExt cx="9235440" cy="1029881"/>
          </a:xfrm>
        </p:grpSpPr>
        <p:sp>
          <p:nvSpPr>
            <p:cNvPr id="13" name="Rectangle 6"/>
            <p:cNvSpPr/>
            <p:nvPr userDrawn="1"/>
          </p:nvSpPr>
          <p:spPr>
            <a:xfrm>
              <a:off x="722316" y="6095735"/>
              <a:ext cx="8513124" cy="700703"/>
            </a:xfrm>
            <a:custGeom>
              <a:avLst/>
              <a:gdLst>
                <a:gd name="connsiteX0" fmla="*/ 0 w 12192000"/>
                <a:gd name="connsiteY0" fmla="*/ 0 h 1268569"/>
                <a:gd name="connsiteX1" fmla="*/ 12192000 w 12192000"/>
                <a:gd name="connsiteY1" fmla="*/ 0 h 1268569"/>
                <a:gd name="connsiteX2" fmla="*/ 12192000 w 12192000"/>
                <a:gd name="connsiteY2" fmla="*/ 1268569 h 1268569"/>
                <a:gd name="connsiteX3" fmla="*/ 0 w 12192000"/>
                <a:gd name="connsiteY3" fmla="*/ 1268569 h 1268569"/>
                <a:gd name="connsiteX4" fmla="*/ 0 w 12192000"/>
                <a:gd name="connsiteY4" fmla="*/ 0 h 1268569"/>
                <a:gd name="connsiteX0" fmla="*/ 0 w 12192000"/>
                <a:gd name="connsiteY0" fmla="*/ 512417 h 1780986"/>
                <a:gd name="connsiteX1" fmla="*/ 12192000 w 12192000"/>
                <a:gd name="connsiteY1" fmla="*/ 512417 h 1780986"/>
                <a:gd name="connsiteX2" fmla="*/ 12192000 w 12192000"/>
                <a:gd name="connsiteY2" fmla="*/ 1780986 h 1780986"/>
                <a:gd name="connsiteX3" fmla="*/ 0 w 12192000"/>
                <a:gd name="connsiteY3" fmla="*/ 1780986 h 1780986"/>
                <a:gd name="connsiteX4" fmla="*/ 0 w 12192000"/>
                <a:gd name="connsiteY4" fmla="*/ 512417 h 1780986"/>
                <a:gd name="connsiteX0" fmla="*/ 0 w 12192000"/>
                <a:gd name="connsiteY0" fmla="*/ 564558 h 1833127"/>
                <a:gd name="connsiteX1" fmla="*/ 12192000 w 12192000"/>
                <a:gd name="connsiteY1" fmla="*/ 564558 h 1833127"/>
                <a:gd name="connsiteX2" fmla="*/ 12192000 w 12192000"/>
                <a:gd name="connsiteY2" fmla="*/ 1833127 h 1833127"/>
                <a:gd name="connsiteX3" fmla="*/ 0 w 12192000"/>
                <a:gd name="connsiteY3" fmla="*/ 1833127 h 1833127"/>
                <a:gd name="connsiteX4" fmla="*/ 0 w 12192000"/>
                <a:gd name="connsiteY4" fmla="*/ 564558 h 1833127"/>
                <a:gd name="connsiteX0" fmla="*/ 0 w 12740930"/>
                <a:gd name="connsiteY0" fmla="*/ 137442 h 1406011"/>
                <a:gd name="connsiteX1" fmla="*/ 11718235 w 12740930"/>
                <a:gd name="connsiteY1" fmla="*/ 34412 h 1406011"/>
                <a:gd name="connsiteX2" fmla="*/ 12192000 w 12740930"/>
                <a:gd name="connsiteY2" fmla="*/ 137442 h 1406011"/>
                <a:gd name="connsiteX3" fmla="*/ 12192000 w 12740930"/>
                <a:gd name="connsiteY3" fmla="*/ 1406011 h 1406011"/>
                <a:gd name="connsiteX4" fmla="*/ 0 w 12740930"/>
                <a:gd name="connsiteY4" fmla="*/ 1406011 h 1406011"/>
                <a:gd name="connsiteX5" fmla="*/ 0 w 12740930"/>
                <a:gd name="connsiteY5" fmla="*/ 137442 h 1406011"/>
                <a:gd name="connsiteX0" fmla="*/ 0 w 12192000"/>
                <a:gd name="connsiteY0" fmla="*/ 490656 h 1759225"/>
                <a:gd name="connsiteX1" fmla="*/ 8488018 w 12192000"/>
                <a:gd name="connsiteY1" fmla="*/ 0 h 1759225"/>
                <a:gd name="connsiteX2" fmla="*/ 12192000 w 12192000"/>
                <a:gd name="connsiteY2" fmla="*/ 490656 h 1759225"/>
                <a:gd name="connsiteX3" fmla="*/ 12192000 w 12192000"/>
                <a:gd name="connsiteY3" fmla="*/ 1759225 h 1759225"/>
                <a:gd name="connsiteX4" fmla="*/ 0 w 12192000"/>
                <a:gd name="connsiteY4" fmla="*/ 1759225 h 1759225"/>
                <a:gd name="connsiteX5" fmla="*/ 0 w 12192000"/>
                <a:gd name="connsiteY5" fmla="*/ 490656 h 1759225"/>
                <a:gd name="connsiteX0" fmla="*/ 0 w 12192000"/>
                <a:gd name="connsiteY0" fmla="*/ 521485 h 1790054"/>
                <a:gd name="connsiteX1" fmla="*/ 8488018 w 12192000"/>
                <a:gd name="connsiteY1" fmla="*/ 30829 h 1790054"/>
                <a:gd name="connsiteX2" fmla="*/ 12192000 w 12192000"/>
                <a:gd name="connsiteY2" fmla="*/ 521485 h 1790054"/>
                <a:gd name="connsiteX3" fmla="*/ 12192000 w 12192000"/>
                <a:gd name="connsiteY3" fmla="*/ 1790054 h 1790054"/>
                <a:gd name="connsiteX4" fmla="*/ 0 w 12192000"/>
                <a:gd name="connsiteY4" fmla="*/ 1790054 h 1790054"/>
                <a:gd name="connsiteX5" fmla="*/ 0 w 12192000"/>
                <a:gd name="connsiteY5" fmla="*/ 521485 h 1790054"/>
                <a:gd name="connsiteX0" fmla="*/ 0 w 12273798"/>
                <a:gd name="connsiteY0" fmla="*/ 521485 h 1790054"/>
                <a:gd name="connsiteX1" fmla="*/ 8488018 w 12273798"/>
                <a:gd name="connsiteY1" fmla="*/ 30829 h 1790054"/>
                <a:gd name="connsiteX2" fmla="*/ 12192000 w 12273798"/>
                <a:gd name="connsiteY2" fmla="*/ 521485 h 1790054"/>
                <a:gd name="connsiteX3" fmla="*/ 12192000 w 12273798"/>
                <a:gd name="connsiteY3" fmla="*/ 1790054 h 1790054"/>
                <a:gd name="connsiteX4" fmla="*/ 0 w 12273798"/>
                <a:gd name="connsiteY4" fmla="*/ 1790054 h 1790054"/>
                <a:gd name="connsiteX5" fmla="*/ 0 w 12273798"/>
                <a:gd name="connsiteY5" fmla="*/ 521485 h 1790054"/>
                <a:gd name="connsiteX0" fmla="*/ 0 w 12273798"/>
                <a:gd name="connsiteY0" fmla="*/ 791250 h 1761645"/>
                <a:gd name="connsiteX1" fmla="*/ 8488018 w 12273798"/>
                <a:gd name="connsiteY1" fmla="*/ 2420 h 1761645"/>
                <a:gd name="connsiteX2" fmla="*/ 12192000 w 12273798"/>
                <a:gd name="connsiteY2" fmla="*/ 493076 h 1761645"/>
                <a:gd name="connsiteX3" fmla="*/ 12192000 w 12273798"/>
                <a:gd name="connsiteY3" fmla="*/ 1761645 h 1761645"/>
                <a:gd name="connsiteX4" fmla="*/ 0 w 12273798"/>
                <a:gd name="connsiteY4" fmla="*/ 1761645 h 1761645"/>
                <a:gd name="connsiteX5" fmla="*/ 0 w 12273798"/>
                <a:gd name="connsiteY5" fmla="*/ 791250 h 1761645"/>
                <a:gd name="connsiteX0" fmla="*/ 0 w 12273798"/>
                <a:gd name="connsiteY0" fmla="*/ 791250 h 1761645"/>
                <a:gd name="connsiteX1" fmla="*/ 8488018 w 12273798"/>
                <a:gd name="connsiteY1" fmla="*/ 2420 h 1761645"/>
                <a:gd name="connsiteX2" fmla="*/ 12192000 w 12273798"/>
                <a:gd name="connsiteY2" fmla="*/ 493076 h 1761645"/>
                <a:gd name="connsiteX3" fmla="*/ 12192000 w 12273798"/>
                <a:gd name="connsiteY3" fmla="*/ 1761645 h 1761645"/>
                <a:gd name="connsiteX4" fmla="*/ 0 w 12273798"/>
                <a:gd name="connsiteY4" fmla="*/ 1761645 h 1761645"/>
                <a:gd name="connsiteX5" fmla="*/ 0 w 12273798"/>
                <a:gd name="connsiteY5" fmla="*/ 791250 h 1761645"/>
                <a:gd name="connsiteX0" fmla="*/ 0 w 12273798"/>
                <a:gd name="connsiteY0" fmla="*/ 791250 h 1761645"/>
                <a:gd name="connsiteX1" fmla="*/ 8488018 w 12273798"/>
                <a:gd name="connsiteY1" fmla="*/ 2420 h 1761645"/>
                <a:gd name="connsiteX2" fmla="*/ 12192000 w 12273798"/>
                <a:gd name="connsiteY2" fmla="*/ 493076 h 1761645"/>
                <a:gd name="connsiteX3" fmla="*/ 12192000 w 12273798"/>
                <a:gd name="connsiteY3" fmla="*/ 1761645 h 1761645"/>
                <a:gd name="connsiteX4" fmla="*/ 0 w 12273798"/>
                <a:gd name="connsiteY4" fmla="*/ 1761645 h 1761645"/>
                <a:gd name="connsiteX5" fmla="*/ 0 w 12273798"/>
                <a:gd name="connsiteY5" fmla="*/ 791250 h 176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73798" h="1761645">
                  <a:moveTo>
                    <a:pt x="0" y="791250"/>
                  </a:moveTo>
                  <a:cubicBezTo>
                    <a:pt x="2796209" y="1588155"/>
                    <a:pt x="3655668" y="1755434"/>
                    <a:pt x="8488018" y="2420"/>
                  </a:cubicBezTo>
                  <a:cubicBezTo>
                    <a:pt x="10520018" y="2420"/>
                    <a:pt x="12729265" y="-63515"/>
                    <a:pt x="12192000" y="493076"/>
                  </a:cubicBezTo>
                  <a:lnTo>
                    <a:pt x="12192000" y="1761645"/>
                  </a:lnTo>
                  <a:lnTo>
                    <a:pt x="0" y="1761645"/>
                  </a:lnTo>
                  <a:lnTo>
                    <a:pt x="0" y="791250"/>
                  </a:lnTo>
                  <a:close/>
                </a:path>
              </a:pathLst>
            </a:custGeom>
            <a:gradFill>
              <a:gsLst>
                <a:gs pos="21000">
                  <a:schemeClr val="tx2">
                    <a:lumMod val="60000"/>
                    <a:lumOff val="40000"/>
                  </a:schemeClr>
                </a:gs>
                <a:gs pos="51000">
                  <a:srgbClr val="214D71"/>
                </a:gs>
              </a:gsLst>
              <a:lin ang="3600000" scaled="0"/>
            </a:gradFill>
            <a:ln>
              <a:noFill/>
            </a:ln>
            <a:effectLst>
              <a:outerShdw blurRad="190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4" name="Freeform 13"/>
            <p:cNvSpPr/>
            <p:nvPr userDrawn="1"/>
          </p:nvSpPr>
          <p:spPr>
            <a:xfrm>
              <a:off x="722316" y="6014817"/>
              <a:ext cx="8456387" cy="781621"/>
            </a:xfrm>
            <a:custGeom>
              <a:avLst/>
              <a:gdLst>
                <a:gd name="connsiteX0" fmla="*/ 10102960 w 12191999"/>
                <a:gd name="connsiteY0" fmla="*/ 725 h 1345335"/>
                <a:gd name="connsiteX1" fmla="*/ 10431001 w 12191999"/>
                <a:gd name="connsiteY1" fmla="*/ 2431 h 1345335"/>
                <a:gd name="connsiteX2" fmla="*/ 12035069 w 12191999"/>
                <a:gd name="connsiteY2" fmla="*/ 230021 h 1345335"/>
                <a:gd name="connsiteX3" fmla="*/ 12191999 w 12191999"/>
                <a:gd name="connsiteY3" fmla="*/ 279976 h 1345335"/>
                <a:gd name="connsiteX4" fmla="*/ 12191999 w 12191999"/>
                <a:gd name="connsiteY4" fmla="*/ 825919 h 1345335"/>
                <a:gd name="connsiteX5" fmla="*/ 11994637 w 12191999"/>
                <a:gd name="connsiteY5" fmla="*/ 739449 h 1345335"/>
                <a:gd name="connsiteX6" fmla="*/ 6759838 w 12191999"/>
                <a:gd name="connsiteY6" fmla="*/ 1273965 h 1345335"/>
                <a:gd name="connsiteX7" fmla="*/ 6593014 w 12191999"/>
                <a:gd name="connsiteY7" fmla="*/ 1345335 h 1345335"/>
                <a:gd name="connsiteX8" fmla="*/ 0 w 12191999"/>
                <a:gd name="connsiteY8" fmla="*/ 1345335 h 1345335"/>
                <a:gd name="connsiteX9" fmla="*/ 0 w 12191999"/>
                <a:gd name="connsiteY9" fmla="*/ 619243 h 1345335"/>
                <a:gd name="connsiteX10" fmla="*/ 7348 w 12191999"/>
                <a:gd name="connsiteY10" fmla="*/ 623324 h 1345335"/>
                <a:gd name="connsiteX11" fmla="*/ 10102960 w 12191999"/>
                <a:gd name="connsiteY11" fmla="*/ 725 h 134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1999" h="1345335">
                  <a:moveTo>
                    <a:pt x="10102960" y="725"/>
                  </a:moveTo>
                  <a:cubicBezTo>
                    <a:pt x="10213203" y="-623"/>
                    <a:pt x="10322580" y="-108"/>
                    <a:pt x="10431001" y="2431"/>
                  </a:cubicBezTo>
                  <a:cubicBezTo>
                    <a:pt x="10995802" y="15659"/>
                    <a:pt x="11534688" y="83822"/>
                    <a:pt x="12035069" y="230021"/>
                  </a:cubicBezTo>
                  <a:lnTo>
                    <a:pt x="12191999" y="279976"/>
                  </a:lnTo>
                  <a:lnTo>
                    <a:pt x="12191999" y="825919"/>
                  </a:lnTo>
                  <a:lnTo>
                    <a:pt x="11994637" y="739449"/>
                  </a:lnTo>
                  <a:cubicBezTo>
                    <a:pt x="10223691" y="16340"/>
                    <a:pt x="8472375" y="557002"/>
                    <a:pt x="6759838" y="1273965"/>
                  </a:cubicBezTo>
                  <a:lnTo>
                    <a:pt x="6593014" y="1345335"/>
                  </a:lnTo>
                  <a:lnTo>
                    <a:pt x="0" y="1345335"/>
                  </a:lnTo>
                  <a:lnTo>
                    <a:pt x="0" y="619243"/>
                  </a:lnTo>
                  <a:lnTo>
                    <a:pt x="7348" y="623324"/>
                  </a:lnTo>
                  <a:cubicBezTo>
                    <a:pt x="2435794" y="1872620"/>
                    <a:pt x="6685445" y="42458"/>
                    <a:pt x="10102960" y="725"/>
                  </a:cubicBezTo>
                  <a:close/>
                </a:path>
              </a:pathLst>
            </a:custGeom>
            <a:gradFill flip="none" rotWithShape="1">
              <a:gsLst>
                <a:gs pos="28000">
                  <a:schemeClr val="accent2"/>
                </a:gs>
                <a:gs pos="62000">
                  <a:schemeClr val="accent2">
                    <a:lumMod val="75000"/>
                  </a:schemeClr>
                </a:gs>
              </a:gsLst>
              <a:lin ang="15600000" scaled="0"/>
              <a:tileRect/>
            </a:gradFill>
            <a:ln>
              <a:noFill/>
            </a:ln>
            <a:effectLst>
              <a:outerShdw blurRad="190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Freeform 14"/>
            <p:cNvSpPr/>
            <p:nvPr userDrawn="1"/>
          </p:nvSpPr>
          <p:spPr>
            <a:xfrm>
              <a:off x="0" y="5766557"/>
              <a:ext cx="9178703" cy="1029881"/>
            </a:xfrm>
            <a:custGeom>
              <a:avLst/>
              <a:gdLst>
                <a:gd name="connsiteX0" fmla="*/ 10164934 w 12191999"/>
                <a:gd name="connsiteY0" fmla="*/ 160 h 1772644"/>
                <a:gd name="connsiteX1" fmla="*/ 12131410 w 12191999"/>
                <a:gd name="connsiteY1" fmla="*/ 371124 h 1772644"/>
                <a:gd name="connsiteX2" fmla="*/ 12191999 w 12191999"/>
                <a:gd name="connsiteY2" fmla="*/ 397531 h 1772644"/>
                <a:gd name="connsiteX3" fmla="*/ 12191999 w 12191999"/>
                <a:gd name="connsiteY3" fmla="*/ 942495 h 1772644"/>
                <a:gd name="connsiteX4" fmla="*/ 12045282 w 12191999"/>
                <a:gd name="connsiteY4" fmla="*/ 884280 h 1772644"/>
                <a:gd name="connsiteX5" fmla="*/ 7143727 w 12191999"/>
                <a:gd name="connsiteY5" fmla="*/ 1518055 h 1772644"/>
                <a:gd name="connsiteX6" fmla="*/ 6463615 w 12191999"/>
                <a:gd name="connsiteY6" fmla="*/ 1772644 h 1772644"/>
                <a:gd name="connsiteX7" fmla="*/ 0 w 12191999"/>
                <a:gd name="connsiteY7" fmla="*/ 1772644 h 1772644"/>
                <a:gd name="connsiteX8" fmla="*/ 0 w 12191999"/>
                <a:gd name="connsiteY8" fmla="*/ 669596 h 1772644"/>
                <a:gd name="connsiteX9" fmla="*/ 211248 w 12191999"/>
                <a:gd name="connsiteY9" fmla="*/ 770132 h 1772644"/>
                <a:gd name="connsiteX10" fmla="*/ 10164934 w 12191999"/>
                <a:gd name="connsiteY10" fmla="*/ 160 h 1772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1999" h="1772644">
                  <a:moveTo>
                    <a:pt x="10164934" y="160"/>
                  </a:moveTo>
                  <a:cubicBezTo>
                    <a:pt x="10833337" y="4781"/>
                    <a:pt x="11490120" y="109947"/>
                    <a:pt x="12131410" y="371124"/>
                  </a:cubicBezTo>
                  <a:lnTo>
                    <a:pt x="12191999" y="397531"/>
                  </a:lnTo>
                  <a:lnTo>
                    <a:pt x="12191999" y="942495"/>
                  </a:lnTo>
                  <a:lnTo>
                    <a:pt x="12045282" y="884280"/>
                  </a:lnTo>
                  <a:cubicBezTo>
                    <a:pt x="10554188" y="334883"/>
                    <a:pt x="8891142" y="869369"/>
                    <a:pt x="7143727" y="1518055"/>
                  </a:cubicBezTo>
                  <a:lnTo>
                    <a:pt x="6463615" y="1772644"/>
                  </a:lnTo>
                  <a:lnTo>
                    <a:pt x="0" y="1772644"/>
                  </a:lnTo>
                  <a:lnTo>
                    <a:pt x="0" y="669596"/>
                  </a:lnTo>
                  <a:lnTo>
                    <a:pt x="211248" y="770132"/>
                  </a:lnTo>
                  <a:cubicBezTo>
                    <a:pt x="3512729" y="2251174"/>
                    <a:pt x="6971455" y="-21916"/>
                    <a:pt x="10164934" y="160"/>
                  </a:cubicBezTo>
                  <a:close/>
                </a:path>
              </a:pathLst>
            </a:custGeom>
            <a:gradFill flip="none" rotWithShape="1">
              <a:gsLst>
                <a:gs pos="30000">
                  <a:schemeClr val="accent1">
                    <a:lumMod val="40000"/>
                    <a:lumOff val="60000"/>
                  </a:schemeClr>
                </a:gs>
                <a:gs pos="67000">
                  <a:schemeClr val="accent1"/>
                </a:gs>
              </a:gsLst>
              <a:lin ang="15600000" scaled="0"/>
              <a:tileRect/>
            </a:gradFill>
            <a:ln>
              <a:noFill/>
            </a:ln>
            <a:effectLst>
              <a:outerShdw blurRad="190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6" name="Picture 1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9211" y="6122747"/>
              <a:ext cx="678672" cy="630936"/>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4041657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6.tmp"/><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customXml" Target="../ink/ink2.xml"/><Relationship Id="rId4" Type="http://schemas.openxmlformats.org/officeDocument/2006/relationships/image" Target="../media/image25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9.tmp"/><Relationship Id="rId1" Type="http://schemas.openxmlformats.org/officeDocument/2006/relationships/slideLayout" Target="../slideLayouts/slideLayout2.xml"/><Relationship Id="rId6" Type="http://schemas.openxmlformats.org/officeDocument/2006/relationships/image" Target="../media/image14.tmp"/><Relationship Id="rId5" Type="http://schemas.openxmlformats.org/officeDocument/2006/relationships/image" Target="../media/image13.tmp"/><Relationship Id="rId4" Type="http://schemas.openxmlformats.org/officeDocument/2006/relationships/image" Target="../media/image12.tmp"/></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Amoret.Bunn@pnnl.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tmp"/><Relationship Id="rId4" Type="http://schemas.openxmlformats.org/officeDocument/2006/relationships/image" Target="../media/image8.tmp"/></Relationships>
</file>

<file path=ppt/slides/_rels/slide5.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9.tmp"/><Relationship Id="rId1" Type="http://schemas.openxmlformats.org/officeDocument/2006/relationships/slideLayout" Target="../slideLayouts/slideLayout2.xml"/><Relationship Id="rId6" Type="http://schemas.openxmlformats.org/officeDocument/2006/relationships/image" Target="../media/image14.tmp"/><Relationship Id="rId5" Type="http://schemas.openxmlformats.org/officeDocument/2006/relationships/image" Target="../media/image13.tmp"/><Relationship Id="rId4" Type="http://schemas.openxmlformats.org/officeDocument/2006/relationships/image" Target="../media/image12.tmp"/></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tmp"/><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8299" y="-31193"/>
            <a:ext cx="9152299" cy="2351990"/>
          </a:xfrm>
          <a:prstGeom prst="rect">
            <a:avLst/>
          </a:prstGeom>
        </p:spPr>
      </p:pic>
      <p:sp>
        <p:nvSpPr>
          <p:cNvPr id="2" name="Title 1"/>
          <p:cNvSpPr>
            <a:spLocks noGrp="1"/>
          </p:cNvSpPr>
          <p:nvPr>
            <p:ph type="ctrTitle"/>
          </p:nvPr>
        </p:nvSpPr>
        <p:spPr>
          <a:xfrm>
            <a:off x="533400" y="457200"/>
            <a:ext cx="7772400" cy="1470025"/>
          </a:xfrm>
        </p:spPr>
        <p:txBody>
          <a:bodyPr>
            <a:normAutofit/>
            <a:scene3d>
              <a:camera prst="orthographicFront"/>
              <a:lightRig rig="threePt" dir="t"/>
            </a:scene3d>
            <a:sp3d extrusionH="57150">
              <a:bevelT w="38100" h="38100" prst="angle"/>
            </a:sp3d>
          </a:bodyPr>
          <a:lstStyle/>
          <a:p>
            <a:r>
              <a:rPr lang="en-US" sz="4000" b="1" dirty="0">
                <a:ln w="0"/>
                <a:solidFill>
                  <a:schemeClr val="tx2">
                    <a:lumMod val="60000"/>
                    <a:lumOff val="40000"/>
                  </a:schemeClr>
                </a:solidFill>
                <a:effectLst>
                  <a:reflection blurRad="6350" stA="53000" endA="300" endPos="35500" dir="5400000" sy="-90000" algn="bl" rotWithShape="0"/>
                </a:effectLst>
                <a:latin typeface="Arial" pitchFamily="34" charset="0"/>
                <a:cs typeface="Arial" pitchFamily="34" charset="0"/>
              </a:rPr>
              <a:t>NRC Drones Project:</a:t>
            </a:r>
            <a:br>
              <a:rPr lang="en-US" sz="4000" b="1" dirty="0">
                <a:ln w="0"/>
                <a:solidFill>
                  <a:schemeClr val="tx2">
                    <a:lumMod val="60000"/>
                    <a:lumOff val="40000"/>
                  </a:schemeClr>
                </a:solidFill>
                <a:effectLst>
                  <a:reflection blurRad="6350" stA="53000" endA="300" endPos="35500" dir="5400000" sy="-90000" algn="bl" rotWithShape="0"/>
                </a:effectLst>
                <a:latin typeface="Arial" pitchFamily="34" charset="0"/>
                <a:cs typeface="Arial" pitchFamily="34" charset="0"/>
              </a:rPr>
            </a:br>
            <a:r>
              <a:rPr lang="en-US" sz="4000" b="1" dirty="0">
                <a:ln w="0"/>
                <a:solidFill>
                  <a:schemeClr val="tx2">
                    <a:lumMod val="60000"/>
                    <a:lumOff val="40000"/>
                  </a:schemeClr>
                </a:solidFill>
                <a:effectLst>
                  <a:reflection blurRad="6350" stA="53000" endA="300" endPos="35500" dir="5400000" sy="-90000" algn="bl" rotWithShape="0"/>
                </a:effectLst>
                <a:latin typeface="Arial" pitchFamily="34" charset="0"/>
                <a:cs typeface="Arial" pitchFamily="34" charset="0"/>
              </a:rPr>
              <a:t>Drones </a:t>
            </a:r>
            <a:r>
              <a:rPr lang="en-US" sz="4000" b="1">
                <a:ln w="0"/>
                <a:solidFill>
                  <a:schemeClr val="tx2">
                    <a:lumMod val="60000"/>
                    <a:lumOff val="40000"/>
                  </a:schemeClr>
                </a:solidFill>
                <a:effectLst>
                  <a:reflection blurRad="6350" stA="53000" endA="300" endPos="35500" dir="5400000" sy="-90000" algn="bl" rotWithShape="0"/>
                </a:effectLst>
                <a:latin typeface="Arial" pitchFamily="34" charset="0"/>
                <a:cs typeface="Arial" pitchFamily="34" charset="0"/>
              </a:rPr>
              <a:t>for Decommissioning</a:t>
            </a:r>
            <a:endParaRPr lang="en-US" sz="4000" b="1" dirty="0">
              <a:solidFill>
                <a:schemeClr val="tx2">
                  <a:lumMod val="60000"/>
                  <a:lumOff val="40000"/>
                </a:schemeClr>
              </a:solidFill>
              <a:latin typeface="Arial" pitchFamily="34" charset="0"/>
              <a:cs typeface="Arial" pitchFamily="34" charset="0"/>
            </a:endParaRPr>
          </a:p>
        </p:txBody>
      </p:sp>
      <p:sp>
        <p:nvSpPr>
          <p:cNvPr id="3" name="Subtitle 2"/>
          <p:cNvSpPr>
            <a:spLocks noGrp="1"/>
          </p:cNvSpPr>
          <p:nvPr>
            <p:ph type="subTitle" idx="1"/>
          </p:nvPr>
        </p:nvSpPr>
        <p:spPr>
          <a:xfrm>
            <a:off x="1142999" y="4114800"/>
            <a:ext cx="6858000" cy="1752600"/>
          </a:xfrm>
        </p:spPr>
        <p:txBody>
          <a:bodyPr>
            <a:normAutofit/>
          </a:bodyPr>
          <a:lstStyle/>
          <a:p>
            <a:r>
              <a:rPr lang="en-US" b="1" dirty="0">
                <a:latin typeface="Arial" pitchFamily="34" charset="0"/>
                <a:cs typeface="Arial" pitchFamily="34" charset="0"/>
              </a:rPr>
              <a:t>Amoret Bunn, Ph.D.</a:t>
            </a:r>
            <a:endParaRPr lang="en-US" dirty="0">
              <a:latin typeface="Arial" pitchFamily="34" charset="0"/>
              <a:cs typeface="Arial" pitchFamily="34" charset="0"/>
            </a:endParaRPr>
          </a:p>
          <a:p>
            <a:r>
              <a:rPr lang="en-US" sz="2600" dirty="0">
                <a:latin typeface="Arial" pitchFamily="34" charset="0"/>
                <a:cs typeface="Arial" pitchFamily="34" charset="0"/>
              </a:rPr>
              <a:t> </a:t>
            </a:r>
          </a:p>
          <a:p>
            <a:r>
              <a:rPr lang="en-US" sz="2600" dirty="0">
                <a:latin typeface="Arial" pitchFamily="34" charset="0"/>
                <a:cs typeface="Arial" pitchFamily="34" charset="0"/>
              </a:rPr>
              <a:t>Pacific Northwest National Laboratory </a:t>
            </a:r>
          </a:p>
        </p:txBody>
      </p:sp>
      <p:sp>
        <p:nvSpPr>
          <p:cNvPr id="4" name="Rectangle 3"/>
          <p:cNvSpPr/>
          <p:nvPr/>
        </p:nvSpPr>
        <p:spPr>
          <a:xfrm>
            <a:off x="1064395" y="2485130"/>
            <a:ext cx="7015209" cy="416204"/>
          </a:xfrm>
          <a:prstGeom prst="rect">
            <a:avLst/>
          </a:prstGeom>
        </p:spPr>
        <p:txBody>
          <a:bodyPr wrap="square">
            <a:spAutoFit/>
          </a:bodyPr>
          <a:lstStyle/>
          <a:p>
            <a:pPr algn="ctr">
              <a:lnSpc>
                <a:spcPct val="115000"/>
              </a:lnSpc>
            </a:pPr>
            <a:r>
              <a:rPr lang="en-US" sz="2000" dirty="0">
                <a:solidFill>
                  <a:srgbClr val="4F81BD"/>
                </a:solidFill>
                <a:effectLst>
                  <a:outerShdw blurRad="50800" dist="38100" dir="2700000" algn="tl">
                    <a:srgbClr val="000000">
                      <a:alpha val="40000"/>
                    </a:srgbClr>
                  </a:outerShdw>
                </a:effectLst>
                <a:latin typeface="Cambria"/>
                <a:ea typeface="Times New Roman"/>
                <a:cs typeface="Times New Roman"/>
              </a:rPr>
              <a:t>SPRING 2021 RAMP INT’L USERS GROUP MEETING</a:t>
            </a:r>
            <a:endParaRPr lang="en-US" sz="2000" dirty="0">
              <a:latin typeface="Arial"/>
              <a:ea typeface="Calibri"/>
            </a:endParaRPr>
          </a:p>
        </p:txBody>
      </p:sp>
      <p:sp>
        <p:nvSpPr>
          <p:cNvPr id="5" name="Rectangle 4"/>
          <p:cNvSpPr/>
          <p:nvPr/>
        </p:nvSpPr>
        <p:spPr>
          <a:xfrm>
            <a:off x="3047999" y="2931406"/>
            <a:ext cx="3048000" cy="351378"/>
          </a:xfrm>
          <a:prstGeom prst="rect">
            <a:avLst/>
          </a:prstGeom>
        </p:spPr>
        <p:txBody>
          <a:bodyPr wrap="square">
            <a:spAutoFit/>
          </a:bodyPr>
          <a:lstStyle/>
          <a:p>
            <a:pPr algn="ctr">
              <a:lnSpc>
                <a:spcPct val="115000"/>
              </a:lnSpc>
            </a:pPr>
            <a:r>
              <a:rPr lang="en-US" sz="1600" dirty="0">
                <a:solidFill>
                  <a:srgbClr val="4F81BD"/>
                </a:solidFill>
                <a:effectLst>
                  <a:outerShdw blurRad="50800" dist="38100" dir="2700000" algn="tl">
                    <a:srgbClr val="000000">
                      <a:alpha val="40000"/>
                    </a:srgbClr>
                  </a:outerShdw>
                </a:effectLst>
                <a:latin typeface="Cambria"/>
                <a:ea typeface="Times New Roman"/>
                <a:cs typeface="Times New Roman"/>
              </a:rPr>
              <a:t>April 12-16, 2021</a:t>
            </a:r>
            <a:endParaRPr lang="en-US" sz="1600" dirty="0">
              <a:latin typeface="Arial"/>
              <a:ea typeface="Calibri"/>
            </a:endParaRPr>
          </a:p>
        </p:txBody>
      </p:sp>
      <p:sp>
        <p:nvSpPr>
          <p:cNvPr id="6" name="Rectangle 5"/>
          <p:cNvSpPr/>
          <p:nvPr/>
        </p:nvSpPr>
        <p:spPr>
          <a:xfrm>
            <a:off x="1677436" y="3260072"/>
            <a:ext cx="5789126" cy="351378"/>
          </a:xfrm>
          <a:prstGeom prst="rect">
            <a:avLst/>
          </a:prstGeom>
        </p:spPr>
        <p:txBody>
          <a:bodyPr wrap="square">
            <a:spAutoFit/>
          </a:bodyPr>
          <a:lstStyle/>
          <a:p>
            <a:pPr algn="ctr">
              <a:lnSpc>
                <a:spcPct val="115000"/>
              </a:lnSpc>
            </a:pPr>
            <a:r>
              <a:rPr lang="en-US" sz="1600" dirty="0">
                <a:solidFill>
                  <a:srgbClr val="4F81BD"/>
                </a:solidFill>
                <a:effectLst>
                  <a:outerShdw blurRad="50800" dist="38100" dir="2700000" algn="tl">
                    <a:srgbClr val="000000">
                      <a:alpha val="40000"/>
                    </a:srgbClr>
                  </a:outerShdw>
                </a:effectLst>
                <a:latin typeface="Cambria"/>
                <a:ea typeface="Times New Roman"/>
                <a:cs typeface="Times New Roman"/>
              </a:rPr>
              <a:t>Co-Hosted </a:t>
            </a:r>
            <a:r>
              <a:rPr lang="en-US" sz="1600">
                <a:solidFill>
                  <a:srgbClr val="4F81BD"/>
                </a:solidFill>
                <a:effectLst>
                  <a:outerShdw blurRad="50800" dist="38100" dir="2700000" algn="tl">
                    <a:srgbClr val="000000">
                      <a:alpha val="40000"/>
                    </a:srgbClr>
                  </a:outerShdw>
                </a:effectLst>
                <a:latin typeface="Cambria"/>
                <a:ea typeface="Times New Roman"/>
                <a:cs typeface="Times New Roman"/>
              </a:rPr>
              <a:t>with Ukraine</a:t>
            </a:r>
            <a:endParaRPr lang="en-US" sz="1600" dirty="0">
              <a:latin typeface="Arial"/>
              <a:ea typeface="Calibri"/>
            </a:endParaRPr>
          </a:p>
        </p:txBody>
      </p:sp>
      <p:pic>
        <p:nvPicPr>
          <p:cNvPr id="8" name="Picture 7">
            <a:extLst>
              <a:ext uri="{FF2B5EF4-FFF2-40B4-BE49-F238E27FC236}">
                <a16:creationId xmlns:a16="http://schemas.microsoft.com/office/drawing/2014/main" id="{E9F5C74A-92D8-413A-BB32-414962D5BA41}"/>
              </a:ext>
            </a:extLst>
          </p:cNvPr>
          <p:cNvPicPr>
            <a:picLocks noChangeAspect="1"/>
          </p:cNvPicPr>
          <p:nvPr/>
        </p:nvPicPr>
        <p:blipFill>
          <a:blip r:embed="rId3"/>
          <a:stretch>
            <a:fillRect/>
          </a:stretch>
        </p:blipFill>
        <p:spPr>
          <a:xfrm>
            <a:off x="0" y="2373636"/>
            <a:ext cx="1048603" cy="390178"/>
          </a:xfrm>
          <a:prstGeom prst="rect">
            <a:avLst/>
          </a:prstGeom>
        </p:spPr>
      </p:pic>
      <p:sp>
        <p:nvSpPr>
          <p:cNvPr id="9" name="TextBox 8">
            <a:extLst>
              <a:ext uri="{FF2B5EF4-FFF2-40B4-BE49-F238E27FC236}">
                <a16:creationId xmlns:a16="http://schemas.microsoft.com/office/drawing/2014/main" id="{E4238BED-2DC3-4197-BB2D-D85B6154145C}"/>
              </a:ext>
            </a:extLst>
          </p:cNvPr>
          <p:cNvSpPr txBox="1"/>
          <p:nvPr/>
        </p:nvSpPr>
        <p:spPr>
          <a:xfrm>
            <a:off x="3519962" y="6420394"/>
            <a:ext cx="1799275" cy="369332"/>
          </a:xfrm>
          <a:prstGeom prst="rect">
            <a:avLst/>
          </a:prstGeom>
          <a:noFill/>
        </p:spPr>
        <p:txBody>
          <a:bodyPr wrap="none" rtlCol="0">
            <a:spAutoFit/>
          </a:bodyPr>
          <a:lstStyle/>
          <a:p>
            <a:r>
              <a:rPr lang="en-US" b="1" dirty="0"/>
              <a:t>PNNL-SA-161377</a:t>
            </a:r>
            <a:endParaRPr lang="en-US" dirty="0"/>
          </a:p>
        </p:txBody>
      </p:sp>
    </p:spTree>
    <p:extLst>
      <p:ext uri="{BB962C8B-B14F-4D97-AF65-F5344CB8AC3E}">
        <p14:creationId xmlns:p14="http://schemas.microsoft.com/office/powerpoint/2010/main" val="274785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017 0.02731 L -0.00017 0.02731 C -0.00035 0.02777 -0.00347 0.04722 -0.00451 0.05185 C -0.00538 0.05578 -0.00729 0.06342 -0.00729 0.06342 C -0.00694 0.07106 -0.0066 0.0787 -0.0059 0.08634 C -0.00555 0.09074 -0.00469 0.09514 -0.00451 0.09953 C -0.00364 0.1287 -0.00434 0.1581 -0.00312 0.18727 C -0.00295 0.19236 -0.00017 0.20254 -0.00017 0.20254 C 0.00018 0.2081 0.00122 0.21389 0.00122 0.21967 C 0.00122 0.23102 0.00052 0.24236 -0.00017 0.25393 C -0.00052 0.25949 -0.00226 0.26921 -0.00312 0.27477 C -0.00798 0.3118 -0.00416 0.28565 -0.00729 0.30717 C -0.00694 0.32014 -0.00781 0.34421 -0.00451 0.36065 C -0.00451 0.36065 -0.00087 0.37477 -0.00017 0.37777 L 0.00122 0.38333 C 0.0007 0.41134 -0.00017 0.43935 -0.00017 0.46713 C -0.00017 0.46944 0.00156 0.4794 0.00261 0.4824 C 0.00521 0.48958 0.00573 0.4875 0.00972 0.49398 C 0.01094 0.4956 0.01111 0.49838 0.01268 0.49953 C 0.01354 0.50046 0.02535 0.50347 0.02552 0.50347 C 0.02934 0.50277 0.03316 0.50254 0.03698 0.50162 C 0.03993 0.50069 0.04549 0.49768 0.04549 0.49768 L 0.05834 0.50347 L 0.06268 0.50532 L 0.06684 0.50717 C 0.0684 0.51018 0.07118 0.51898 0.07118 0.50717 C 0.07118 0.50324 0.06667 0.49537 0.07257 0.50717 C 0.07518 0.49699 0.07205 0.50347 0.0783 0.50347 C 0.08021 0.50347 0.08212 0.50208 0.08403 0.50162 C 0.09566 0.50416 0.08993 0.50208 0.10122 0.50717 L 0.10556 0.50902 L 0.10972 0.51111 C 0.13524 0.50879 0.13229 0.50787 0.16111 0.51111 C 0.1632 0.51134 0.16493 0.51227 0.16684 0.51296 C 0.17066 0.51227 0.17448 0.51203 0.1783 0.51111 C 0.18351 0.50972 0.18229 0.50764 0.18837 0.50717 C 0.20209 0.50602 0.21597 0.50602 0.22969 0.50532 C 0.23542 0.50463 0.24115 0.5044 0.24688 0.50347 C 0.24879 0.50301 0.2507 0.50208 0.25261 0.50162 C 0.25504 0.50069 0.25747 0.50023 0.25972 0.49953 C 0.26354 0.49838 0.27118 0.49583 0.27118 0.49583 C 0.2783 0.49652 0.28559 0.49652 0.29254 0.49768 C 0.29653 0.49838 0.30399 0.50162 0.30399 0.50162 C 0.31024 0.50092 0.31649 0.50046 0.32257 0.49953 C 0.32639 0.49907 0.32899 0.49722 0.33264 0.49583 C 0.33455 0.49514 0.33646 0.49444 0.33837 0.49398 C 0.35139 0.49444 0.3717 0.49328 0.38681 0.49768 C 0.38837 0.49815 0.38976 0.49907 0.39115 0.49953 C 0.39219 0.50162 0.39236 0.50578 0.3941 0.50532 C 0.39618 0.50463 0.39688 0.49768 0.39688 0.49768 C 0.39827 0.49652 0.40018 0.4956 0.40122 0.49398 C 0.40486 0.4875 0.39931 0.48518 0.40695 0.4919 C 0.41077 0.50717 0.4059 0.4919 0.40972 0.4919 C 0.41129 0.4919 0.41077 0.49583 0.41111 0.49768 C 0.41163 0.50023 0.41215 0.50277 0.41268 0.50532 C 0.41354 0.50347 0.41372 0.49953 0.41545 0.49953 C 0.41754 0.49953 0.41858 0.50324 0.41979 0.50532 C 0.42292 0.51065 0.42691 0.52014 0.42969 0.52639 C 0.43021 0.5243 0.43125 0.52245 0.43125 0.5206 C 0.43125 0.51481 0.4257 0.50509 0.43125 0.49953 C 0.43507 0.49583 0.44063 0.49838 0.44549 0.49768 C 0.44688 0.49699 0.44827 0.49583 0.44983 0.49583 C 0.49931 0.49583 0.46875 0.49537 0.48976 0.49953 C 0.50712 0.50324 0.49531 0.49953 0.50695 0.50347 C 0.51788 0.50277 0.52882 0.50254 0.53976 0.50162 C 0.54219 0.50139 0.54445 0.50023 0.54688 0.49953 C 0.54965 0.49884 0.55261 0.49861 0.55538 0.49768 C 0.55938 0.49652 0.56302 0.4949 0.56684 0.49398 C 0.56927 0.49328 0.5717 0.49259 0.57396 0.4919 C 0.57587 0.49143 0.57778 0.49027 0.57969 0.49004 C 0.60156 0.48889 0.62361 0.48889 0.64549 0.48819 L 0.65695 0.48634 C 0.65972 0.48565 0.6625 0.48472 0.66545 0.48426 C 0.67448 0.48333 0.68351 0.48264 0.69254 0.4824 L 0.86111 0.48055 C 0.87066 0.47986 0.88021 0.47963 0.88976 0.4787 C 0.89167 0.47847 0.8934 0.47708 0.89549 0.47685 C 0.90104 0.47569 0.90695 0.47546 0.9125 0.47477 L 0.93108 0.47685 C 0.9349 0.47731 0.93872 0.47824 0.94254 0.4787 L 0.97535 0.4824 C 0.99323 0.47662 0.97101 0.48402 0.98542 0.4787 C 0.98733 0.47801 0.98924 0.47754 0.99115 0.47685 C 0.99254 0.47615 0.99393 0.47523 0.99549 0.47477 C 1.00261 0.47268 1.00191 0.47291 1.00695 0.47291 L 1.00695 0.47291 " pathEditMode="relative" ptsTypes="AAAAAAAAAAAAAAAAAAAAAAAAAAAAAAAAAAAAAAAAAAAAAAAAAAAAAAAAAAAAAAAAAAAAAAAAAAAAAAAAAAAAAA">
                                      <p:cBhvr>
                                        <p:cTn id="6" dur="10000" fill="hold"/>
                                        <p:tgtEl>
                                          <p:spTgt spid="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977C9-6CC3-4FC0-ACC1-D6D38976C2E1}"/>
              </a:ext>
            </a:extLst>
          </p:cNvPr>
          <p:cNvSpPr>
            <a:spLocks noGrp="1"/>
          </p:cNvSpPr>
          <p:nvPr>
            <p:ph type="title"/>
          </p:nvPr>
        </p:nvSpPr>
        <p:spPr/>
        <p:txBody>
          <a:bodyPr>
            <a:normAutofit/>
          </a:bodyPr>
          <a:lstStyle/>
          <a:p>
            <a:r>
              <a:rPr lang="en-US" dirty="0"/>
              <a:t>Project Planning</a:t>
            </a:r>
          </a:p>
        </p:txBody>
      </p:sp>
      <p:sp>
        <p:nvSpPr>
          <p:cNvPr id="5" name="Content Placeholder 4">
            <a:extLst>
              <a:ext uri="{FF2B5EF4-FFF2-40B4-BE49-F238E27FC236}">
                <a16:creationId xmlns:a16="http://schemas.microsoft.com/office/drawing/2014/main" id="{52ABA9B7-189D-412E-BAC4-BB377CF37E6B}"/>
              </a:ext>
            </a:extLst>
          </p:cNvPr>
          <p:cNvSpPr>
            <a:spLocks noGrp="1"/>
          </p:cNvSpPr>
          <p:nvPr>
            <p:ph sz="half" idx="1"/>
          </p:nvPr>
        </p:nvSpPr>
        <p:spPr>
          <a:xfrm>
            <a:off x="304800" y="1600200"/>
            <a:ext cx="4343400" cy="4525963"/>
          </a:xfrm>
        </p:spPr>
        <p:txBody>
          <a:bodyPr>
            <a:normAutofit/>
          </a:bodyPr>
          <a:lstStyle/>
          <a:p>
            <a:pPr>
              <a:buFont typeface="Wingdings" panose="05000000000000000000" pitchFamily="2" charset="2"/>
              <a:buChar char="Ø"/>
            </a:pPr>
            <a:r>
              <a:rPr lang="en-US" dirty="0"/>
              <a:t>Drone Payload:</a:t>
            </a:r>
          </a:p>
          <a:p>
            <a:pPr marL="339725" indent="-231775"/>
            <a:r>
              <a:rPr lang="en-US" dirty="0"/>
              <a:t>Radiation detector</a:t>
            </a:r>
          </a:p>
          <a:p>
            <a:pPr marL="339725" indent="-231775"/>
            <a:r>
              <a:rPr lang="en-US" dirty="0"/>
              <a:t>GPS – navigation system vital to flight performance</a:t>
            </a:r>
          </a:p>
          <a:p>
            <a:pPr marL="339725" indent="-231775"/>
            <a:r>
              <a:rPr lang="en-US" dirty="0"/>
              <a:t>Data storage</a:t>
            </a:r>
          </a:p>
          <a:p>
            <a:pPr marL="339725" indent="-231775"/>
            <a:r>
              <a:rPr lang="en-US" dirty="0"/>
              <a:t>Sensors to detect ground and surrounding objects</a:t>
            </a:r>
          </a:p>
          <a:p>
            <a:pPr marL="339725" indent="-231775"/>
            <a:r>
              <a:rPr lang="en-US" dirty="0"/>
              <a:t>Camera </a:t>
            </a:r>
            <a:r>
              <a:rPr lang="en-US" sz="2400" dirty="0"/>
              <a:t>(gimble stabilization)</a:t>
            </a:r>
          </a:p>
          <a:p>
            <a:pPr lvl="1"/>
            <a:endParaRPr lang="en-US" dirty="0"/>
          </a:p>
        </p:txBody>
      </p:sp>
      <p:sp>
        <p:nvSpPr>
          <p:cNvPr id="6" name="Content Placeholder 5">
            <a:extLst>
              <a:ext uri="{FF2B5EF4-FFF2-40B4-BE49-F238E27FC236}">
                <a16:creationId xmlns:a16="http://schemas.microsoft.com/office/drawing/2014/main" id="{0BEECC42-A936-4B3D-9597-9D5ABA06B000}"/>
              </a:ext>
            </a:extLst>
          </p:cNvPr>
          <p:cNvSpPr>
            <a:spLocks noGrp="1"/>
          </p:cNvSpPr>
          <p:nvPr>
            <p:ph sz="half" idx="2"/>
          </p:nvPr>
        </p:nvSpPr>
        <p:spPr>
          <a:xfrm>
            <a:off x="4800600" y="1600200"/>
            <a:ext cx="4038600" cy="4525963"/>
          </a:xfrm>
        </p:spPr>
        <p:txBody>
          <a:bodyPr>
            <a:normAutofit/>
          </a:bodyPr>
          <a:lstStyle/>
          <a:p>
            <a:pPr>
              <a:buFont typeface="Wingdings" panose="05000000000000000000" pitchFamily="2" charset="2"/>
              <a:buChar char="Ø"/>
            </a:pPr>
            <a:r>
              <a:rPr lang="en-US" dirty="0"/>
              <a:t>Tradeoffs:</a:t>
            </a:r>
          </a:p>
          <a:p>
            <a:pPr marL="339725" indent="-231775"/>
            <a:r>
              <a:rPr lang="en-US" dirty="0"/>
              <a:t>Weight of payload</a:t>
            </a:r>
          </a:p>
          <a:p>
            <a:pPr marL="339725" indent="-231775"/>
            <a:r>
              <a:rPr lang="en-US" dirty="0"/>
              <a:t>Power (flight time, flight distance)</a:t>
            </a:r>
          </a:p>
          <a:p>
            <a:pPr marL="339725" indent="-231775"/>
            <a:r>
              <a:rPr lang="en-US" dirty="0"/>
              <a:t>Quality of data (precision, accuracy, representativeness)</a:t>
            </a:r>
          </a:p>
          <a:p>
            <a:pPr marL="565150" indent="-457200">
              <a:buFont typeface="Wingdings" panose="05000000000000000000" pitchFamily="2" charset="2"/>
              <a:buChar char="Ø"/>
            </a:pPr>
            <a:r>
              <a:rPr lang="en-US" dirty="0"/>
              <a:t>Selection of Drone</a:t>
            </a:r>
          </a:p>
        </p:txBody>
      </p:sp>
    </p:spTree>
    <p:extLst>
      <p:ext uri="{BB962C8B-B14F-4D97-AF65-F5344CB8AC3E}">
        <p14:creationId xmlns:p14="http://schemas.microsoft.com/office/powerpoint/2010/main" val="848565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4F0F1-A724-4A78-9F94-2718CA726740}"/>
              </a:ext>
            </a:extLst>
          </p:cNvPr>
          <p:cNvSpPr>
            <a:spLocks noGrp="1"/>
          </p:cNvSpPr>
          <p:nvPr>
            <p:ph type="title"/>
          </p:nvPr>
        </p:nvSpPr>
        <p:spPr/>
        <p:txBody>
          <a:bodyPr/>
          <a:lstStyle/>
          <a:p>
            <a:r>
              <a:rPr lang="en-US" dirty="0"/>
              <a:t>Project Planning</a:t>
            </a:r>
          </a:p>
        </p:txBody>
      </p:sp>
      <p:sp>
        <p:nvSpPr>
          <p:cNvPr id="3" name="Content Placeholder 2">
            <a:extLst>
              <a:ext uri="{FF2B5EF4-FFF2-40B4-BE49-F238E27FC236}">
                <a16:creationId xmlns:a16="http://schemas.microsoft.com/office/drawing/2014/main" id="{035B1971-BEC5-4EFE-9272-5863593E84FE}"/>
              </a:ext>
            </a:extLst>
          </p:cNvPr>
          <p:cNvSpPr>
            <a:spLocks noGrp="1"/>
          </p:cNvSpPr>
          <p:nvPr>
            <p:ph sz="half" idx="1"/>
          </p:nvPr>
        </p:nvSpPr>
        <p:spPr/>
        <p:txBody>
          <a:bodyPr>
            <a:normAutofit fontScale="92500" lnSpcReduction="20000"/>
          </a:bodyPr>
          <a:lstStyle/>
          <a:p>
            <a:pPr marL="0" indent="0">
              <a:buNone/>
            </a:pPr>
            <a:r>
              <a:rPr lang="en-US" dirty="0"/>
              <a:t>Identify characteristics of decommissioning projects for testing objectives</a:t>
            </a:r>
          </a:p>
          <a:p>
            <a:r>
              <a:rPr lang="en-US" dirty="0"/>
              <a:t>Radionuclides of interest</a:t>
            </a:r>
          </a:p>
          <a:p>
            <a:r>
              <a:rPr lang="en-US" dirty="0"/>
              <a:t>Detector parameters</a:t>
            </a:r>
          </a:p>
          <a:p>
            <a:r>
              <a:rPr lang="en-US" dirty="0"/>
              <a:t>Outdoor challenges</a:t>
            </a:r>
          </a:p>
          <a:p>
            <a:pPr marL="0" indent="0">
              <a:buNone/>
            </a:pPr>
            <a:r>
              <a:rPr lang="en-US" dirty="0"/>
              <a:t>Build project plan based on:</a:t>
            </a:r>
          </a:p>
          <a:p>
            <a:r>
              <a:rPr lang="en-US" dirty="0"/>
              <a:t>MARSSIM (e.g., DQOs)</a:t>
            </a:r>
          </a:p>
          <a:p>
            <a:r>
              <a:rPr lang="en-US" dirty="0"/>
              <a:t>Minimum Detection Concentrations</a:t>
            </a:r>
          </a:p>
          <a:p>
            <a:r>
              <a:rPr lang="en-US" dirty="0"/>
              <a:t>Statistical analysis</a:t>
            </a:r>
          </a:p>
        </p:txBody>
      </p:sp>
      <p:pic>
        <p:nvPicPr>
          <p:cNvPr id="8" name="Picture 7" descr="A picture containing text, arch&#10;&#10;Description automatically generated">
            <a:extLst>
              <a:ext uri="{FF2B5EF4-FFF2-40B4-BE49-F238E27FC236}">
                <a16:creationId xmlns:a16="http://schemas.microsoft.com/office/drawing/2014/main" id="{E92DEBA9-B058-49D0-84FB-0D6485A22F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5178" y="1606627"/>
            <a:ext cx="4426177" cy="4699242"/>
          </a:xfrm>
          <a:prstGeom prst="rect">
            <a:avLst/>
          </a:prstGeom>
        </p:spPr>
      </p:pic>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EEB92065-935B-40A9-85B8-4ACC15120844}"/>
                  </a:ext>
                </a:extLst>
              </p14:cNvPr>
              <p14:cNvContentPartPr/>
              <p14:nvPr/>
            </p14:nvContentPartPr>
            <p14:xfrm>
              <a:off x="4681856" y="1740231"/>
              <a:ext cx="360" cy="360"/>
            </p14:xfrm>
          </p:contentPart>
        </mc:Choice>
        <mc:Fallback xmlns="">
          <p:pic>
            <p:nvPicPr>
              <p:cNvPr id="9" name="Ink 8">
                <a:extLst>
                  <a:ext uri="{FF2B5EF4-FFF2-40B4-BE49-F238E27FC236}">
                    <a16:creationId xmlns:a16="http://schemas.microsoft.com/office/drawing/2014/main" id="{EEB92065-935B-40A9-85B8-4ACC15120844}"/>
                  </a:ext>
                </a:extLst>
              </p:cNvPr>
              <p:cNvPicPr/>
              <p:nvPr/>
            </p:nvPicPr>
            <p:blipFill>
              <a:blip r:embed="rId4"/>
              <a:stretch>
                <a:fillRect/>
              </a:stretch>
            </p:blipFill>
            <p:spPr>
              <a:xfrm>
                <a:off x="4673216" y="1731231"/>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83BA6296-816B-43AE-8510-6F160DE58F16}"/>
                  </a:ext>
                </a:extLst>
              </p14:cNvPr>
              <p14:cNvContentPartPr/>
              <p14:nvPr/>
            </p14:nvContentPartPr>
            <p14:xfrm>
              <a:off x="7909616" y="1464831"/>
              <a:ext cx="43920" cy="36360"/>
            </p14:xfrm>
          </p:contentPart>
        </mc:Choice>
        <mc:Fallback xmlns="">
          <p:pic>
            <p:nvPicPr>
              <p:cNvPr id="10" name="Ink 9">
                <a:extLst>
                  <a:ext uri="{FF2B5EF4-FFF2-40B4-BE49-F238E27FC236}">
                    <a16:creationId xmlns:a16="http://schemas.microsoft.com/office/drawing/2014/main" id="{83BA6296-816B-43AE-8510-6F160DE58F16}"/>
                  </a:ext>
                </a:extLst>
              </p:cNvPr>
              <p:cNvPicPr/>
              <p:nvPr/>
            </p:nvPicPr>
            <p:blipFill>
              <a:blip r:embed="rId6"/>
              <a:stretch>
                <a:fillRect/>
              </a:stretch>
            </p:blipFill>
            <p:spPr>
              <a:xfrm>
                <a:off x="7900976" y="1455831"/>
                <a:ext cx="61560" cy="54000"/>
              </a:xfrm>
              <a:prstGeom prst="rect">
                <a:avLst/>
              </a:prstGeom>
            </p:spPr>
          </p:pic>
        </mc:Fallback>
      </mc:AlternateContent>
      <p:sp>
        <p:nvSpPr>
          <p:cNvPr id="11" name="Freeform: Shape 10">
            <a:extLst>
              <a:ext uri="{FF2B5EF4-FFF2-40B4-BE49-F238E27FC236}">
                <a16:creationId xmlns:a16="http://schemas.microsoft.com/office/drawing/2014/main" id="{A396C892-A85F-4287-8BD7-1D338AF78BB0}"/>
              </a:ext>
            </a:extLst>
          </p:cNvPr>
          <p:cNvSpPr/>
          <p:nvPr/>
        </p:nvSpPr>
        <p:spPr>
          <a:xfrm>
            <a:off x="4605051" y="1762699"/>
            <a:ext cx="3701667" cy="4483865"/>
          </a:xfrm>
          <a:custGeom>
            <a:avLst/>
            <a:gdLst>
              <a:gd name="connsiteX0" fmla="*/ 22033 w 3701667"/>
              <a:gd name="connsiteY0" fmla="*/ 0 h 4483865"/>
              <a:gd name="connsiteX1" fmla="*/ 3701667 w 3701667"/>
              <a:gd name="connsiteY1" fmla="*/ 66101 h 4483865"/>
              <a:gd name="connsiteX2" fmla="*/ 3690650 w 3701667"/>
              <a:gd name="connsiteY2" fmla="*/ 1795749 h 4483865"/>
              <a:gd name="connsiteX3" fmla="*/ 3569465 w 3701667"/>
              <a:gd name="connsiteY3" fmla="*/ 1817783 h 4483865"/>
              <a:gd name="connsiteX4" fmla="*/ 3624549 w 3701667"/>
              <a:gd name="connsiteY4" fmla="*/ 2533879 h 4483865"/>
              <a:gd name="connsiteX5" fmla="*/ 3305060 w 3701667"/>
              <a:gd name="connsiteY5" fmla="*/ 2500829 h 4483865"/>
              <a:gd name="connsiteX6" fmla="*/ 3338110 w 3701667"/>
              <a:gd name="connsiteY6" fmla="*/ 4483865 h 4483865"/>
              <a:gd name="connsiteX7" fmla="*/ 0 w 3701667"/>
              <a:gd name="connsiteY7" fmla="*/ 4417764 h 4483865"/>
              <a:gd name="connsiteX8" fmla="*/ 22033 w 3701667"/>
              <a:gd name="connsiteY8" fmla="*/ 0 h 448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1667" h="4483865">
                <a:moveTo>
                  <a:pt x="22033" y="0"/>
                </a:moveTo>
                <a:lnTo>
                  <a:pt x="3701667" y="66101"/>
                </a:lnTo>
                <a:cubicBezTo>
                  <a:pt x="3697995" y="642650"/>
                  <a:pt x="3694322" y="1219200"/>
                  <a:pt x="3690650" y="1795749"/>
                </a:cubicBezTo>
                <a:lnTo>
                  <a:pt x="3569465" y="1817783"/>
                </a:lnTo>
                <a:lnTo>
                  <a:pt x="3624549" y="2533879"/>
                </a:lnTo>
                <a:lnTo>
                  <a:pt x="3305060" y="2500829"/>
                </a:lnTo>
                <a:lnTo>
                  <a:pt x="3338110" y="4483865"/>
                </a:lnTo>
                <a:lnTo>
                  <a:pt x="0" y="4417764"/>
                </a:lnTo>
                <a:lnTo>
                  <a:pt x="22033" y="0"/>
                </a:lnTo>
                <a:close/>
              </a:path>
            </a:pathLst>
          </a:cu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3D9169D-15E3-4CEE-AE99-288159382D89}"/>
              </a:ext>
            </a:extLst>
          </p:cNvPr>
          <p:cNvSpPr txBox="1"/>
          <p:nvPr/>
        </p:nvSpPr>
        <p:spPr>
          <a:xfrm>
            <a:off x="5867400" y="1703394"/>
            <a:ext cx="1295400" cy="338554"/>
          </a:xfrm>
          <a:prstGeom prst="rect">
            <a:avLst/>
          </a:prstGeom>
          <a:noFill/>
        </p:spPr>
        <p:txBody>
          <a:bodyPr wrap="square" rtlCol="0">
            <a:spAutoFit/>
          </a:bodyPr>
          <a:lstStyle/>
          <a:p>
            <a:r>
              <a:rPr lang="en-US" sz="1600" dirty="0">
                <a:solidFill>
                  <a:schemeClr val="accent6">
                    <a:lumMod val="75000"/>
                  </a:schemeClr>
                </a:solidFill>
              </a:rPr>
              <a:t>Fence line</a:t>
            </a:r>
          </a:p>
        </p:txBody>
      </p:sp>
    </p:spTree>
    <p:extLst>
      <p:ext uri="{BB962C8B-B14F-4D97-AF65-F5344CB8AC3E}">
        <p14:creationId xmlns:p14="http://schemas.microsoft.com/office/powerpoint/2010/main" val="2489293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6A139-DC21-4220-95DA-CA8F84FBF46B}"/>
              </a:ext>
            </a:extLst>
          </p:cNvPr>
          <p:cNvSpPr>
            <a:spLocks noGrp="1"/>
          </p:cNvSpPr>
          <p:nvPr>
            <p:ph type="title"/>
          </p:nvPr>
        </p:nvSpPr>
        <p:spPr/>
        <p:txBody>
          <a:bodyPr/>
          <a:lstStyle/>
          <a:p>
            <a:r>
              <a:rPr lang="en-US" dirty="0"/>
              <a:t>NRC-PNNL Communication Plan</a:t>
            </a:r>
          </a:p>
        </p:txBody>
      </p:sp>
      <p:grpSp>
        <p:nvGrpSpPr>
          <p:cNvPr id="57" name="Group 56">
            <a:extLst>
              <a:ext uri="{FF2B5EF4-FFF2-40B4-BE49-F238E27FC236}">
                <a16:creationId xmlns:a16="http://schemas.microsoft.com/office/drawing/2014/main" id="{A66F65A5-09A1-4028-BB27-D55E61539B03}"/>
              </a:ext>
            </a:extLst>
          </p:cNvPr>
          <p:cNvGrpSpPr/>
          <p:nvPr/>
        </p:nvGrpSpPr>
        <p:grpSpPr>
          <a:xfrm>
            <a:off x="228600" y="2152720"/>
            <a:ext cx="8757665" cy="2952680"/>
            <a:chOff x="1620250" y="1172462"/>
            <a:chExt cx="9367265" cy="3181280"/>
          </a:xfrm>
        </p:grpSpPr>
        <p:sp>
          <p:nvSpPr>
            <p:cNvPr id="58" name="Rectangle 57">
              <a:extLst>
                <a:ext uri="{FF2B5EF4-FFF2-40B4-BE49-F238E27FC236}">
                  <a16:creationId xmlns:a16="http://schemas.microsoft.com/office/drawing/2014/main" id="{0E260CB9-5361-4A35-9BAE-A90347F0882F}"/>
                </a:ext>
              </a:extLst>
            </p:cNvPr>
            <p:cNvSpPr/>
            <p:nvPr/>
          </p:nvSpPr>
          <p:spPr>
            <a:xfrm>
              <a:off x="1620250" y="2700233"/>
              <a:ext cx="680784" cy="489275"/>
            </a:xfrm>
            <a:prstGeom prst="rect">
              <a:avLst/>
            </a:prstGeom>
            <a:solidFill>
              <a:srgbClr val="54C835"/>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100" dirty="0">
                  <a:latin typeface="Cambria" panose="02040503050406030204" pitchFamily="18" charset="0"/>
                  <a:ea typeface="Cambria" panose="02040503050406030204" pitchFamily="18" charset="0"/>
                  <a:cs typeface="Aldhabi" panose="01000000000000000000" pitchFamily="2" charset="-78"/>
                </a:rPr>
                <a:t>MAR</a:t>
              </a:r>
            </a:p>
            <a:p>
              <a:pPr algn="ctr"/>
              <a:r>
                <a:rPr lang="en-US" sz="1100" dirty="0">
                  <a:latin typeface="Cambria" panose="02040503050406030204" pitchFamily="18" charset="0"/>
                  <a:ea typeface="Cambria" panose="02040503050406030204" pitchFamily="18" charset="0"/>
                  <a:cs typeface="Aldhabi" panose="01000000000000000000" pitchFamily="2" charset="-78"/>
                </a:rPr>
                <a:t>2021</a:t>
              </a:r>
            </a:p>
          </p:txBody>
        </p:sp>
        <p:sp>
          <p:nvSpPr>
            <p:cNvPr id="59" name="Rectangle 58">
              <a:extLst>
                <a:ext uri="{FF2B5EF4-FFF2-40B4-BE49-F238E27FC236}">
                  <a16:creationId xmlns:a16="http://schemas.microsoft.com/office/drawing/2014/main" id="{44C1D655-915B-421F-B414-ED459D159D45}"/>
                </a:ext>
              </a:extLst>
            </p:cNvPr>
            <p:cNvSpPr/>
            <p:nvPr/>
          </p:nvSpPr>
          <p:spPr>
            <a:xfrm>
              <a:off x="2349958" y="2700233"/>
              <a:ext cx="680784" cy="489275"/>
            </a:xfrm>
            <a:prstGeom prst="rect">
              <a:avLst/>
            </a:prstGeom>
            <a:solidFill>
              <a:srgbClr val="54B435"/>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100" dirty="0">
                  <a:latin typeface="Cambria" panose="02040503050406030204" pitchFamily="18" charset="0"/>
                  <a:ea typeface="Cambria" panose="02040503050406030204" pitchFamily="18" charset="0"/>
                  <a:cs typeface="Aldhabi" panose="01000000000000000000" pitchFamily="2" charset="-78"/>
                </a:rPr>
                <a:t>APR</a:t>
              </a:r>
            </a:p>
            <a:p>
              <a:pPr algn="ctr"/>
              <a:r>
                <a:rPr lang="en-US" sz="1100" dirty="0">
                  <a:latin typeface="Cambria" panose="02040503050406030204" pitchFamily="18" charset="0"/>
                  <a:ea typeface="Cambria" panose="02040503050406030204" pitchFamily="18" charset="0"/>
                  <a:cs typeface="Aldhabi" panose="01000000000000000000" pitchFamily="2" charset="-78"/>
                </a:rPr>
                <a:t>2021</a:t>
              </a:r>
            </a:p>
          </p:txBody>
        </p:sp>
        <p:sp>
          <p:nvSpPr>
            <p:cNvPr id="60" name="Rectangle 59">
              <a:extLst>
                <a:ext uri="{FF2B5EF4-FFF2-40B4-BE49-F238E27FC236}">
                  <a16:creationId xmlns:a16="http://schemas.microsoft.com/office/drawing/2014/main" id="{48D0F386-CD26-4A56-BF48-9AD458940187}"/>
                </a:ext>
              </a:extLst>
            </p:cNvPr>
            <p:cNvSpPr/>
            <p:nvPr/>
          </p:nvSpPr>
          <p:spPr>
            <a:xfrm>
              <a:off x="4581775" y="2716371"/>
              <a:ext cx="680784" cy="489275"/>
            </a:xfrm>
            <a:prstGeom prst="rect">
              <a:avLst/>
            </a:prstGeom>
            <a:solidFill>
              <a:srgbClr val="54826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100" dirty="0">
                  <a:latin typeface="Cambria" panose="02040503050406030204" pitchFamily="18" charset="0"/>
                  <a:ea typeface="Cambria" panose="02040503050406030204" pitchFamily="18" charset="0"/>
                  <a:cs typeface="Aldhabi" panose="01000000000000000000" pitchFamily="2" charset="-78"/>
                </a:rPr>
                <a:t>JUL</a:t>
              </a:r>
            </a:p>
            <a:p>
              <a:pPr algn="ctr"/>
              <a:r>
                <a:rPr lang="en-US" sz="1100" dirty="0">
                  <a:latin typeface="Cambria" panose="02040503050406030204" pitchFamily="18" charset="0"/>
                  <a:ea typeface="Cambria" panose="02040503050406030204" pitchFamily="18" charset="0"/>
                  <a:cs typeface="Aldhabi" panose="01000000000000000000" pitchFamily="2" charset="-78"/>
                </a:rPr>
                <a:t>2021</a:t>
              </a:r>
            </a:p>
          </p:txBody>
        </p:sp>
        <p:sp>
          <p:nvSpPr>
            <p:cNvPr id="61" name="Rectangle 60">
              <a:extLst>
                <a:ext uri="{FF2B5EF4-FFF2-40B4-BE49-F238E27FC236}">
                  <a16:creationId xmlns:a16="http://schemas.microsoft.com/office/drawing/2014/main" id="{A08A8ADD-5C6B-4A48-A012-A812BB10AD88}"/>
                </a:ext>
              </a:extLst>
            </p:cNvPr>
            <p:cNvSpPr/>
            <p:nvPr/>
          </p:nvSpPr>
          <p:spPr>
            <a:xfrm>
              <a:off x="5313699" y="2727609"/>
              <a:ext cx="680784" cy="489275"/>
            </a:xfrm>
            <a:prstGeom prst="rect">
              <a:avLst/>
            </a:prstGeom>
            <a:solidFill>
              <a:srgbClr val="54829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100" dirty="0">
                  <a:latin typeface="Cambria" panose="02040503050406030204" pitchFamily="18" charset="0"/>
                  <a:ea typeface="Cambria" panose="02040503050406030204" pitchFamily="18" charset="0"/>
                  <a:cs typeface="Aldhabi" panose="01000000000000000000" pitchFamily="2" charset="-78"/>
                </a:rPr>
                <a:t>AUG</a:t>
              </a:r>
            </a:p>
            <a:p>
              <a:pPr algn="ctr"/>
              <a:r>
                <a:rPr lang="en-US" sz="1100" dirty="0">
                  <a:latin typeface="Cambria" panose="02040503050406030204" pitchFamily="18" charset="0"/>
                  <a:ea typeface="Cambria" panose="02040503050406030204" pitchFamily="18" charset="0"/>
                  <a:cs typeface="Aldhabi" panose="01000000000000000000" pitchFamily="2" charset="-78"/>
                </a:rPr>
                <a:t>2021</a:t>
              </a:r>
            </a:p>
          </p:txBody>
        </p:sp>
        <p:sp>
          <p:nvSpPr>
            <p:cNvPr id="62" name="Rectangle 61">
              <a:extLst>
                <a:ext uri="{FF2B5EF4-FFF2-40B4-BE49-F238E27FC236}">
                  <a16:creationId xmlns:a16="http://schemas.microsoft.com/office/drawing/2014/main" id="{69FBED99-5251-4868-9A6F-6EF13833008A}"/>
                </a:ext>
              </a:extLst>
            </p:cNvPr>
            <p:cNvSpPr/>
            <p:nvPr/>
          </p:nvSpPr>
          <p:spPr>
            <a:xfrm>
              <a:off x="3838168" y="2706211"/>
              <a:ext cx="680784" cy="489275"/>
            </a:xfrm>
            <a:prstGeom prst="rect">
              <a:avLst/>
            </a:prstGeom>
            <a:solidFill>
              <a:srgbClr val="548C35"/>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100" dirty="0">
                  <a:latin typeface="Cambria" panose="02040503050406030204" pitchFamily="18" charset="0"/>
                  <a:ea typeface="Cambria" panose="02040503050406030204" pitchFamily="18" charset="0"/>
                  <a:cs typeface="Aldhabi" panose="01000000000000000000" pitchFamily="2" charset="-78"/>
                </a:rPr>
                <a:t>JUN</a:t>
              </a:r>
            </a:p>
            <a:p>
              <a:pPr algn="ctr"/>
              <a:r>
                <a:rPr lang="en-US" sz="1100" dirty="0">
                  <a:latin typeface="Cambria" panose="02040503050406030204" pitchFamily="18" charset="0"/>
                  <a:ea typeface="Cambria" panose="02040503050406030204" pitchFamily="18" charset="0"/>
                  <a:cs typeface="Aldhabi" panose="01000000000000000000" pitchFamily="2" charset="-78"/>
                </a:rPr>
                <a:t>2021</a:t>
              </a:r>
            </a:p>
          </p:txBody>
        </p:sp>
        <p:sp>
          <p:nvSpPr>
            <p:cNvPr id="63" name="Rectangle 62">
              <a:extLst>
                <a:ext uri="{FF2B5EF4-FFF2-40B4-BE49-F238E27FC236}">
                  <a16:creationId xmlns:a16="http://schemas.microsoft.com/office/drawing/2014/main" id="{7A3EB890-AE9B-4424-9DFD-65B9F7756353}"/>
                </a:ext>
              </a:extLst>
            </p:cNvPr>
            <p:cNvSpPr/>
            <p:nvPr/>
          </p:nvSpPr>
          <p:spPr>
            <a:xfrm>
              <a:off x="3099519" y="2700233"/>
              <a:ext cx="680784" cy="489275"/>
            </a:xfrm>
            <a:prstGeom prst="rect">
              <a:avLst/>
            </a:prstGeom>
            <a:solidFill>
              <a:srgbClr val="54A035"/>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100" dirty="0">
                  <a:latin typeface="Cambria" panose="02040503050406030204" pitchFamily="18" charset="0"/>
                  <a:ea typeface="Cambria" panose="02040503050406030204" pitchFamily="18" charset="0"/>
                  <a:cs typeface="Aldhabi" panose="01000000000000000000" pitchFamily="2" charset="-78"/>
                </a:rPr>
                <a:t>MAY</a:t>
              </a:r>
              <a:endParaRPr lang="en-US" sz="1100" dirty="0">
                <a:solidFill>
                  <a:srgbClr val="FF0000"/>
                </a:solidFill>
                <a:latin typeface="Cambria" panose="02040503050406030204" pitchFamily="18" charset="0"/>
                <a:ea typeface="Cambria" panose="02040503050406030204" pitchFamily="18" charset="0"/>
                <a:cs typeface="Aldhabi" panose="01000000000000000000" pitchFamily="2" charset="-78"/>
              </a:endParaRPr>
            </a:p>
            <a:p>
              <a:pPr algn="ctr"/>
              <a:r>
                <a:rPr lang="en-US" sz="1100" dirty="0">
                  <a:latin typeface="Cambria" panose="02040503050406030204" pitchFamily="18" charset="0"/>
                  <a:ea typeface="Cambria" panose="02040503050406030204" pitchFamily="18" charset="0"/>
                  <a:cs typeface="Aldhabi" panose="01000000000000000000" pitchFamily="2" charset="-78"/>
                </a:rPr>
                <a:t>2021</a:t>
              </a:r>
            </a:p>
          </p:txBody>
        </p:sp>
        <p:sp>
          <p:nvSpPr>
            <p:cNvPr id="64" name="Rectangle 63">
              <a:extLst>
                <a:ext uri="{FF2B5EF4-FFF2-40B4-BE49-F238E27FC236}">
                  <a16:creationId xmlns:a16="http://schemas.microsoft.com/office/drawing/2014/main" id="{5863493F-FD95-4545-A36A-E2A1C10C5F5C}"/>
                </a:ext>
              </a:extLst>
            </p:cNvPr>
            <p:cNvSpPr/>
            <p:nvPr/>
          </p:nvSpPr>
          <p:spPr>
            <a:xfrm>
              <a:off x="6060660" y="2727609"/>
              <a:ext cx="680784" cy="489275"/>
            </a:xfrm>
            <a:prstGeom prst="rect">
              <a:avLst/>
            </a:prstGeom>
            <a:solidFill>
              <a:srgbClr val="5482C8"/>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100" dirty="0">
                  <a:latin typeface="Cambria" panose="02040503050406030204" pitchFamily="18" charset="0"/>
                  <a:ea typeface="Cambria" panose="02040503050406030204" pitchFamily="18" charset="0"/>
                  <a:cs typeface="Aldhabi" panose="01000000000000000000" pitchFamily="2" charset="-78"/>
                </a:rPr>
                <a:t>SEP</a:t>
              </a:r>
            </a:p>
            <a:p>
              <a:pPr algn="ctr"/>
              <a:r>
                <a:rPr lang="en-US" sz="1100" dirty="0">
                  <a:latin typeface="Cambria" panose="02040503050406030204" pitchFamily="18" charset="0"/>
                  <a:ea typeface="Cambria" panose="02040503050406030204" pitchFamily="18" charset="0"/>
                  <a:cs typeface="Aldhabi" panose="01000000000000000000" pitchFamily="2" charset="-78"/>
                </a:rPr>
                <a:t>2021</a:t>
              </a:r>
            </a:p>
          </p:txBody>
        </p:sp>
        <p:sp>
          <p:nvSpPr>
            <p:cNvPr id="65" name="Rectangle 64">
              <a:extLst>
                <a:ext uri="{FF2B5EF4-FFF2-40B4-BE49-F238E27FC236}">
                  <a16:creationId xmlns:a16="http://schemas.microsoft.com/office/drawing/2014/main" id="{4416F4DC-40D8-4055-93E9-A193C6B42BDD}"/>
                </a:ext>
              </a:extLst>
            </p:cNvPr>
            <p:cNvSpPr/>
            <p:nvPr/>
          </p:nvSpPr>
          <p:spPr>
            <a:xfrm>
              <a:off x="6799600" y="2727609"/>
              <a:ext cx="680784" cy="489275"/>
            </a:xfrm>
            <a:prstGeom prst="rect">
              <a:avLst/>
            </a:prstGeom>
            <a:solidFill>
              <a:srgbClr val="5482E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100" dirty="0">
                  <a:latin typeface="Cambria" panose="02040503050406030204" pitchFamily="18" charset="0"/>
                  <a:ea typeface="Cambria" panose="02040503050406030204" pitchFamily="18" charset="0"/>
                  <a:cs typeface="Aldhabi" panose="01000000000000000000" pitchFamily="2" charset="-78"/>
                </a:rPr>
                <a:t>OCT</a:t>
              </a:r>
            </a:p>
            <a:p>
              <a:pPr algn="ctr"/>
              <a:r>
                <a:rPr lang="en-US" sz="1100" dirty="0">
                  <a:latin typeface="Cambria" panose="02040503050406030204" pitchFamily="18" charset="0"/>
                  <a:ea typeface="Cambria" panose="02040503050406030204" pitchFamily="18" charset="0"/>
                  <a:cs typeface="Aldhabi" panose="01000000000000000000" pitchFamily="2" charset="-78"/>
                </a:rPr>
                <a:t>2021</a:t>
              </a:r>
            </a:p>
          </p:txBody>
        </p:sp>
        <p:sp>
          <p:nvSpPr>
            <p:cNvPr id="66" name="Rectangle 65">
              <a:extLst>
                <a:ext uri="{FF2B5EF4-FFF2-40B4-BE49-F238E27FC236}">
                  <a16:creationId xmlns:a16="http://schemas.microsoft.com/office/drawing/2014/main" id="{43DFF983-DB16-4C73-B04C-165655A02F04}"/>
                </a:ext>
              </a:extLst>
            </p:cNvPr>
            <p:cNvSpPr/>
            <p:nvPr/>
          </p:nvSpPr>
          <p:spPr>
            <a:xfrm>
              <a:off x="7532278" y="2700233"/>
              <a:ext cx="680784" cy="489275"/>
            </a:xfrm>
            <a:prstGeom prst="rect">
              <a:avLst/>
            </a:prstGeom>
            <a:solidFill>
              <a:srgbClr val="7882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100" dirty="0">
                  <a:latin typeface="Cambria" panose="02040503050406030204" pitchFamily="18" charset="0"/>
                  <a:ea typeface="Cambria" panose="02040503050406030204" pitchFamily="18" charset="0"/>
                  <a:cs typeface="Aldhabi" panose="01000000000000000000" pitchFamily="2" charset="-78"/>
                </a:rPr>
                <a:t>NOV</a:t>
              </a:r>
            </a:p>
            <a:p>
              <a:pPr algn="ctr"/>
              <a:r>
                <a:rPr lang="en-US" sz="1100" dirty="0">
                  <a:latin typeface="Cambria" panose="02040503050406030204" pitchFamily="18" charset="0"/>
                  <a:ea typeface="Cambria" panose="02040503050406030204" pitchFamily="18" charset="0"/>
                  <a:cs typeface="Aldhabi" panose="01000000000000000000" pitchFamily="2" charset="-78"/>
                </a:rPr>
                <a:t>2021</a:t>
              </a:r>
            </a:p>
          </p:txBody>
        </p:sp>
        <p:sp>
          <p:nvSpPr>
            <p:cNvPr id="67" name="Rectangle 66">
              <a:extLst>
                <a:ext uri="{FF2B5EF4-FFF2-40B4-BE49-F238E27FC236}">
                  <a16:creationId xmlns:a16="http://schemas.microsoft.com/office/drawing/2014/main" id="{FCF4DF39-CFA6-4CE2-93E0-4C98CEAC5640}"/>
                </a:ext>
              </a:extLst>
            </p:cNvPr>
            <p:cNvSpPr/>
            <p:nvPr/>
          </p:nvSpPr>
          <p:spPr>
            <a:xfrm>
              <a:off x="8252879" y="2696080"/>
              <a:ext cx="680784" cy="489275"/>
            </a:xfrm>
            <a:prstGeom prst="rect">
              <a:avLst/>
            </a:prstGeom>
            <a:solidFill>
              <a:srgbClr val="A582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100" dirty="0">
                  <a:latin typeface="Cambria" panose="02040503050406030204" pitchFamily="18" charset="0"/>
                  <a:ea typeface="Cambria" panose="02040503050406030204" pitchFamily="18" charset="0"/>
                  <a:cs typeface="Aldhabi" panose="01000000000000000000" pitchFamily="2" charset="-78"/>
                </a:rPr>
                <a:t>DEC</a:t>
              </a:r>
            </a:p>
            <a:p>
              <a:pPr algn="ctr"/>
              <a:r>
                <a:rPr lang="en-US" sz="1100" dirty="0">
                  <a:latin typeface="Cambria" panose="02040503050406030204" pitchFamily="18" charset="0"/>
                  <a:ea typeface="Cambria" panose="02040503050406030204" pitchFamily="18" charset="0"/>
                  <a:cs typeface="Aldhabi" panose="01000000000000000000" pitchFamily="2" charset="-78"/>
                </a:rPr>
                <a:t>2022</a:t>
              </a:r>
            </a:p>
          </p:txBody>
        </p:sp>
        <p:sp>
          <p:nvSpPr>
            <p:cNvPr id="68" name="Rectangle 67">
              <a:extLst>
                <a:ext uri="{FF2B5EF4-FFF2-40B4-BE49-F238E27FC236}">
                  <a16:creationId xmlns:a16="http://schemas.microsoft.com/office/drawing/2014/main" id="{F9748ED4-CEEE-4243-9E19-9C6F5181BFC5}"/>
                </a:ext>
              </a:extLst>
            </p:cNvPr>
            <p:cNvSpPr/>
            <p:nvPr/>
          </p:nvSpPr>
          <p:spPr>
            <a:xfrm>
              <a:off x="9000926" y="2694194"/>
              <a:ext cx="680784" cy="489275"/>
            </a:xfrm>
            <a:prstGeom prst="rect">
              <a:avLst/>
            </a:prstGeom>
            <a:solidFill>
              <a:srgbClr val="F15D2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100" dirty="0">
                  <a:latin typeface="Cambria" panose="02040503050406030204" pitchFamily="18" charset="0"/>
                  <a:ea typeface="Cambria" panose="02040503050406030204" pitchFamily="18" charset="0"/>
                  <a:cs typeface="Aldhabi" panose="01000000000000000000" pitchFamily="2" charset="-78"/>
                </a:rPr>
                <a:t>JAN</a:t>
              </a:r>
            </a:p>
            <a:p>
              <a:pPr algn="ctr"/>
              <a:r>
                <a:rPr lang="en-US" sz="1100" dirty="0">
                  <a:latin typeface="Cambria" panose="02040503050406030204" pitchFamily="18" charset="0"/>
                  <a:ea typeface="Cambria" panose="02040503050406030204" pitchFamily="18" charset="0"/>
                  <a:cs typeface="Aldhabi" panose="01000000000000000000" pitchFamily="2" charset="-78"/>
                </a:rPr>
                <a:t>2022</a:t>
              </a:r>
            </a:p>
          </p:txBody>
        </p:sp>
        <p:sp>
          <p:nvSpPr>
            <p:cNvPr id="69" name="Rectangle 68">
              <a:extLst>
                <a:ext uri="{FF2B5EF4-FFF2-40B4-BE49-F238E27FC236}">
                  <a16:creationId xmlns:a16="http://schemas.microsoft.com/office/drawing/2014/main" id="{AFC8F9DA-1436-48A5-B24B-99F1ACD74851}"/>
                </a:ext>
              </a:extLst>
            </p:cNvPr>
            <p:cNvSpPr/>
            <p:nvPr/>
          </p:nvSpPr>
          <p:spPr>
            <a:xfrm>
              <a:off x="9744533" y="2680708"/>
              <a:ext cx="680784" cy="489275"/>
            </a:xfrm>
            <a:prstGeom prst="rect">
              <a:avLst/>
            </a:prstGeom>
            <a:solidFill>
              <a:srgbClr val="F23C3C"/>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100" dirty="0">
                  <a:latin typeface="Cambria" panose="02040503050406030204" pitchFamily="18" charset="0"/>
                  <a:ea typeface="Cambria" panose="02040503050406030204" pitchFamily="18" charset="0"/>
                  <a:cs typeface="Aldhabi" panose="01000000000000000000" pitchFamily="2" charset="-78"/>
                </a:rPr>
                <a:t>FEB</a:t>
              </a:r>
            </a:p>
            <a:p>
              <a:pPr algn="ctr"/>
              <a:r>
                <a:rPr lang="en-US" sz="1100" dirty="0">
                  <a:latin typeface="Cambria" panose="02040503050406030204" pitchFamily="18" charset="0"/>
                  <a:ea typeface="Cambria" panose="02040503050406030204" pitchFamily="18" charset="0"/>
                  <a:cs typeface="Aldhabi" panose="01000000000000000000" pitchFamily="2" charset="-78"/>
                </a:rPr>
                <a:t>2022</a:t>
              </a:r>
            </a:p>
          </p:txBody>
        </p:sp>
        <p:cxnSp>
          <p:nvCxnSpPr>
            <p:cNvPr id="70" name="Straight Connector 69">
              <a:extLst>
                <a:ext uri="{FF2B5EF4-FFF2-40B4-BE49-F238E27FC236}">
                  <a16:creationId xmlns:a16="http://schemas.microsoft.com/office/drawing/2014/main" id="{41430770-EDFB-4B55-B4CE-E32DCE68F988}"/>
                </a:ext>
              </a:extLst>
            </p:cNvPr>
            <p:cNvCxnSpPr>
              <a:cxnSpLocks/>
            </p:cNvCxnSpPr>
            <p:nvPr/>
          </p:nvCxnSpPr>
          <p:spPr>
            <a:xfrm flipV="1">
              <a:off x="3767388" y="1766369"/>
              <a:ext cx="0" cy="731520"/>
            </a:xfrm>
            <a:prstGeom prst="line">
              <a:avLst/>
            </a:prstGeom>
            <a:ln w="12700">
              <a:solidFill>
                <a:schemeClr val="accent6"/>
              </a:solidFill>
            </a:ln>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ECF038BC-C80A-4BDB-8815-8AB06D6AAD3E}"/>
                </a:ext>
              </a:extLst>
            </p:cNvPr>
            <p:cNvCxnSpPr>
              <a:cxnSpLocks/>
            </p:cNvCxnSpPr>
            <p:nvPr/>
          </p:nvCxnSpPr>
          <p:spPr>
            <a:xfrm flipV="1">
              <a:off x="6245154" y="1672390"/>
              <a:ext cx="0" cy="731520"/>
            </a:xfrm>
            <a:prstGeom prst="line">
              <a:avLst/>
            </a:prstGeom>
            <a:ln w="12700">
              <a:solidFill>
                <a:srgbClr val="009999"/>
              </a:solidFill>
            </a:ln>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40FCE576-7AE2-42A7-BF1B-1246D79F98C2}"/>
                </a:ext>
              </a:extLst>
            </p:cNvPr>
            <p:cNvCxnSpPr>
              <a:cxnSpLocks/>
            </p:cNvCxnSpPr>
            <p:nvPr/>
          </p:nvCxnSpPr>
          <p:spPr>
            <a:xfrm flipV="1">
              <a:off x="8836821" y="1666238"/>
              <a:ext cx="0" cy="731520"/>
            </a:xfrm>
            <a:prstGeom prst="line">
              <a:avLst/>
            </a:prstGeom>
            <a:ln w="12700">
              <a:solidFill>
                <a:srgbClr val="A582FF"/>
              </a:solidFill>
            </a:ln>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5C1F00F7-5E2B-47AE-9D59-BC5D60F81671}"/>
                </a:ext>
              </a:extLst>
            </p:cNvPr>
            <p:cNvCxnSpPr>
              <a:cxnSpLocks/>
            </p:cNvCxnSpPr>
            <p:nvPr/>
          </p:nvCxnSpPr>
          <p:spPr>
            <a:xfrm flipV="1">
              <a:off x="10304689" y="1665871"/>
              <a:ext cx="0" cy="731520"/>
            </a:xfrm>
            <a:prstGeom prst="line">
              <a:avLst/>
            </a:prstGeom>
            <a:ln w="12700">
              <a:solidFill>
                <a:srgbClr val="FF6A94"/>
              </a:solidFill>
            </a:ln>
          </p:spPr>
          <p:style>
            <a:lnRef idx="1">
              <a:schemeClr val="dk1"/>
            </a:lnRef>
            <a:fillRef idx="0">
              <a:schemeClr val="dk1"/>
            </a:fillRef>
            <a:effectRef idx="0">
              <a:schemeClr val="dk1"/>
            </a:effectRef>
            <a:fontRef idx="minor">
              <a:schemeClr val="tx1"/>
            </a:fontRef>
          </p:style>
        </p:cxnSp>
        <p:sp>
          <p:nvSpPr>
            <p:cNvPr id="74" name="Cube 73">
              <a:extLst>
                <a:ext uri="{FF2B5EF4-FFF2-40B4-BE49-F238E27FC236}">
                  <a16:creationId xmlns:a16="http://schemas.microsoft.com/office/drawing/2014/main" id="{45D238C8-C2CF-46CB-928D-0A2E14B88FA5}"/>
                </a:ext>
              </a:extLst>
            </p:cNvPr>
            <p:cNvSpPr/>
            <p:nvPr/>
          </p:nvSpPr>
          <p:spPr>
            <a:xfrm>
              <a:off x="1892498" y="3440252"/>
              <a:ext cx="1639901" cy="913490"/>
            </a:xfrm>
            <a:prstGeom prst="cube">
              <a:avLst/>
            </a:prstGeom>
            <a:solidFill>
              <a:srgbClr val="8FC36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Develop Project Plan, including Test Bed Plan &amp; DQOs</a:t>
              </a:r>
            </a:p>
          </p:txBody>
        </p:sp>
        <p:sp>
          <p:nvSpPr>
            <p:cNvPr id="75" name="Cube 74">
              <a:extLst>
                <a:ext uri="{FF2B5EF4-FFF2-40B4-BE49-F238E27FC236}">
                  <a16:creationId xmlns:a16="http://schemas.microsoft.com/office/drawing/2014/main" id="{9A1FE999-88BE-45C5-9088-47F4FF2E3A22}"/>
                </a:ext>
              </a:extLst>
            </p:cNvPr>
            <p:cNvSpPr/>
            <p:nvPr/>
          </p:nvSpPr>
          <p:spPr>
            <a:xfrm>
              <a:off x="4234927" y="3468958"/>
              <a:ext cx="1759555" cy="884784"/>
            </a:xfrm>
            <a:prstGeom prst="cube">
              <a:avLst/>
            </a:prstGeom>
            <a:solidFill>
              <a:srgbClr val="45A14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Develop functional drone/sensor protypes for survey</a:t>
              </a:r>
            </a:p>
          </p:txBody>
        </p:sp>
        <p:sp>
          <p:nvSpPr>
            <p:cNvPr id="76" name="Cube 75">
              <a:extLst>
                <a:ext uri="{FF2B5EF4-FFF2-40B4-BE49-F238E27FC236}">
                  <a16:creationId xmlns:a16="http://schemas.microsoft.com/office/drawing/2014/main" id="{2C6A915F-C041-48FA-B9EF-3C74D81C078E}"/>
                </a:ext>
              </a:extLst>
            </p:cNvPr>
            <p:cNvSpPr/>
            <p:nvPr/>
          </p:nvSpPr>
          <p:spPr>
            <a:xfrm>
              <a:off x="6607479" y="3468958"/>
              <a:ext cx="1745810" cy="878068"/>
            </a:xfrm>
            <a:prstGeom prst="cube">
              <a:avLst/>
            </a:prstGeom>
            <a:solidFill>
              <a:srgbClr val="5F82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Demonstration of Drones</a:t>
              </a:r>
            </a:p>
          </p:txBody>
        </p:sp>
        <p:sp>
          <p:nvSpPr>
            <p:cNvPr id="77" name="Cube 76">
              <a:extLst>
                <a:ext uri="{FF2B5EF4-FFF2-40B4-BE49-F238E27FC236}">
                  <a16:creationId xmlns:a16="http://schemas.microsoft.com/office/drawing/2014/main" id="{4237BBBD-DD14-4F4C-9E20-AA45719DA5D4}"/>
                </a:ext>
              </a:extLst>
            </p:cNvPr>
            <p:cNvSpPr/>
            <p:nvPr/>
          </p:nvSpPr>
          <p:spPr>
            <a:xfrm>
              <a:off x="8861759" y="3450659"/>
              <a:ext cx="1639901" cy="878067"/>
            </a:xfrm>
            <a:prstGeom prst="cube">
              <a:avLst/>
            </a:prstGeom>
            <a:solidFill>
              <a:srgbClr val="D43D0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Prepare PNNL Technical Report  and Journal Article</a:t>
              </a:r>
            </a:p>
          </p:txBody>
        </p:sp>
        <p:sp>
          <p:nvSpPr>
            <p:cNvPr id="78" name="Cube 77">
              <a:extLst>
                <a:ext uri="{FF2B5EF4-FFF2-40B4-BE49-F238E27FC236}">
                  <a16:creationId xmlns:a16="http://schemas.microsoft.com/office/drawing/2014/main" id="{DB4F9074-8A13-49CC-9695-477A30B5CF04}"/>
                </a:ext>
              </a:extLst>
            </p:cNvPr>
            <p:cNvSpPr/>
            <p:nvPr/>
          </p:nvSpPr>
          <p:spPr>
            <a:xfrm>
              <a:off x="2947760" y="1172462"/>
              <a:ext cx="1723193" cy="830129"/>
            </a:xfrm>
            <a:prstGeom prst="cube">
              <a:avLst/>
            </a:prstGeom>
            <a:solidFill>
              <a:srgbClr val="54A03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NRC Review on the Project Plan</a:t>
              </a:r>
            </a:p>
          </p:txBody>
        </p:sp>
        <p:sp>
          <p:nvSpPr>
            <p:cNvPr id="79" name="Cube 78">
              <a:extLst>
                <a:ext uri="{FF2B5EF4-FFF2-40B4-BE49-F238E27FC236}">
                  <a16:creationId xmlns:a16="http://schemas.microsoft.com/office/drawing/2014/main" id="{D12ADDE1-B873-4188-9F84-1DD1A9F925DC}"/>
                </a:ext>
              </a:extLst>
            </p:cNvPr>
            <p:cNvSpPr/>
            <p:nvPr/>
          </p:nvSpPr>
          <p:spPr>
            <a:xfrm>
              <a:off x="5481100" y="1193271"/>
              <a:ext cx="1805595" cy="811798"/>
            </a:xfrm>
            <a:prstGeom prst="cube">
              <a:avLst/>
            </a:prstGeom>
            <a:solidFill>
              <a:srgbClr val="5F82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NRC Review Prototypes</a:t>
              </a:r>
            </a:p>
          </p:txBody>
        </p:sp>
        <p:sp>
          <p:nvSpPr>
            <p:cNvPr id="80" name="Cube 79">
              <a:extLst>
                <a:ext uri="{FF2B5EF4-FFF2-40B4-BE49-F238E27FC236}">
                  <a16:creationId xmlns:a16="http://schemas.microsoft.com/office/drawing/2014/main" id="{CFC55E40-018D-41AB-A17A-E30E0EDB2071}"/>
                </a:ext>
              </a:extLst>
            </p:cNvPr>
            <p:cNvSpPr/>
            <p:nvPr/>
          </p:nvSpPr>
          <p:spPr>
            <a:xfrm>
              <a:off x="9410330" y="1233356"/>
              <a:ext cx="1577185" cy="878067"/>
            </a:xfrm>
            <a:prstGeom prst="cube">
              <a:avLst/>
            </a:prstGeom>
            <a:solidFill>
              <a:srgbClr val="D43D0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NRC Comment on Technical Report</a:t>
              </a:r>
            </a:p>
          </p:txBody>
        </p:sp>
        <p:sp>
          <p:nvSpPr>
            <p:cNvPr id="81" name="Cube 80">
              <a:extLst>
                <a:ext uri="{FF2B5EF4-FFF2-40B4-BE49-F238E27FC236}">
                  <a16:creationId xmlns:a16="http://schemas.microsoft.com/office/drawing/2014/main" id="{3CA03024-C492-4A6C-B422-69BE605F7881}"/>
                </a:ext>
              </a:extLst>
            </p:cNvPr>
            <p:cNvSpPr/>
            <p:nvPr/>
          </p:nvSpPr>
          <p:spPr>
            <a:xfrm>
              <a:off x="6741445" y="1990312"/>
              <a:ext cx="1894556" cy="695249"/>
            </a:xfrm>
            <a:prstGeom prst="cube">
              <a:avLst/>
            </a:prstGeom>
            <a:solidFill>
              <a:srgbClr val="5F82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Witness Drone Demonstration at PNNL</a:t>
              </a:r>
            </a:p>
          </p:txBody>
        </p:sp>
      </p:grpSp>
      <p:sp>
        <p:nvSpPr>
          <p:cNvPr id="82" name="TextBox 81">
            <a:extLst>
              <a:ext uri="{FF2B5EF4-FFF2-40B4-BE49-F238E27FC236}">
                <a16:creationId xmlns:a16="http://schemas.microsoft.com/office/drawing/2014/main" id="{7665D917-CC39-47DD-864B-BDCB80D17145}"/>
              </a:ext>
            </a:extLst>
          </p:cNvPr>
          <p:cNvSpPr txBox="1"/>
          <p:nvPr/>
        </p:nvSpPr>
        <p:spPr>
          <a:xfrm>
            <a:off x="3943853" y="1676400"/>
            <a:ext cx="1327158" cy="369332"/>
          </a:xfrm>
          <a:prstGeom prst="rect">
            <a:avLst/>
          </a:prstGeom>
          <a:noFill/>
        </p:spPr>
        <p:txBody>
          <a:bodyPr wrap="none" rtlCol="0">
            <a:spAutoFit/>
          </a:bodyPr>
          <a:lstStyle/>
          <a:p>
            <a:r>
              <a:rPr lang="en-US" dirty="0"/>
              <a:t>NRC Actions</a:t>
            </a:r>
          </a:p>
        </p:txBody>
      </p:sp>
      <p:sp>
        <p:nvSpPr>
          <p:cNvPr id="83" name="TextBox 82">
            <a:extLst>
              <a:ext uri="{FF2B5EF4-FFF2-40B4-BE49-F238E27FC236}">
                <a16:creationId xmlns:a16="http://schemas.microsoft.com/office/drawing/2014/main" id="{592B4772-1B86-4CF4-9300-01BDE38EA103}"/>
              </a:ext>
            </a:extLst>
          </p:cNvPr>
          <p:cNvSpPr txBox="1"/>
          <p:nvPr/>
        </p:nvSpPr>
        <p:spPr>
          <a:xfrm>
            <a:off x="3884317" y="5181600"/>
            <a:ext cx="1446230" cy="369332"/>
          </a:xfrm>
          <a:prstGeom prst="rect">
            <a:avLst/>
          </a:prstGeom>
          <a:noFill/>
        </p:spPr>
        <p:txBody>
          <a:bodyPr wrap="none" rtlCol="0">
            <a:spAutoFit/>
          </a:bodyPr>
          <a:lstStyle/>
          <a:p>
            <a:r>
              <a:rPr lang="en-US" dirty="0"/>
              <a:t>PNNL Actions</a:t>
            </a:r>
          </a:p>
        </p:txBody>
      </p:sp>
    </p:spTree>
    <p:extLst>
      <p:ext uri="{BB962C8B-B14F-4D97-AF65-F5344CB8AC3E}">
        <p14:creationId xmlns:p14="http://schemas.microsoft.com/office/powerpoint/2010/main" val="2660980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FDF74-9395-4A88-92EB-7022D8C9D099}"/>
              </a:ext>
            </a:extLst>
          </p:cNvPr>
          <p:cNvSpPr>
            <a:spLocks noGrp="1"/>
          </p:cNvSpPr>
          <p:nvPr>
            <p:ph type="title"/>
          </p:nvPr>
        </p:nvSpPr>
        <p:spPr/>
        <p:txBody>
          <a:bodyPr/>
          <a:lstStyle/>
          <a:p>
            <a:r>
              <a:rPr lang="en-US" dirty="0"/>
              <a:t>Outcome of the Project</a:t>
            </a:r>
          </a:p>
        </p:txBody>
      </p:sp>
      <p:sp>
        <p:nvSpPr>
          <p:cNvPr id="3" name="Content Placeholder 2">
            <a:extLst>
              <a:ext uri="{FF2B5EF4-FFF2-40B4-BE49-F238E27FC236}">
                <a16:creationId xmlns:a16="http://schemas.microsoft.com/office/drawing/2014/main" id="{4006B309-0940-453A-AA99-FCDD7F7357E9}"/>
              </a:ext>
            </a:extLst>
          </p:cNvPr>
          <p:cNvSpPr>
            <a:spLocks noGrp="1"/>
          </p:cNvSpPr>
          <p:nvPr>
            <p:ph idx="1"/>
          </p:nvPr>
        </p:nvSpPr>
        <p:spPr/>
        <p:txBody>
          <a:bodyPr/>
          <a:lstStyle/>
          <a:p>
            <a:pPr marL="0" indent="0">
              <a:buNone/>
            </a:pPr>
            <a:r>
              <a:rPr lang="en-US" dirty="0"/>
              <a:t>Define the scientific/technical opportunities for the future of drones for decommissioning</a:t>
            </a:r>
          </a:p>
          <a:p>
            <a:r>
              <a:rPr lang="en-US" dirty="0"/>
              <a:t>Refining radiation detectors – detection limits</a:t>
            </a:r>
          </a:p>
          <a:p>
            <a:r>
              <a:rPr lang="en-US" dirty="0"/>
              <a:t>Drone flight options:</a:t>
            </a:r>
          </a:p>
          <a:p>
            <a:pPr lvl="1"/>
            <a:r>
              <a:rPr lang="en-US" dirty="0"/>
              <a:t>Hover, dwell, return</a:t>
            </a:r>
          </a:p>
          <a:p>
            <a:pPr lvl="1"/>
            <a:r>
              <a:rPr lang="en-US" dirty="0"/>
              <a:t>Swarm and tandem operations</a:t>
            </a:r>
          </a:p>
          <a:p>
            <a:pPr marL="0" indent="0">
              <a:buNone/>
            </a:pPr>
            <a:endParaRPr lang="en-US" dirty="0"/>
          </a:p>
          <a:p>
            <a:pPr lvl="1"/>
            <a:endParaRPr lang="en-US" dirty="0"/>
          </a:p>
        </p:txBody>
      </p:sp>
      <p:pic>
        <p:nvPicPr>
          <p:cNvPr id="6" name="Picture 5">
            <a:extLst>
              <a:ext uri="{FF2B5EF4-FFF2-40B4-BE49-F238E27FC236}">
                <a16:creationId xmlns:a16="http://schemas.microsoft.com/office/drawing/2014/main" id="{AEE33A71-2709-4EAB-B7B9-91ED9C450F73}"/>
              </a:ext>
            </a:extLst>
          </p:cNvPr>
          <p:cNvPicPr>
            <a:picLocks noChangeAspect="1"/>
          </p:cNvPicPr>
          <p:nvPr/>
        </p:nvPicPr>
        <p:blipFill>
          <a:blip r:embed="rId2"/>
          <a:stretch>
            <a:fillRect/>
          </a:stretch>
        </p:blipFill>
        <p:spPr>
          <a:xfrm>
            <a:off x="-1048603" y="4800600"/>
            <a:ext cx="1048603" cy="390178"/>
          </a:xfrm>
          <a:prstGeom prst="rect">
            <a:avLst/>
          </a:prstGeom>
        </p:spPr>
      </p:pic>
    </p:spTree>
    <p:extLst>
      <p:ext uri="{BB962C8B-B14F-4D97-AF65-F5344CB8AC3E}">
        <p14:creationId xmlns:p14="http://schemas.microsoft.com/office/powerpoint/2010/main" val="3057409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559 -0.00092 L 0.0559 -0.00092 C 0.06007 -0.00023 0.06441 0.00093 0.06875 0.00093 C 0.09392 0.00093 0.0941 0.00047 0.11146 -0.00278 C 0.12066 -0.00231 0.13003 -0.0044 0.13871 -0.00092 C 0.14201 0.00047 0.14149 0.00787 0.14444 0.01042 C 0.14722 0.01297 0.15052 0.01482 0.15295 0.01806 C 0.15851 0.02547 0.15555 0.02222 0.16146 0.02755 C 0.16667 0.04838 0.15851 0.0169 0.1658 0.03912 C 0.16701 0.04283 0.16771 0.04676 0.16875 0.05047 C 0.16944 0.05347 0.16927 0.05695 0.17014 0.05996 C 0.17135 0.06435 0.175 0.06852 0.17726 0.07153 C 0.1809 0.08588 0.17604 0.06806 0.1816 0.08287 C 0.18385 0.08912 0.18177 0.08889 0.18576 0.09422 C 0.18698 0.09584 0.18871 0.09676 0.1901 0.09815 C 0.19722 0.11227 0.18802 0.09491 0.19722 0.10949 C 0.19826 0.11134 0.19896 0.11343 0.20017 0.11528 C 0.20139 0.11736 0.20312 0.11875 0.20434 0.12107 C 0.20642 0.12454 0.20816 0.12871 0.21007 0.13241 C 0.21111 0.13426 0.21146 0.13681 0.21302 0.1382 L 0.22587 0.14954 C 0.22726 0.15093 0.22847 0.15255 0.23003 0.15347 L 0.23437 0.15533 C 0.2408 0.16806 0.23333 0.15556 0.24149 0.16297 C 0.24323 0.16435 0.2441 0.16736 0.24583 0.16852 C 0.24844 0.1706 0.25434 0.17246 0.25434 0.17246 L 0.26719 0.1838 C 0.26875 0.18519 0.26996 0.18704 0.27153 0.18773 C 0.28264 0.19259 0.28055 0.19213 0.29444 0.19537 C 0.30017 0.19653 0.3033 0.19699 0.30868 0.19908 C 0.31163 0.20023 0.31719 0.20301 0.31719 0.20301 C 0.32257 0.20232 0.32778 0.20232 0.33298 0.20093 C 0.33594 0.20023 0.33854 0.19746 0.34149 0.19722 L 0.35868 0.19537 C 0.37812 0.19746 0.37014 0.19722 0.38298 0.19722 L 0.45156 0.13426 L 0.50295 0.06759 L 0.53871 -0.00092 L 0.59722 -0.02569 L 0.70017 -0.03148 L 0.75729 0.02755 L 0.82292 0.08658 L 0.87153 0.10949 L 0.95156 0.10764 L 1.00156 0.09815 L 1.0243 -0.4162 L 1.12448 -0.43333 " pathEditMode="relative" ptsTypes="AAAAAAAAAAAAAAAAAAAAAAAAAAAAAAAAAAAAAAAAAAAAAAA">
                                      <p:cBhvr>
                                        <p:cTn id="6" dur="10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E5431-75FA-4EFE-AE2D-8BF2FCB82116}"/>
              </a:ext>
            </a:extLst>
          </p:cNvPr>
          <p:cNvSpPr>
            <a:spLocks noGrp="1"/>
          </p:cNvSpPr>
          <p:nvPr>
            <p:ph type="title"/>
          </p:nvPr>
        </p:nvSpPr>
        <p:spPr/>
        <p:txBody>
          <a:bodyPr/>
          <a:lstStyle/>
          <a:p>
            <a:r>
              <a:rPr lang="en-US" dirty="0"/>
              <a:t>Drones can Team with US</a:t>
            </a:r>
          </a:p>
        </p:txBody>
      </p:sp>
      <p:pic>
        <p:nvPicPr>
          <p:cNvPr id="7" name="Picture 6" descr="A picture containing text, clipart&#10;&#10;Description automatically generated">
            <a:extLst>
              <a:ext uri="{FF2B5EF4-FFF2-40B4-BE49-F238E27FC236}">
                <a16:creationId xmlns:a16="http://schemas.microsoft.com/office/drawing/2014/main" id="{2FBDB00E-04B4-4305-9AE1-EDBD56886D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782" y="4310635"/>
            <a:ext cx="667351" cy="1188720"/>
          </a:xfrm>
          <a:prstGeom prst="rect">
            <a:avLst/>
          </a:prstGeom>
        </p:spPr>
      </p:pic>
      <p:sp>
        <p:nvSpPr>
          <p:cNvPr id="30" name="TextBox 29">
            <a:extLst>
              <a:ext uri="{FF2B5EF4-FFF2-40B4-BE49-F238E27FC236}">
                <a16:creationId xmlns:a16="http://schemas.microsoft.com/office/drawing/2014/main" id="{B975CD10-F4E1-4B73-83D7-D01D76176CFD}"/>
              </a:ext>
            </a:extLst>
          </p:cNvPr>
          <p:cNvSpPr txBox="1"/>
          <p:nvPr/>
        </p:nvSpPr>
        <p:spPr>
          <a:xfrm>
            <a:off x="181308" y="5373469"/>
            <a:ext cx="902298" cy="646331"/>
          </a:xfrm>
          <a:prstGeom prst="rect">
            <a:avLst/>
          </a:prstGeom>
          <a:noFill/>
        </p:spPr>
        <p:txBody>
          <a:bodyPr wrap="none" rtlCol="0">
            <a:spAutoFit/>
          </a:bodyPr>
          <a:lstStyle/>
          <a:p>
            <a:pPr algn="ctr"/>
            <a:r>
              <a:rPr lang="en-US" dirty="0"/>
              <a:t>Human</a:t>
            </a:r>
          </a:p>
          <a:p>
            <a:pPr algn="ctr"/>
            <a:r>
              <a:rPr lang="en-US" dirty="0"/>
              <a:t>Surveys</a:t>
            </a:r>
          </a:p>
        </p:txBody>
      </p:sp>
      <p:grpSp>
        <p:nvGrpSpPr>
          <p:cNvPr id="79" name="Group 78">
            <a:extLst>
              <a:ext uri="{FF2B5EF4-FFF2-40B4-BE49-F238E27FC236}">
                <a16:creationId xmlns:a16="http://schemas.microsoft.com/office/drawing/2014/main" id="{65420ACF-F406-4680-B15B-C933E14992A0}"/>
              </a:ext>
            </a:extLst>
          </p:cNvPr>
          <p:cNvGrpSpPr/>
          <p:nvPr/>
        </p:nvGrpSpPr>
        <p:grpSpPr>
          <a:xfrm>
            <a:off x="762000" y="2380654"/>
            <a:ext cx="1634410" cy="1664374"/>
            <a:chOff x="1031488" y="2842012"/>
            <a:chExt cx="1634410" cy="1664374"/>
          </a:xfrm>
        </p:grpSpPr>
        <p:pic>
          <p:nvPicPr>
            <p:cNvPr id="9" name="Picture 8" descr="A picture containing text, clipart&#10;&#10;Description automatically generated">
              <a:extLst>
                <a:ext uri="{FF2B5EF4-FFF2-40B4-BE49-F238E27FC236}">
                  <a16:creationId xmlns:a16="http://schemas.microsoft.com/office/drawing/2014/main" id="{096E1683-0AA8-467F-9A9F-71254BB22E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488" y="2842012"/>
              <a:ext cx="1634410" cy="1097280"/>
            </a:xfrm>
            <a:prstGeom prst="rect">
              <a:avLst/>
            </a:prstGeom>
          </p:spPr>
        </p:pic>
        <p:sp>
          <p:nvSpPr>
            <p:cNvPr id="31" name="TextBox 30">
              <a:extLst>
                <a:ext uri="{FF2B5EF4-FFF2-40B4-BE49-F238E27FC236}">
                  <a16:creationId xmlns:a16="http://schemas.microsoft.com/office/drawing/2014/main" id="{291E6A5D-F4ED-4E8F-958A-2D04247E63F2}"/>
                </a:ext>
              </a:extLst>
            </p:cNvPr>
            <p:cNvSpPr txBox="1"/>
            <p:nvPr/>
          </p:nvSpPr>
          <p:spPr>
            <a:xfrm>
              <a:off x="1341375" y="3860055"/>
              <a:ext cx="1014637" cy="646331"/>
            </a:xfrm>
            <a:prstGeom prst="rect">
              <a:avLst/>
            </a:prstGeom>
            <a:noFill/>
          </p:spPr>
          <p:txBody>
            <a:bodyPr wrap="none" rtlCol="0">
              <a:spAutoFit/>
            </a:bodyPr>
            <a:lstStyle/>
            <a:p>
              <a:r>
                <a:rPr lang="en-US" dirty="0"/>
                <a:t>ATV-lead</a:t>
              </a:r>
            </a:p>
            <a:p>
              <a:r>
                <a:rPr lang="en-US" dirty="0"/>
                <a:t>Surveys</a:t>
              </a:r>
            </a:p>
          </p:txBody>
        </p:sp>
      </p:grpSp>
      <p:grpSp>
        <p:nvGrpSpPr>
          <p:cNvPr id="90" name="Group 89">
            <a:extLst>
              <a:ext uri="{FF2B5EF4-FFF2-40B4-BE49-F238E27FC236}">
                <a16:creationId xmlns:a16="http://schemas.microsoft.com/office/drawing/2014/main" id="{DB002AE1-CD89-42A0-8800-693CDF7CC781}"/>
              </a:ext>
            </a:extLst>
          </p:cNvPr>
          <p:cNvGrpSpPr/>
          <p:nvPr/>
        </p:nvGrpSpPr>
        <p:grpSpPr>
          <a:xfrm>
            <a:off x="3124200" y="1606258"/>
            <a:ext cx="1523160" cy="3185226"/>
            <a:chOff x="3124200" y="1606258"/>
            <a:chExt cx="1523160" cy="3185226"/>
          </a:xfrm>
        </p:grpSpPr>
        <p:grpSp>
          <p:nvGrpSpPr>
            <p:cNvPr id="49" name="Group 48">
              <a:extLst>
                <a:ext uri="{FF2B5EF4-FFF2-40B4-BE49-F238E27FC236}">
                  <a16:creationId xmlns:a16="http://schemas.microsoft.com/office/drawing/2014/main" id="{2408A65D-537C-4323-9968-0E3426EB6C31}"/>
                </a:ext>
              </a:extLst>
            </p:cNvPr>
            <p:cNvGrpSpPr/>
            <p:nvPr/>
          </p:nvGrpSpPr>
          <p:grpSpPr>
            <a:xfrm>
              <a:off x="3124200" y="2000864"/>
              <a:ext cx="1523160" cy="2790620"/>
              <a:chOff x="3048000" y="2211010"/>
              <a:chExt cx="1523160" cy="2790620"/>
            </a:xfrm>
          </p:grpSpPr>
          <p:grpSp>
            <p:nvGrpSpPr>
              <p:cNvPr id="33" name="Group 32">
                <a:extLst>
                  <a:ext uri="{FF2B5EF4-FFF2-40B4-BE49-F238E27FC236}">
                    <a16:creationId xmlns:a16="http://schemas.microsoft.com/office/drawing/2014/main" id="{5020262B-1333-4130-878B-751ED28DE6C4}"/>
                  </a:ext>
                </a:extLst>
              </p:cNvPr>
              <p:cNvGrpSpPr/>
              <p:nvPr/>
            </p:nvGrpSpPr>
            <p:grpSpPr>
              <a:xfrm>
                <a:off x="3197305" y="3715346"/>
                <a:ext cx="1269533" cy="1141790"/>
                <a:chOff x="3329130" y="5047477"/>
                <a:chExt cx="1269533" cy="1141790"/>
              </a:xfrm>
            </p:grpSpPr>
            <p:pic>
              <p:nvPicPr>
                <p:cNvPr id="11" name="Picture 10" descr="Icon&#10;&#10;Description automatically generated">
                  <a:extLst>
                    <a:ext uri="{FF2B5EF4-FFF2-40B4-BE49-F238E27FC236}">
                      <a16:creationId xmlns:a16="http://schemas.microsoft.com/office/drawing/2014/main" id="{BE23475A-7ADE-4A07-A045-38A5D17FCA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6173" y="5047477"/>
                  <a:ext cx="1135446" cy="640080"/>
                </a:xfrm>
                <a:prstGeom prst="rect">
                  <a:avLst/>
                </a:prstGeom>
              </p:spPr>
            </p:pic>
            <p:sp>
              <p:nvSpPr>
                <p:cNvPr id="32" name="TextBox 31">
                  <a:extLst>
                    <a:ext uri="{FF2B5EF4-FFF2-40B4-BE49-F238E27FC236}">
                      <a16:creationId xmlns:a16="http://schemas.microsoft.com/office/drawing/2014/main" id="{01574773-F385-49EB-B858-8DC61D5A237C}"/>
                    </a:ext>
                  </a:extLst>
                </p:cNvPr>
                <p:cNvSpPr txBox="1"/>
                <p:nvPr/>
              </p:nvSpPr>
              <p:spPr>
                <a:xfrm>
                  <a:off x="3329130" y="5542936"/>
                  <a:ext cx="1269533" cy="646331"/>
                </a:xfrm>
                <a:prstGeom prst="rect">
                  <a:avLst/>
                </a:prstGeom>
                <a:noFill/>
              </p:spPr>
              <p:txBody>
                <a:bodyPr wrap="square" rtlCol="0">
                  <a:spAutoFit/>
                </a:bodyPr>
                <a:lstStyle/>
                <a:p>
                  <a:pPr algn="ctr"/>
                  <a:r>
                    <a:rPr lang="en-US" dirty="0"/>
                    <a:t>Unmanned Crawler</a:t>
                  </a:r>
                </a:p>
              </p:txBody>
            </p:sp>
          </p:grpSp>
          <p:grpSp>
            <p:nvGrpSpPr>
              <p:cNvPr id="35" name="Group 34">
                <a:extLst>
                  <a:ext uri="{FF2B5EF4-FFF2-40B4-BE49-F238E27FC236}">
                    <a16:creationId xmlns:a16="http://schemas.microsoft.com/office/drawing/2014/main" id="{87B152B7-DDE9-4DE4-B5EB-EF9A59454DA8}"/>
                  </a:ext>
                </a:extLst>
              </p:cNvPr>
              <p:cNvGrpSpPr/>
              <p:nvPr/>
            </p:nvGrpSpPr>
            <p:grpSpPr>
              <a:xfrm>
                <a:off x="3219376" y="2267546"/>
                <a:ext cx="1225391" cy="1253787"/>
                <a:chOff x="4737455" y="2285588"/>
                <a:chExt cx="1225391" cy="1253787"/>
              </a:xfrm>
            </p:grpSpPr>
            <p:pic>
              <p:nvPicPr>
                <p:cNvPr id="21" name="Picture 20" descr="Icon&#10;&#10;Description automatically generated">
                  <a:extLst>
                    <a:ext uri="{FF2B5EF4-FFF2-40B4-BE49-F238E27FC236}">
                      <a16:creationId xmlns:a16="http://schemas.microsoft.com/office/drawing/2014/main" id="{04A4A9A1-CE8F-496D-9F57-F20DA10CD1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6248" y="2285588"/>
                  <a:ext cx="1047804" cy="393720"/>
                </a:xfrm>
                <a:prstGeom prst="rect">
                  <a:avLst/>
                </a:prstGeom>
              </p:spPr>
            </p:pic>
            <p:sp>
              <p:nvSpPr>
                <p:cNvPr id="34" name="TextBox 33">
                  <a:extLst>
                    <a:ext uri="{FF2B5EF4-FFF2-40B4-BE49-F238E27FC236}">
                      <a16:creationId xmlns:a16="http://schemas.microsoft.com/office/drawing/2014/main" id="{0EBBAF4B-9FEA-4569-9841-69CD7A27DA39}"/>
                    </a:ext>
                  </a:extLst>
                </p:cNvPr>
                <p:cNvSpPr txBox="1"/>
                <p:nvPr/>
              </p:nvSpPr>
              <p:spPr>
                <a:xfrm>
                  <a:off x="4737455" y="2616045"/>
                  <a:ext cx="1225391" cy="923330"/>
                </a:xfrm>
                <a:prstGeom prst="rect">
                  <a:avLst/>
                </a:prstGeom>
                <a:noFill/>
              </p:spPr>
              <p:txBody>
                <a:bodyPr wrap="square" rtlCol="0">
                  <a:spAutoFit/>
                </a:bodyPr>
                <a:lstStyle/>
                <a:p>
                  <a:pPr algn="ctr"/>
                  <a:r>
                    <a:rPr lang="en-US" dirty="0"/>
                    <a:t>Unmanned Aerial System</a:t>
                  </a:r>
                </a:p>
              </p:txBody>
            </p:sp>
          </p:grpSp>
          <p:sp>
            <p:nvSpPr>
              <p:cNvPr id="48" name="Rectangle 47">
                <a:extLst>
                  <a:ext uri="{FF2B5EF4-FFF2-40B4-BE49-F238E27FC236}">
                    <a16:creationId xmlns:a16="http://schemas.microsoft.com/office/drawing/2014/main" id="{0446F8EE-5FB7-4FC8-B645-D1105BBCF160}"/>
                  </a:ext>
                </a:extLst>
              </p:cNvPr>
              <p:cNvSpPr/>
              <p:nvPr/>
            </p:nvSpPr>
            <p:spPr>
              <a:xfrm>
                <a:off x="3048000" y="2211010"/>
                <a:ext cx="1523160" cy="27906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A3B986F-FD0E-4D7A-86AA-BFA4F0A1E7B3}"/>
                </a:ext>
              </a:extLst>
            </p:cNvPr>
            <p:cNvSpPr txBox="1"/>
            <p:nvPr/>
          </p:nvSpPr>
          <p:spPr>
            <a:xfrm>
              <a:off x="3464479" y="1606258"/>
              <a:ext cx="859915" cy="369332"/>
            </a:xfrm>
            <a:prstGeom prst="rect">
              <a:avLst/>
            </a:prstGeom>
            <a:noFill/>
          </p:spPr>
          <p:txBody>
            <a:bodyPr wrap="none" rtlCol="0">
              <a:spAutoFit/>
            </a:bodyPr>
            <a:lstStyle/>
            <a:p>
              <a:r>
                <a:rPr lang="en-US" b="1" dirty="0">
                  <a:solidFill>
                    <a:srgbClr val="7030A0"/>
                  </a:solidFill>
                </a:rPr>
                <a:t>Piloted</a:t>
              </a:r>
            </a:p>
          </p:txBody>
        </p:sp>
      </p:grpSp>
      <p:grpSp>
        <p:nvGrpSpPr>
          <p:cNvPr id="81" name="Group 80">
            <a:extLst>
              <a:ext uri="{FF2B5EF4-FFF2-40B4-BE49-F238E27FC236}">
                <a16:creationId xmlns:a16="http://schemas.microsoft.com/office/drawing/2014/main" id="{57381B09-46EB-4AB3-B8E5-DFF22A046C42}"/>
              </a:ext>
            </a:extLst>
          </p:cNvPr>
          <p:cNvGrpSpPr/>
          <p:nvPr/>
        </p:nvGrpSpPr>
        <p:grpSpPr>
          <a:xfrm>
            <a:off x="7080313" y="2402646"/>
            <a:ext cx="1828800" cy="1121008"/>
            <a:chOff x="7080313" y="2612792"/>
            <a:chExt cx="1828800" cy="1121008"/>
          </a:xfrm>
        </p:grpSpPr>
        <p:pic>
          <p:nvPicPr>
            <p:cNvPr id="19" name="Picture 18" descr="Icon&#10;&#10;Description automatically generated">
              <a:extLst>
                <a:ext uri="{FF2B5EF4-FFF2-40B4-BE49-F238E27FC236}">
                  <a16:creationId xmlns:a16="http://schemas.microsoft.com/office/drawing/2014/main" id="{D8DB4707-DDBC-4562-93F7-4F6833CFFF2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80313" y="2612792"/>
              <a:ext cx="1828800" cy="777860"/>
            </a:xfrm>
            <a:prstGeom prst="rect">
              <a:avLst/>
            </a:prstGeom>
          </p:spPr>
        </p:pic>
        <p:sp>
          <p:nvSpPr>
            <p:cNvPr id="61" name="TextBox 60">
              <a:extLst>
                <a:ext uri="{FF2B5EF4-FFF2-40B4-BE49-F238E27FC236}">
                  <a16:creationId xmlns:a16="http://schemas.microsoft.com/office/drawing/2014/main" id="{0384A0B3-BA45-4CB2-A156-6C22103D4A09}"/>
                </a:ext>
              </a:extLst>
            </p:cNvPr>
            <p:cNvSpPr txBox="1"/>
            <p:nvPr/>
          </p:nvSpPr>
          <p:spPr>
            <a:xfrm>
              <a:off x="7175033" y="3364468"/>
              <a:ext cx="1639360" cy="369332"/>
            </a:xfrm>
            <a:prstGeom prst="rect">
              <a:avLst/>
            </a:prstGeom>
            <a:noFill/>
          </p:spPr>
          <p:txBody>
            <a:bodyPr wrap="none" rtlCol="0">
              <a:spAutoFit/>
            </a:bodyPr>
            <a:lstStyle/>
            <a:p>
              <a:r>
                <a:rPr lang="en-US" dirty="0"/>
                <a:t>Swarming UAVs</a:t>
              </a:r>
            </a:p>
          </p:txBody>
        </p:sp>
      </p:grpSp>
      <p:grpSp>
        <p:nvGrpSpPr>
          <p:cNvPr id="63" name="Group 62">
            <a:extLst>
              <a:ext uri="{FF2B5EF4-FFF2-40B4-BE49-F238E27FC236}">
                <a16:creationId xmlns:a16="http://schemas.microsoft.com/office/drawing/2014/main" id="{C5A85F33-D797-4106-8426-B11A676BB7ED}"/>
              </a:ext>
            </a:extLst>
          </p:cNvPr>
          <p:cNvGrpSpPr/>
          <p:nvPr/>
        </p:nvGrpSpPr>
        <p:grpSpPr>
          <a:xfrm>
            <a:off x="7140868" y="3917374"/>
            <a:ext cx="1828800" cy="1724242"/>
            <a:chOff x="7140868" y="4127520"/>
            <a:chExt cx="1828800" cy="1724242"/>
          </a:xfrm>
        </p:grpSpPr>
        <p:grpSp>
          <p:nvGrpSpPr>
            <p:cNvPr id="24" name="Group 23">
              <a:extLst>
                <a:ext uri="{FF2B5EF4-FFF2-40B4-BE49-F238E27FC236}">
                  <a16:creationId xmlns:a16="http://schemas.microsoft.com/office/drawing/2014/main" id="{118FE11E-934A-4882-AF65-10AABA17294D}"/>
                </a:ext>
              </a:extLst>
            </p:cNvPr>
            <p:cNvGrpSpPr>
              <a:grpSpLocks noChangeAspect="1"/>
            </p:cNvGrpSpPr>
            <p:nvPr/>
          </p:nvGrpSpPr>
          <p:grpSpPr>
            <a:xfrm>
              <a:off x="7140868" y="4127520"/>
              <a:ext cx="1828800" cy="1459103"/>
              <a:chOff x="838201" y="3200401"/>
              <a:chExt cx="1828800" cy="1459103"/>
            </a:xfrm>
          </p:grpSpPr>
          <p:pic>
            <p:nvPicPr>
              <p:cNvPr id="25" name="Picture 24" descr="Icon&#10;&#10;Description automatically generated">
                <a:extLst>
                  <a:ext uri="{FF2B5EF4-FFF2-40B4-BE49-F238E27FC236}">
                    <a16:creationId xmlns:a16="http://schemas.microsoft.com/office/drawing/2014/main" id="{6E670F9C-DBE4-42DB-B01B-21C6CF23319E}"/>
                  </a:ext>
                </a:extLst>
              </p:cNvPr>
              <p:cNvPicPr>
                <a:picLocks noChangeAspect="1"/>
              </p:cNvPicPr>
              <p:nvPr/>
            </p:nvPicPr>
            <p:blipFill rotWithShape="1">
              <a:blip r:embed="rId5">
                <a:extLst>
                  <a:ext uri="{28A0092B-C50C-407E-A947-70E740481C1C}">
                    <a14:useLocalDpi xmlns:a14="http://schemas.microsoft.com/office/drawing/2010/main" val="0"/>
                  </a:ext>
                </a:extLst>
              </a:blip>
              <a:srcRect b="50944"/>
              <a:stretch/>
            </p:blipFill>
            <p:spPr>
              <a:xfrm>
                <a:off x="838201" y="3200401"/>
                <a:ext cx="1828800" cy="337107"/>
              </a:xfrm>
              <a:prstGeom prst="rect">
                <a:avLst/>
              </a:prstGeom>
            </p:spPr>
          </p:pic>
          <p:pic>
            <p:nvPicPr>
              <p:cNvPr id="26" name="Picture 25" descr="Icon&#10;&#10;Description automatically generated">
                <a:extLst>
                  <a:ext uri="{FF2B5EF4-FFF2-40B4-BE49-F238E27FC236}">
                    <a16:creationId xmlns:a16="http://schemas.microsoft.com/office/drawing/2014/main" id="{E5857C13-8BEC-4EDE-BEE3-2BBA6DD1EE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77963" y="4202304"/>
                <a:ext cx="811033" cy="457200"/>
              </a:xfrm>
              <a:prstGeom prst="rect">
                <a:avLst/>
              </a:prstGeom>
            </p:spPr>
          </p:pic>
          <p:cxnSp>
            <p:nvCxnSpPr>
              <p:cNvPr id="27" name="Straight Connector 26">
                <a:extLst>
                  <a:ext uri="{FF2B5EF4-FFF2-40B4-BE49-F238E27FC236}">
                    <a16:creationId xmlns:a16="http://schemas.microsoft.com/office/drawing/2014/main" id="{BBC5CAD3-530A-4499-A01C-71972FF2CBE6}"/>
                  </a:ext>
                </a:extLst>
              </p:cNvPr>
              <p:cNvCxnSpPr>
                <a:cxnSpLocks/>
              </p:cNvCxnSpPr>
              <p:nvPr/>
            </p:nvCxnSpPr>
            <p:spPr>
              <a:xfrm>
                <a:off x="1752601" y="3535775"/>
                <a:ext cx="0" cy="787890"/>
              </a:xfrm>
              <a:prstGeom prst="line">
                <a:avLst/>
              </a:prstGeom>
              <a:ln w="66675">
                <a:prstDash val="sysDash"/>
                <a:tailEnd type="oval"/>
              </a:ln>
            </p:spPr>
            <p:style>
              <a:lnRef idx="1">
                <a:schemeClr val="accent1"/>
              </a:lnRef>
              <a:fillRef idx="0">
                <a:schemeClr val="accent1"/>
              </a:fillRef>
              <a:effectRef idx="0">
                <a:schemeClr val="accent1"/>
              </a:effectRef>
              <a:fontRef idx="minor">
                <a:schemeClr val="tx1"/>
              </a:fontRef>
            </p:style>
          </p:cxnSp>
        </p:grpSp>
        <p:sp>
          <p:nvSpPr>
            <p:cNvPr id="62" name="TextBox 61">
              <a:extLst>
                <a:ext uri="{FF2B5EF4-FFF2-40B4-BE49-F238E27FC236}">
                  <a16:creationId xmlns:a16="http://schemas.microsoft.com/office/drawing/2014/main" id="{A998D748-4EA0-4E97-81B4-60F3772FE42C}"/>
                </a:ext>
              </a:extLst>
            </p:cNvPr>
            <p:cNvSpPr txBox="1"/>
            <p:nvPr/>
          </p:nvSpPr>
          <p:spPr>
            <a:xfrm>
              <a:off x="7184261" y="5482430"/>
              <a:ext cx="1742015" cy="369332"/>
            </a:xfrm>
            <a:prstGeom prst="rect">
              <a:avLst/>
            </a:prstGeom>
            <a:noFill/>
          </p:spPr>
          <p:txBody>
            <a:bodyPr wrap="none" rtlCol="0">
              <a:spAutoFit/>
            </a:bodyPr>
            <a:lstStyle/>
            <a:p>
              <a:r>
                <a:rPr lang="en-US" dirty="0"/>
                <a:t>Tandem Systems</a:t>
              </a:r>
            </a:p>
          </p:txBody>
        </p:sp>
      </p:grpSp>
      <p:sp>
        <p:nvSpPr>
          <p:cNvPr id="67" name="Freeform: Shape 66">
            <a:extLst>
              <a:ext uri="{FF2B5EF4-FFF2-40B4-BE49-F238E27FC236}">
                <a16:creationId xmlns:a16="http://schemas.microsoft.com/office/drawing/2014/main" id="{866214A0-E439-41E7-891F-F5A94FD87416}"/>
              </a:ext>
            </a:extLst>
          </p:cNvPr>
          <p:cNvSpPr/>
          <p:nvPr/>
        </p:nvSpPr>
        <p:spPr>
          <a:xfrm>
            <a:off x="709710" y="3543707"/>
            <a:ext cx="938739" cy="1895378"/>
          </a:xfrm>
          <a:custGeom>
            <a:avLst/>
            <a:gdLst>
              <a:gd name="connsiteX0" fmla="*/ 397195 w 938739"/>
              <a:gd name="connsiteY0" fmla="*/ 1876926 h 1895378"/>
              <a:gd name="connsiteX1" fmla="*/ 758143 w 938739"/>
              <a:gd name="connsiteY1" fmla="*/ 1852863 h 1895378"/>
              <a:gd name="connsiteX2" fmla="*/ 938616 w 938739"/>
              <a:gd name="connsiteY2" fmla="*/ 1503947 h 1895378"/>
              <a:gd name="connsiteX3" fmla="*/ 734079 w 938739"/>
              <a:gd name="connsiteY3" fmla="*/ 1034715 h 1895378"/>
              <a:gd name="connsiteX4" fmla="*/ 288911 w 938739"/>
              <a:gd name="connsiteY4" fmla="*/ 589547 h 1895378"/>
              <a:gd name="connsiteX5" fmla="*/ 153 w 938739"/>
              <a:gd name="connsiteY5" fmla="*/ 252663 h 1895378"/>
              <a:gd name="connsiteX6" fmla="*/ 325006 w 938739"/>
              <a:gd name="connsiteY6" fmla="*/ 0 h 1895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8739" h="1895378">
                <a:moveTo>
                  <a:pt x="397195" y="1876926"/>
                </a:moveTo>
                <a:cubicBezTo>
                  <a:pt x="532550" y="1895976"/>
                  <a:pt x="667906" y="1915026"/>
                  <a:pt x="758143" y="1852863"/>
                </a:cubicBezTo>
                <a:cubicBezTo>
                  <a:pt x="848380" y="1790700"/>
                  <a:pt x="942627" y="1640305"/>
                  <a:pt x="938616" y="1503947"/>
                </a:cubicBezTo>
                <a:cubicBezTo>
                  <a:pt x="934605" y="1367589"/>
                  <a:pt x="842363" y="1187115"/>
                  <a:pt x="734079" y="1034715"/>
                </a:cubicBezTo>
                <a:cubicBezTo>
                  <a:pt x="625795" y="882315"/>
                  <a:pt x="411232" y="719889"/>
                  <a:pt x="288911" y="589547"/>
                </a:cubicBezTo>
                <a:cubicBezTo>
                  <a:pt x="166590" y="459205"/>
                  <a:pt x="-5863" y="350921"/>
                  <a:pt x="153" y="252663"/>
                </a:cubicBezTo>
                <a:cubicBezTo>
                  <a:pt x="6169" y="154405"/>
                  <a:pt x="165587" y="77202"/>
                  <a:pt x="325006" y="0"/>
                </a:cubicBezTo>
              </a:path>
            </a:pathLst>
          </a:custGeom>
          <a:noFill/>
          <a:ln w="44450">
            <a:solidFill>
              <a:srgbClr val="00B05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Arrow Connector 73">
            <a:extLst>
              <a:ext uri="{FF2B5EF4-FFF2-40B4-BE49-F238E27FC236}">
                <a16:creationId xmlns:a16="http://schemas.microsoft.com/office/drawing/2014/main" id="{607E25EA-1430-4ADF-B374-AE30BE278AF3}"/>
              </a:ext>
            </a:extLst>
          </p:cNvPr>
          <p:cNvCxnSpPr>
            <a:cxnSpLocks/>
            <a:stCxn id="48" idx="3"/>
          </p:cNvCxnSpPr>
          <p:nvPr/>
        </p:nvCxnSpPr>
        <p:spPr>
          <a:xfrm>
            <a:off x="4647360" y="3396174"/>
            <a:ext cx="382680" cy="0"/>
          </a:xfrm>
          <a:prstGeom prst="straightConnector1">
            <a:avLst/>
          </a:prstGeom>
          <a:ln w="44450">
            <a:solidFill>
              <a:srgbClr val="00B050"/>
            </a:solidFill>
            <a:tailEnd type="stealth"/>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CD3889D1-73B8-455C-86D0-20E235FDB17D}"/>
              </a:ext>
            </a:extLst>
          </p:cNvPr>
          <p:cNvCxnSpPr>
            <a:cxnSpLocks/>
          </p:cNvCxnSpPr>
          <p:nvPr/>
        </p:nvCxnSpPr>
        <p:spPr>
          <a:xfrm flipV="1">
            <a:off x="6553200" y="3154322"/>
            <a:ext cx="587668" cy="241852"/>
          </a:xfrm>
          <a:prstGeom prst="straightConnector1">
            <a:avLst/>
          </a:prstGeom>
          <a:ln w="44450">
            <a:solidFill>
              <a:srgbClr val="00B050"/>
            </a:solidFill>
            <a:tailEnd type="stealth"/>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9A20FBFA-9F36-474A-BC28-20BBF6665E33}"/>
              </a:ext>
            </a:extLst>
          </p:cNvPr>
          <p:cNvCxnSpPr>
            <a:cxnSpLocks/>
          </p:cNvCxnSpPr>
          <p:nvPr/>
        </p:nvCxnSpPr>
        <p:spPr>
          <a:xfrm>
            <a:off x="6553200" y="3396174"/>
            <a:ext cx="838200" cy="1153458"/>
          </a:xfrm>
          <a:prstGeom prst="straightConnector1">
            <a:avLst/>
          </a:prstGeom>
          <a:ln w="44450">
            <a:solidFill>
              <a:srgbClr val="00B050"/>
            </a:solidFill>
            <a:tailEnd type="stealth"/>
          </a:ln>
        </p:spPr>
        <p:style>
          <a:lnRef idx="1">
            <a:schemeClr val="accent1"/>
          </a:lnRef>
          <a:fillRef idx="0">
            <a:schemeClr val="accent1"/>
          </a:fillRef>
          <a:effectRef idx="0">
            <a:schemeClr val="accent1"/>
          </a:effectRef>
          <a:fontRef idx="minor">
            <a:schemeClr val="tx1"/>
          </a:fontRef>
        </p:style>
      </p:cxnSp>
      <p:cxnSp>
        <p:nvCxnSpPr>
          <p:cNvPr id="86" name="Connector: Curved 85">
            <a:extLst>
              <a:ext uri="{FF2B5EF4-FFF2-40B4-BE49-F238E27FC236}">
                <a16:creationId xmlns:a16="http://schemas.microsoft.com/office/drawing/2014/main" id="{44F0A006-D7BB-41C8-91EC-7663E8819EA6}"/>
              </a:ext>
            </a:extLst>
          </p:cNvPr>
          <p:cNvCxnSpPr>
            <a:stCxn id="67" idx="2"/>
            <a:endCxn id="48" idx="1"/>
          </p:cNvCxnSpPr>
          <p:nvPr/>
        </p:nvCxnSpPr>
        <p:spPr>
          <a:xfrm flipV="1">
            <a:off x="1648326" y="3396174"/>
            <a:ext cx="1475874" cy="1651480"/>
          </a:xfrm>
          <a:prstGeom prst="curvedConnector3">
            <a:avLst>
              <a:gd name="adj1" fmla="val 50000"/>
            </a:avLst>
          </a:prstGeom>
          <a:noFill/>
          <a:ln w="44450">
            <a:solidFill>
              <a:srgbClr val="00B050"/>
            </a:solidFill>
            <a:tailEnd type="stealth"/>
          </a:ln>
        </p:spPr>
        <p:style>
          <a:lnRef idx="2">
            <a:schemeClr val="accent1">
              <a:shade val="50000"/>
            </a:schemeClr>
          </a:lnRef>
          <a:fillRef idx="1">
            <a:schemeClr val="accent1"/>
          </a:fillRef>
          <a:effectRef idx="0">
            <a:schemeClr val="accent1"/>
          </a:effectRef>
          <a:fontRef idx="minor">
            <a:schemeClr val="lt1"/>
          </a:fontRef>
        </p:style>
      </p:cxnSp>
      <p:sp>
        <p:nvSpPr>
          <p:cNvPr id="89" name="Arrow: Right 88">
            <a:extLst>
              <a:ext uri="{FF2B5EF4-FFF2-40B4-BE49-F238E27FC236}">
                <a16:creationId xmlns:a16="http://schemas.microsoft.com/office/drawing/2014/main" id="{66BAC0B9-6A2B-44C1-97C5-0A20F41BD0FE}"/>
              </a:ext>
            </a:extLst>
          </p:cNvPr>
          <p:cNvSpPr/>
          <p:nvPr/>
        </p:nvSpPr>
        <p:spPr>
          <a:xfrm>
            <a:off x="181307" y="5893388"/>
            <a:ext cx="8633086" cy="786148"/>
          </a:xfrm>
          <a:prstGeom prst="rightArrow">
            <a:avLst/>
          </a:prstGeom>
          <a:gradFill flip="none" rotWithShape="1">
            <a:gsLst>
              <a:gs pos="0">
                <a:schemeClr val="accent6">
                  <a:lumMod val="40000"/>
                  <a:lumOff val="60000"/>
                </a:schemeClr>
              </a:gs>
              <a:gs pos="44000">
                <a:schemeClr val="accent6">
                  <a:lumMod val="60000"/>
                  <a:lumOff val="40000"/>
                </a:schemeClr>
              </a:gs>
              <a:gs pos="73000">
                <a:schemeClr val="accent6">
                  <a:lumMod val="75000"/>
                </a:schemeClr>
              </a:gs>
              <a:gs pos="100000">
                <a:schemeClr val="accent6">
                  <a:lumMod val="50000"/>
                </a:schemeClr>
              </a:gs>
            </a:gsLst>
            <a:path path="circle">
              <a:fillToRect l="100000" t="100000"/>
            </a:path>
            <a:tileRect r="-100000" b="-100000"/>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Now		 					</a:t>
            </a:r>
            <a:r>
              <a:rPr lang="en-US" dirty="0">
                <a:solidFill>
                  <a:schemeClr val="tx1"/>
                </a:solidFill>
              </a:rPr>
              <a:t>Near Future</a:t>
            </a:r>
          </a:p>
        </p:txBody>
      </p:sp>
      <p:grpSp>
        <p:nvGrpSpPr>
          <p:cNvPr id="101" name="Group 100">
            <a:extLst>
              <a:ext uri="{FF2B5EF4-FFF2-40B4-BE49-F238E27FC236}">
                <a16:creationId xmlns:a16="http://schemas.microsoft.com/office/drawing/2014/main" id="{8FF8B700-CD20-4E2E-9C3F-2328BBB9C846}"/>
              </a:ext>
            </a:extLst>
          </p:cNvPr>
          <p:cNvGrpSpPr/>
          <p:nvPr/>
        </p:nvGrpSpPr>
        <p:grpSpPr>
          <a:xfrm>
            <a:off x="5029200" y="1606258"/>
            <a:ext cx="1523160" cy="3184776"/>
            <a:chOff x="5106240" y="1600650"/>
            <a:chExt cx="1523160" cy="3184776"/>
          </a:xfrm>
        </p:grpSpPr>
        <p:sp>
          <p:nvSpPr>
            <p:cNvPr id="59" name="TextBox 58">
              <a:extLst>
                <a:ext uri="{FF2B5EF4-FFF2-40B4-BE49-F238E27FC236}">
                  <a16:creationId xmlns:a16="http://schemas.microsoft.com/office/drawing/2014/main" id="{33E599C3-42F2-4197-BE21-870CAB971B7F}"/>
                </a:ext>
              </a:extLst>
            </p:cNvPr>
            <p:cNvSpPr txBox="1"/>
            <p:nvPr/>
          </p:nvSpPr>
          <p:spPr>
            <a:xfrm>
              <a:off x="5179539" y="1600650"/>
              <a:ext cx="1421543" cy="369332"/>
            </a:xfrm>
            <a:prstGeom prst="rect">
              <a:avLst/>
            </a:prstGeom>
            <a:noFill/>
          </p:spPr>
          <p:txBody>
            <a:bodyPr wrap="none" rtlCol="0">
              <a:spAutoFit/>
            </a:bodyPr>
            <a:lstStyle/>
            <a:p>
              <a:r>
                <a:rPr lang="en-US" b="1" dirty="0">
                  <a:solidFill>
                    <a:srgbClr val="FF0000"/>
                  </a:solidFill>
                </a:rPr>
                <a:t>Autonomous</a:t>
              </a:r>
            </a:p>
          </p:txBody>
        </p:sp>
        <p:grpSp>
          <p:nvGrpSpPr>
            <p:cNvPr id="92" name="Group 91">
              <a:extLst>
                <a:ext uri="{FF2B5EF4-FFF2-40B4-BE49-F238E27FC236}">
                  <a16:creationId xmlns:a16="http://schemas.microsoft.com/office/drawing/2014/main" id="{99238B8B-9A81-4E32-84F4-E87373FC816B}"/>
                </a:ext>
              </a:extLst>
            </p:cNvPr>
            <p:cNvGrpSpPr/>
            <p:nvPr/>
          </p:nvGrpSpPr>
          <p:grpSpPr>
            <a:xfrm>
              <a:off x="5106240" y="1994806"/>
              <a:ext cx="1523160" cy="2790620"/>
              <a:chOff x="3048000" y="2211010"/>
              <a:chExt cx="1523160" cy="2790620"/>
            </a:xfrm>
          </p:grpSpPr>
          <p:grpSp>
            <p:nvGrpSpPr>
              <p:cNvPr id="94" name="Group 93">
                <a:extLst>
                  <a:ext uri="{FF2B5EF4-FFF2-40B4-BE49-F238E27FC236}">
                    <a16:creationId xmlns:a16="http://schemas.microsoft.com/office/drawing/2014/main" id="{41EF98A8-2139-47DC-8AE9-3ED42AB20CA3}"/>
                  </a:ext>
                </a:extLst>
              </p:cNvPr>
              <p:cNvGrpSpPr/>
              <p:nvPr/>
            </p:nvGrpSpPr>
            <p:grpSpPr>
              <a:xfrm>
                <a:off x="3197305" y="3715346"/>
                <a:ext cx="1269533" cy="1141790"/>
                <a:chOff x="3329130" y="5047477"/>
                <a:chExt cx="1269533" cy="1141790"/>
              </a:xfrm>
            </p:grpSpPr>
            <p:pic>
              <p:nvPicPr>
                <p:cNvPr id="99" name="Picture 98" descr="Icon&#10;&#10;Description automatically generated">
                  <a:extLst>
                    <a:ext uri="{FF2B5EF4-FFF2-40B4-BE49-F238E27FC236}">
                      <a16:creationId xmlns:a16="http://schemas.microsoft.com/office/drawing/2014/main" id="{FFB1A9B2-1C39-4D2F-B2EF-1E1DBC6DE5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6173" y="5047477"/>
                  <a:ext cx="1135446" cy="640080"/>
                </a:xfrm>
                <a:prstGeom prst="rect">
                  <a:avLst/>
                </a:prstGeom>
              </p:spPr>
            </p:pic>
            <p:sp>
              <p:nvSpPr>
                <p:cNvPr id="100" name="TextBox 99">
                  <a:extLst>
                    <a:ext uri="{FF2B5EF4-FFF2-40B4-BE49-F238E27FC236}">
                      <a16:creationId xmlns:a16="http://schemas.microsoft.com/office/drawing/2014/main" id="{B363014C-0E3E-4152-B1C5-967D2DABE07B}"/>
                    </a:ext>
                  </a:extLst>
                </p:cNvPr>
                <p:cNvSpPr txBox="1"/>
                <p:nvPr/>
              </p:nvSpPr>
              <p:spPr>
                <a:xfrm>
                  <a:off x="3329130" y="5542936"/>
                  <a:ext cx="1269533" cy="646331"/>
                </a:xfrm>
                <a:prstGeom prst="rect">
                  <a:avLst/>
                </a:prstGeom>
                <a:noFill/>
              </p:spPr>
              <p:txBody>
                <a:bodyPr wrap="square" rtlCol="0">
                  <a:spAutoFit/>
                </a:bodyPr>
                <a:lstStyle/>
                <a:p>
                  <a:pPr algn="ctr"/>
                  <a:r>
                    <a:rPr lang="en-US" dirty="0"/>
                    <a:t>Unmanned Crawler</a:t>
                  </a:r>
                </a:p>
              </p:txBody>
            </p:sp>
          </p:grpSp>
          <p:grpSp>
            <p:nvGrpSpPr>
              <p:cNvPr id="95" name="Group 94">
                <a:extLst>
                  <a:ext uri="{FF2B5EF4-FFF2-40B4-BE49-F238E27FC236}">
                    <a16:creationId xmlns:a16="http://schemas.microsoft.com/office/drawing/2014/main" id="{078FD07C-CB20-42BC-BDCB-B2DE394A7D67}"/>
                  </a:ext>
                </a:extLst>
              </p:cNvPr>
              <p:cNvGrpSpPr/>
              <p:nvPr/>
            </p:nvGrpSpPr>
            <p:grpSpPr>
              <a:xfrm>
                <a:off x="3219376" y="2267546"/>
                <a:ext cx="1225391" cy="1253787"/>
                <a:chOff x="4737455" y="2285588"/>
                <a:chExt cx="1225391" cy="1253787"/>
              </a:xfrm>
            </p:grpSpPr>
            <p:pic>
              <p:nvPicPr>
                <p:cNvPr id="97" name="Picture 96" descr="Icon&#10;&#10;Description automatically generated">
                  <a:extLst>
                    <a:ext uri="{FF2B5EF4-FFF2-40B4-BE49-F238E27FC236}">
                      <a16:creationId xmlns:a16="http://schemas.microsoft.com/office/drawing/2014/main" id="{4EED352C-01A3-471E-9394-39A5D21299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6248" y="2285588"/>
                  <a:ext cx="1047804" cy="393720"/>
                </a:xfrm>
                <a:prstGeom prst="rect">
                  <a:avLst/>
                </a:prstGeom>
              </p:spPr>
            </p:pic>
            <p:sp>
              <p:nvSpPr>
                <p:cNvPr id="98" name="TextBox 97">
                  <a:extLst>
                    <a:ext uri="{FF2B5EF4-FFF2-40B4-BE49-F238E27FC236}">
                      <a16:creationId xmlns:a16="http://schemas.microsoft.com/office/drawing/2014/main" id="{91F73C70-59DB-475B-9FFE-95EEE5F71D1F}"/>
                    </a:ext>
                  </a:extLst>
                </p:cNvPr>
                <p:cNvSpPr txBox="1"/>
                <p:nvPr/>
              </p:nvSpPr>
              <p:spPr>
                <a:xfrm>
                  <a:off x="4737455" y="2616045"/>
                  <a:ext cx="1225391" cy="923330"/>
                </a:xfrm>
                <a:prstGeom prst="rect">
                  <a:avLst/>
                </a:prstGeom>
                <a:noFill/>
              </p:spPr>
              <p:txBody>
                <a:bodyPr wrap="square" rtlCol="0">
                  <a:spAutoFit/>
                </a:bodyPr>
                <a:lstStyle/>
                <a:p>
                  <a:pPr algn="ctr"/>
                  <a:r>
                    <a:rPr lang="en-US" dirty="0"/>
                    <a:t>Unmanned Aerial System</a:t>
                  </a:r>
                </a:p>
              </p:txBody>
            </p:sp>
          </p:grpSp>
          <p:sp>
            <p:nvSpPr>
              <p:cNvPr id="96" name="Rectangle 95">
                <a:extLst>
                  <a:ext uri="{FF2B5EF4-FFF2-40B4-BE49-F238E27FC236}">
                    <a16:creationId xmlns:a16="http://schemas.microsoft.com/office/drawing/2014/main" id="{352927E8-0422-4279-B8BF-682DDFA3D809}"/>
                  </a:ext>
                </a:extLst>
              </p:cNvPr>
              <p:cNvSpPr/>
              <p:nvPr/>
            </p:nvSpPr>
            <p:spPr>
              <a:xfrm>
                <a:off x="3048000" y="2211010"/>
                <a:ext cx="1523160" cy="27906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72226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6"/>
                                        </p:tgtEl>
                                        <p:attrNameLst>
                                          <p:attrName>style.visibility</p:attrName>
                                        </p:attrNameLst>
                                      </p:cBhvr>
                                      <p:to>
                                        <p:strVal val="visible"/>
                                      </p:to>
                                    </p:set>
                                    <p:anim calcmode="lin" valueType="num">
                                      <p:cBhvr additive="base">
                                        <p:cTn id="13" dur="500" fill="hold"/>
                                        <p:tgtEl>
                                          <p:spTgt spid="86"/>
                                        </p:tgtEl>
                                        <p:attrNameLst>
                                          <p:attrName>ppt_x</p:attrName>
                                        </p:attrNameLst>
                                      </p:cBhvr>
                                      <p:tavLst>
                                        <p:tav tm="0">
                                          <p:val>
                                            <p:strVal val="#ppt_x"/>
                                          </p:val>
                                        </p:tav>
                                        <p:tav tm="100000">
                                          <p:val>
                                            <p:strVal val="#ppt_x"/>
                                          </p:val>
                                        </p:tav>
                                      </p:tavLst>
                                    </p:anim>
                                    <p:anim calcmode="lin" valueType="num">
                                      <p:cBhvr additive="base">
                                        <p:cTn id="14" dur="500" fill="hold"/>
                                        <p:tgtEl>
                                          <p:spTgt spid="8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additive="base">
                                        <p:cTn id="17" dur="500" fill="hold"/>
                                        <p:tgtEl>
                                          <p:spTgt spid="90"/>
                                        </p:tgtEl>
                                        <p:attrNameLst>
                                          <p:attrName>ppt_x</p:attrName>
                                        </p:attrNameLst>
                                      </p:cBhvr>
                                      <p:tavLst>
                                        <p:tav tm="0">
                                          <p:val>
                                            <p:strVal val="#ppt_x"/>
                                          </p:val>
                                        </p:tav>
                                        <p:tav tm="100000">
                                          <p:val>
                                            <p:strVal val="#ppt_x"/>
                                          </p:val>
                                        </p:tav>
                                      </p:tavLst>
                                    </p:anim>
                                    <p:anim calcmode="lin" valueType="num">
                                      <p:cBhvr additive="base">
                                        <p:cTn id="18"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nodeType="clickEffect">
                                  <p:stCondLst>
                                    <p:cond delay="0"/>
                                  </p:stCondLst>
                                  <p:childTnLst>
                                    <p:set>
                                      <p:cBhvr>
                                        <p:cTn id="22" dur="1" fill="hold">
                                          <p:stCondLst>
                                            <p:cond delay="0"/>
                                          </p:stCondLst>
                                        </p:cTn>
                                        <p:tgtEl>
                                          <p:spTgt spid="74"/>
                                        </p:tgtEl>
                                        <p:attrNameLst>
                                          <p:attrName>style.visibility</p:attrName>
                                        </p:attrNameLst>
                                      </p:cBhvr>
                                      <p:to>
                                        <p:strVal val="visible"/>
                                      </p:to>
                                    </p:set>
                                    <p:animEffect transition="in" filter="fade">
                                      <p:cBhvr>
                                        <p:cTn id="23" dur="1000"/>
                                        <p:tgtEl>
                                          <p:spTgt spid="74"/>
                                        </p:tgtEl>
                                      </p:cBhvr>
                                    </p:animEffect>
                                    <p:anim calcmode="lin" valueType="num">
                                      <p:cBhvr>
                                        <p:cTn id="24" dur="1000" fill="hold"/>
                                        <p:tgtEl>
                                          <p:spTgt spid="74"/>
                                        </p:tgtEl>
                                        <p:attrNameLst>
                                          <p:attrName>ppt_x</p:attrName>
                                        </p:attrNameLst>
                                      </p:cBhvr>
                                      <p:tavLst>
                                        <p:tav tm="0">
                                          <p:val>
                                            <p:strVal val="#ppt_x"/>
                                          </p:val>
                                        </p:tav>
                                        <p:tav tm="100000">
                                          <p:val>
                                            <p:strVal val="#ppt_x"/>
                                          </p:val>
                                        </p:tav>
                                      </p:tavLst>
                                    </p:anim>
                                    <p:anim calcmode="lin" valueType="num">
                                      <p:cBhvr>
                                        <p:cTn id="25" dur="1000" fill="hold"/>
                                        <p:tgtEl>
                                          <p:spTgt spid="74"/>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101"/>
                                        </p:tgtEl>
                                        <p:attrNameLst>
                                          <p:attrName>style.visibility</p:attrName>
                                        </p:attrNameLst>
                                      </p:cBhvr>
                                      <p:to>
                                        <p:strVal val="visible"/>
                                      </p:to>
                                    </p:set>
                                    <p:animEffect transition="in" filter="fade">
                                      <p:cBhvr>
                                        <p:cTn id="28" dur="1000"/>
                                        <p:tgtEl>
                                          <p:spTgt spid="101"/>
                                        </p:tgtEl>
                                      </p:cBhvr>
                                    </p:animEffect>
                                    <p:anim calcmode="lin" valueType="num">
                                      <p:cBhvr>
                                        <p:cTn id="29" dur="1000" fill="hold"/>
                                        <p:tgtEl>
                                          <p:spTgt spid="101"/>
                                        </p:tgtEl>
                                        <p:attrNameLst>
                                          <p:attrName>ppt_x</p:attrName>
                                        </p:attrNameLst>
                                      </p:cBhvr>
                                      <p:tavLst>
                                        <p:tav tm="0">
                                          <p:val>
                                            <p:strVal val="#ppt_x"/>
                                          </p:val>
                                        </p:tav>
                                        <p:tav tm="100000">
                                          <p:val>
                                            <p:strVal val="#ppt_x"/>
                                          </p:val>
                                        </p:tav>
                                      </p:tavLst>
                                    </p:anim>
                                    <p:anim calcmode="lin" valueType="num">
                                      <p:cBhvr>
                                        <p:cTn id="30" dur="1000" fill="hold"/>
                                        <p:tgtEl>
                                          <p:spTgt spid="10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80">
                                          <p:stCondLst>
                                            <p:cond delay="0"/>
                                          </p:stCondLst>
                                        </p:cTn>
                                        <p:tgtEl>
                                          <p:spTgt spid="76"/>
                                        </p:tgtEl>
                                      </p:cBhvr>
                                    </p:animEffect>
                                    <p:anim calcmode="lin" valueType="num">
                                      <p:cBhvr>
                                        <p:cTn id="36" dur="1822" tmFilter="0,0; 0.14,0.36; 0.43,0.73; 0.71,0.91; 1.0,1.0">
                                          <p:stCondLst>
                                            <p:cond delay="0"/>
                                          </p:stCondLst>
                                        </p:cTn>
                                        <p:tgtEl>
                                          <p:spTgt spid="76"/>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6"/>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6"/>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6"/>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6"/>
                                        </p:tgtEl>
                                        <p:attrNameLst>
                                          <p:attrName>ppt_y</p:attrName>
                                        </p:attrNameLst>
                                      </p:cBhvr>
                                      <p:tavLst>
                                        <p:tav tm="0" fmla="#ppt_y-sin(pi*$)/81">
                                          <p:val>
                                            <p:fltVal val="0"/>
                                          </p:val>
                                        </p:tav>
                                        <p:tav tm="100000">
                                          <p:val>
                                            <p:fltVal val="1"/>
                                          </p:val>
                                        </p:tav>
                                      </p:tavLst>
                                    </p:anim>
                                    <p:animScale>
                                      <p:cBhvr>
                                        <p:cTn id="41" dur="26">
                                          <p:stCondLst>
                                            <p:cond delay="650"/>
                                          </p:stCondLst>
                                        </p:cTn>
                                        <p:tgtEl>
                                          <p:spTgt spid="76"/>
                                        </p:tgtEl>
                                      </p:cBhvr>
                                      <p:to x="100000" y="60000"/>
                                    </p:animScale>
                                    <p:animScale>
                                      <p:cBhvr>
                                        <p:cTn id="42" dur="166" decel="50000">
                                          <p:stCondLst>
                                            <p:cond delay="676"/>
                                          </p:stCondLst>
                                        </p:cTn>
                                        <p:tgtEl>
                                          <p:spTgt spid="76"/>
                                        </p:tgtEl>
                                      </p:cBhvr>
                                      <p:to x="100000" y="100000"/>
                                    </p:animScale>
                                    <p:animScale>
                                      <p:cBhvr>
                                        <p:cTn id="43" dur="26">
                                          <p:stCondLst>
                                            <p:cond delay="1312"/>
                                          </p:stCondLst>
                                        </p:cTn>
                                        <p:tgtEl>
                                          <p:spTgt spid="76"/>
                                        </p:tgtEl>
                                      </p:cBhvr>
                                      <p:to x="100000" y="80000"/>
                                    </p:animScale>
                                    <p:animScale>
                                      <p:cBhvr>
                                        <p:cTn id="44" dur="166" decel="50000">
                                          <p:stCondLst>
                                            <p:cond delay="1338"/>
                                          </p:stCondLst>
                                        </p:cTn>
                                        <p:tgtEl>
                                          <p:spTgt spid="76"/>
                                        </p:tgtEl>
                                      </p:cBhvr>
                                      <p:to x="100000" y="100000"/>
                                    </p:animScale>
                                    <p:animScale>
                                      <p:cBhvr>
                                        <p:cTn id="45" dur="26">
                                          <p:stCondLst>
                                            <p:cond delay="1642"/>
                                          </p:stCondLst>
                                        </p:cTn>
                                        <p:tgtEl>
                                          <p:spTgt spid="76"/>
                                        </p:tgtEl>
                                      </p:cBhvr>
                                      <p:to x="100000" y="90000"/>
                                    </p:animScale>
                                    <p:animScale>
                                      <p:cBhvr>
                                        <p:cTn id="46" dur="166" decel="50000">
                                          <p:stCondLst>
                                            <p:cond delay="1668"/>
                                          </p:stCondLst>
                                        </p:cTn>
                                        <p:tgtEl>
                                          <p:spTgt spid="76"/>
                                        </p:tgtEl>
                                      </p:cBhvr>
                                      <p:to x="100000" y="100000"/>
                                    </p:animScale>
                                    <p:animScale>
                                      <p:cBhvr>
                                        <p:cTn id="47" dur="26">
                                          <p:stCondLst>
                                            <p:cond delay="1808"/>
                                          </p:stCondLst>
                                        </p:cTn>
                                        <p:tgtEl>
                                          <p:spTgt spid="76"/>
                                        </p:tgtEl>
                                      </p:cBhvr>
                                      <p:to x="100000" y="95000"/>
                                    </p:animScale>
                                    <p:animScale>
                                      <p:cBhvr>
                                        <p:cTn id="48" dur="166" decel="50000">
                                          <p:stCondLst>
                                            <p:cond delay="1834"/>
                                          </p:stCondLst>
                                        </p:cTn>
                                        <p:tgtEl>
                                          <p:spTgt spid="76"/>
                                        </p:tgtEl>
                                      </p:cBhvr>
                                      <p:to x="100000" y="100000"/>
                                    </p:animScale>
                                  </p:childTnLst>
                                </p:cTn>
                              </p:par>
                              <p:par>
                                <p:cTn id="49" presetID="26" presetClass="entr" presetSubtype="0" fill="hold" nodeType="withEffect">
                                  <p:stCondLst>
                                    <p:cond delay="0"/>
                                  </p:stCondLst>
                                  <p:childTnLst>
                                    <p:set>
                                      <p:cBhvr>
                                        <p:cTn id="50" dur="1" fill="hold">
                                          <p:stCondLst>
                                            <p:cond delay="0"/>
                                          </p:stCondLst>
                                        </p:cTn>
                                        <p:tgtEl>
                                          <p:spTgt spid="81"/>
                                        </p:tgtEl>
                                        <p:attrNameLst>
                                          <p:attrName>style.visibility</p:attrName>
                                        </p:attrNameLst>
                                      </p:cBhvr>
                                      <p:to>
                                        <p:strVal val="visible"/>
                                      </p:to>
                                    </p:set>
                                    <p:animEffect transition="in" filter="wipe(down)">
                                      <p:cBhvr>
                                        <p:cTn id="51" dur="580">
                                          <p:stCondLst>
                                            <p:cond delay="0"/>
                                          </p:stCondLst>
                                        </p:cTn>
                                        <p:tgtEl>
                                          <p:spTgt spid="81"/>
                                        </p:tgtEl>
                                      </p:cBhvr>
                                    </p:animEffect>
                                    <p:anim calcmode="lin" valueType="num">
                                      <p:cBhvr>
                                        <p:cTn id="52" dur="1822" tmFilter="0,0; 0.14,0.36; 0.43,0.73; 0.71,0.91; 1.0,1.0">
                                          <p:stCondLst>
                                            <p:cond delay="0"/>
                                          </p:stCondLst>
                                        </p:cTn>
                                        <p:tgtEl>
                                          <p:spTgt spid="81"/>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81"/>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81"/>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81"/>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81"/>
                                        </p:tgtEl>
                                        <p:attrNameLst>
                                          <p:attrName>ppt_y</p:attrName>
                                        </p:attrNameLst>
                                      </p:cBhvr>
                                      <p:tavLst>
                                        <p:tav tm="0" fmla="#ppt_y-sin(pi*$)/81">
                                          <p:val>
                                            <p:fltVal val="0"/>
                                          </p:val>
                                        </p:tav>
                                        <p:tav tm="100000">
                                          <p:val>
                                            <p:fltVal val="1"/>
                                          </p:val>
                                        </p:tav>
                                      </p:tavLst>
                                    </p:anim>
                                    <p:animScale>
                                      <p:cBhvr>
                                        <p:cTn id="57" dur="26">
                                          <p:stCondLst>
                                            <p:cond delay="650"/>
                                          </p:stCondLst>
                                        </p:cTn>
                                        <p:tgtEl>
                                          <p:spTgt spid="81"/>
                                        </p:tgtEl>
                                      </p:cBhvr>
                                      <p:to x="100000" y="60000"/>
                                    </p:animScale>
                                    <p:animScale>
                                      <p:cBhvr>
                                        <p:cTn id="58" dur="166" decel="50000">
                                          <p:stCondLst>
                                            <p:cond delay="676"/>
                                          </p:stCondLst>
                                        </p:cTn>
                                        <p:tgtEl>
                                          <p:spTgt spid="81"/>
                                        </p:tgtEl>
                                      </p:cBhvr>
                                      <p:to x="100000" y="100000"/>
                                    </p:animScale>
                                    <p:animScale>
                                      <p:cBhvr>
                                        <p:cTn id="59" dur="26">
                                          <p:stCondLst>
                                            <p:cond delay="1312"/>
                                          </p:stCondLst>
                                        </p:cTn>
                                        <p:tgtEl>
                                          <p:spTgt spid="81"/>
                                        </p:tgtEl>
                                      </p:cBhvr>
                                      <p:to x="100000" y="80000"/>
                                    </p:animScale>
                                    <p:animScale>
                                      <p:cBhvr>
                                        <p:cTn id="60" dur="166" decel="50000">
                                          <p:stCondLst>
                                            <p:cond delay="1338"/>
                                          </p:stCondLst>
                                        </p:cTn>
                                        <p:tgtEl>
                                          <p:spTgt spid="81"/>
                                        </p:tgtEl>
                                      </p:cBhvr>
                                      <p:to x="100000" y="100000"/>
                                    </p:animScale>
                                    <p:animScale>
                                      <p:cBhvr>
                                        <p:cTn id="61" dur="26">
                                          <p:stCondLst>
                                            <p:cond delay="1642"/>
                                          </p:stCondLst>
                                        </p:cTn>
                                        <p:tgtEl>
                                          <p:spTgt spid="81"/>
                                        </p:tgtEl>
                                      </p:cBhvr>
                                      <p:to x="100000" y="90000"/>
                                    </p:animScale>
                                    <p:animScale>
                                      <p:cBhvr>
                                        <p:cTn id="62" dur="166" decel="50000">
                                          <p:stCondLst>
                                            <p:cond delay="1668"/>
                                          </p:stCondLst>
                                        </p:cTn>
                                        <p:tgtEl>
                                          <p:spTgt spid="81"/>
                                        </p:tgtEl>
                                      </p:cBhvr>
                                      <p:to x="100000" y="100000"/>
                                    </p:animScale>
                                    <p:animScale>
                                      <p:cBhvr>
                                        <p:cTn id="63" dur="26">
                                          <p:stCondLst>
                                            <p:cond delay="1808"/>
                                          </p:stCondLst>
                                        </p:cTn>
                                        <p:tgtEl>
                                          <p:spTgt spid="81"/>
                                        </p:tgtEl>
                                      </p:cBhvr>
                                      <p:to x="100000" y="95000"/>
                                    </p:animScale>
                                    <p:animScale>
                                      <p:cBhvr>
                                        <p:cTn id="64" dur="166" decel="50000">
                                          <p:stCondLst>
                                            <p:cond delay="1834"/>
                                          </p:stCondLst>
                                        </p:cTn>
                                        <p:tgtEl>
                                          <p:spTgt spid="81"/>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fill="hold"/>
                                        <p:tgtEl>
                                          <p:spTgt spid="78"/>
                                        </p:tgtEl>
                                        <p:attrNameLst>
                                          <p:attrName>ppt_x</p:attrName>
                                        </p:attrNameLst>
                                      </p:cBhvr>
                                      <p:tavLst>
                                        <p:tav tm="0">
                                          <p:val>
                                            <p:strVal val="#ppt_x"/>
                                          </p:val>
                                        </p:tav>
                                        <p:tav tm="100000">
                                          <p:val>
                                            <p:strVal val="#ppt_x"/>
                                          </p:val>
                                        </p:tav>
                                      </p:tavLst>
                                    </p:anim>
                                    <p:anim calcmode="lin" valueType="num">
                                      <p:cBhvr additive="base">
                                        <p:cTn id="70" dur="500" fill="hold"/>
                                        <p:tgtEl>
                                          <p:spTgt spid="78"/>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63"/>
                                        </p:tgtEl>
                                        <p:attrNameLst>
                                          <p:attrName>style.visibility</p:attrName>
                                        </p:attrNameLst>
                                      </p:cBhvr>
                                      <p:to>
                                        <p:strVal val="visible"/>
                                      </p:to>
                                    </p:set>
                                    <p:anim calcmode="lin" valueType="num">
                                      <p:cBhvr additive="base">
                                        <p:cTn id="73" dur="500" fill="hold"/>
                                        <p:tgtEl>
                                          <p:spTgt spid="63"/>
                                        </p:tgtEl>
                                        <p:attrNameLst>
                                          <p:attrName>ppt_x</p:attrName>
                                        </p:attrNameLst>
                                      </p:cBhvr>
                                      <p:tavLst>
                                        <p:tav tm="0">
                                          <p:val>
                                            <p:strVal val="#ppt_x"/>
                                          </p:val>
                                        </p:tav>
                                        <p:tav tm="100000">
                                          <p:val>
                                            <p:strVal val="#ppt_x"/>
                                          </p:val>
                                        </p:tav>
                                      </p:tavLst>
                                    </p:anim>
                                    <p:anim calcmode="lin" valueType="num">
                                      <p:cBhvr additive="base">
                                        <p:cTn id="74"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FDF74-9395-4A88-92EB-7022D8C9D099}"/>
              </a:ext>
            </a:extLst>
          </p:cNvPr>
          <p:cNvSpPr>
            <a:spLocks noGrp="1"/>
          </p:cNvSpPr>
          <p:nvPr>
            <p:ph type="title"/>
          </p:nvPr>
        </p:nvSpPr>
        <p:spPr/>
        <p:txBody>
          <a:bodyPr/>
          <a:lstStyle/>
          <a:p>
            <a:r>
              <a:rPr lang="en-US" dirty="0"/>
              <a:t>Outcome of the Project</a:t>
            </a:r>
          </a:p>
        </p:txBody>
      </p:sp>
      <p:sp>
        <p:nvSpPr>
          <p:cNvPr id="3" name="Content Placeholder 2">
            <a:extLst>
              <a:ext uri="{FF2B5EF4-FFF2-40B4-BE49-F238E27FC236}">
                <a16:creationId xmlns:a16="http://schemas.microsoft.com/office/drawing/2014/main" id="{4006B309-0940-453A-AA99-FCDD7F7357E9}"/>
              </a:ext>
            </a:extLst>
          </p:cNvPr>
          <p:cNvSpPr>
            <a:spLocks noGrp="1"/>
          </p:cNvSpPr>
          <p:nvPr>
            <p:ph idx="1"/>
          </p:nvPr>
        </p:nvSpPr>
        <p:spPr/>
        <p:txBody>
          <a:bodyPr/>
          <a:lstStyle/>
          <a:p>
            <a:pPr marL="0" indent="0">
              <a:buNone/>
            </a:pPr>
            <a:r>
              <a:rPr lang="en-US" dirty="0"/>
              <a:t>Define the scientific/technical opportunities for the future of drones for decommissioning</a:t>
            </a:r>
          </a:p>
          <a:p>
            <a:r>
              <a:rPr lang="en-US" dirty="0"/>
              <a:t>Refining radiation detectors – detection limits</a:t>
            </a:r>
          </a:p>
          <a:p>
            <a:r>
              <a:rPr lang="en-US" dirty="0"/>
              <a:t>Drone flight options:</a:t>
            </a:r>
          </a:p>
          <a:p>
            <a:pPr lvl="1"/>
            <a:r>
              <a:rPr lang="en-US" dirty="0"/>
              <a:t>Hover, dwell, return</a:t>
            </a:r>
          </a:p>
          <a:p>
            <a:pPr lvl="1"/>
            <a:r>
              <a:rPr lang="en-US" dirty="0"/>
              <a:t>Swarm and tandem operations</a:t>
            </a:r>
          </a:p>
          <a:p>
            <a:pPr marL="0" indent="0">
              <a:buNone/>
            </a:pPr>
            <a:endParaRPr lang="en-US" dirty="0"/>
          </a:p>
          <a:p>
            <a:pPr lvl="1"/>
            <a:endParaRPr lang="en-US" dirty="0"/>
          </a:p>
        </p:txBody>
      </p:sp>
      <p:pic>
        <p:nvPicPr>
          <p:cNvPr id="14" name="Picture 13">
            <a:extLst>
              <a:ext uri="{FF2B5EF4-FFF2-40B4-BE49-F238E27FC236}">
                <a16:creationId xmlns:a16="http://schemas.microsoft.com/office/drawing/2014/main" id="{6FE3B379-C5F8-481D-B42E-C2EA22335128}"/>
              </a:ext>
            </a:extLst>
          </p:cNvPr>
          <p:cNvPicPr>
            <a:picLocks noChangeAspect="1"/>
          </p:cNvPicPr>
          <p:nvPr/>
        </p:nvPicPr>
        <p:blipFill>
          <a:blip r:embed="rId2"/>
          <a:stretch>
            <a:fillRect/>
          </a:stretch>
        </p:blipFill>
        <p:spPr>
          <a:xfrm>
            <a:off x="-1143000" y="4757442"/>
            <a:ext cx="1048603" cy="390178"/>
          </a:xfrm>
          <a:prstGeom prst="rect">
            <a:avLst/>
          </a:prstGeom>
        </p:spPr>
      </p:pic>
      <p:pic>
        <p:nvPicPr>
          <p:cNvPr id="16" name="Picture 15">
            <a:extLst>
              <a:ext uri="{FF2B5EF4-FFF2-40B4-BE49-F238E27FC236}">
                <a16:creationId xmlns:a16="http://schemas.microsoft.com/office/drawing/2014/main" id="{2ECB2BB8-FD68-429F-9522-583433493F4E}"/>
              </a:ext>
            </a:extLst>
          </p:cNvPr>
          <p:cNvPicPr>
            <a:picLocks noChangeAspect="1"/>
          </p:cNvPicPr>
          <p:nvPr/>
        </p:nvPicPr>
        <p:blipFill>
          <a:blip r:embed="rId2"/>
          <a:stretch>
            <a:fillRect/>
          </a:stretch>
        </p:blipFill>
        <p:spPr>
          <a:xfrm>
            <a:off x="9847997" y="4428778"/>
            <a:ext cx="1048603" cy="390178"/>
          </a:xfrm>
          <a:prstGeom prst="rect">
            <a:avLst/>
          </a:prstGeom>
        </p:spPr>
      </p:pic>
      <p:pic>
        <p:nvPicPr>
          <p:cNvPr id="17" name="Picture 16">
            <a:extLst>
              <a:ext uri="{FF2B5EF4-FFF2-40B4-BE49-F238E27FC236}">
                <a16:creationId xmlns:a16="http://schemas.microsoft.com/office/drawing/2014/main" id="{FB767AA2-3FD9-4B7A-A48D-50F7D8F4C5C9}"/>
              </a:ext>
            </a:extLst>
          </p:cNvPr>
          <p:cNvPicPr>
            <a:picLocks noChangeAspect="1"/>
          </p:cNvPicPr>
          <p:nvPr/>
        </p:nvPicPr>
        <p:blipFill>
          <a:blip r:embed="rId2"/>
          <a:stretch>
            <a:fillRect/>
          </a:stretch>
        </p:blipFill>
        <p:spPr>
          <a:xfrm>
            <a:off x="9250063" y="4038600"/>
            <a:ext cx="1048603" cy="390178"/>
          </a:xfrm>
          <a:prstGeom prst="rect">
            <a:avLst/>
          </a:prstGeom>
        </p:spPr>
      </p:pic>
    </p:spTree>
    <p:extLst>
      <p:ext uri="{BB962C8B-B14F-4D97-AF65-F5344CB8AC3E}">
        <p14:creationId xmlns:p14="http://schemas.microsoft.com/office/powerpoint/2010/main" val="341140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618 -0.00254 L 0.12829 -0.0044 L 0.19496 0.02037 L 0.25086 0.11759 L 0.29305 0.19746 L 0.45052 0.19375 L 0.49461 0.11759 L 0.53541 0.0757 L 0.59131 0.05672 L 0.68211 0.06227 L 0.73663 0.08519 L 0.77152 0.12709 L 0.87152 0.12338 L 0.92586 0.07384 L 1.03194 -0.10903 L 1.14253 -0.38518 L 1.14253 -0.38495 " pathEditMode="relative" rAng="0" ptsTypes="AAAAAAAAAAAAAAAAA">
                                      <p:cBhvr>
                                        <p:cTn id="6" dur="10000" fill="hold"/>
                                        <p:tgtEl>
                                          <p:spTgt spid="14"/>
                                        </p:tgtEl>
                                        <p:attrNameLst>
                                          <p:attrName>ppt_x</p:attrName>
                                          <p:attrName>ppt_y</p:attrName>
                                        </p:attrNameLst>
                                      </p:cBhvr>
                                      <p:rCtr x="54028" y="-9120"/>
                                    </p:animMotion>
                                  </p:childTnLst>
                                </p:cTn>
                              </p:par>
                            </p:childTnLst>
                          </p:cTn>
                        </p:par>
                        <p:par>
                          <p:cTn id="7" fill="hold">
                            <p:stCondLst>
                              <p:cond delay="10000"/>
                            </p:stCondLst>
                            <p:childTnLst>
                              <p:par>
                                <p:cTn id="8" presetID="0" presetClass="path" presetSubtype="0" accel="50000" decel="50000" fill="hold" nodeType="afterEffect">
                                  <p:stCondLst>
                                    <p:cond delay="0"/>
                                  </p:stCondLst>
                                  <p:childTnLst>
                                    <p:animMotion origin="layout" path="M -1.38889E-6 4.44444E-6 L -0.1151 -0.00556 L -0.17187 0.05902 L -0.2243 0.20787 L -0.27795 0.23819 L -0.42587 0.23449 L -0.50955 0.17546 L -0.51267 0.17916 L -0.58125 0.17731 L -0.65451 0.29745 L -0.82048 0.30509 L -0.91753 0.12963 L -1.19392 0.02106 L -1.19392 0.02129 " pathEditMode="relative" rAng="0" ptsTypes="AAAAAAAAAAAAAA">
                                      <p:cBhvr>
                                        <p:cTn id="9" dur="10000" fill="hold"/>
                                        <p:tgtEl>
                                          <p:spTgt spid="16"/>
                                        </p:tgtEl>
                                        <p:attrNameLst>
                                          <p:attrName>ppt_x</p:attrName>
                                          <p:attrName>ppt_y</p:attrName>
                                        </p:attrNameLst>
                                      </p:cBhvr>
                                      <p:rCtr x="-59705" y="14977"/>
                                    </p:animMotion>
                                  </p:childTnLst>
                                </p:cTn>
                              </p:par>
                              <p:par>
                                <p:cTn id="10" presetID="0" presetClass="path" presetSubtype="0" accel="50000" decel="50000" fill="hold" nodeType="withEffect">
                                  <p:stCondLst>
                                    <p:cond delay="0"/>
                                  </p:stCondLst>
                                  <p:childTnLst>
                                    <p:animMotion origin="layout" path="M -3.61111E-6 -1.11111E-6 L -0.1151 -0.00555 L -0.17187 0.05903 L -0.2243 0.20787 L -0.27795 0.2382 L -0.42586 0.23449 L -0.50954 0.17546 L -0.51267 0.17917 L -0.58125 0.17732 L -0.65451 0.29745 L -0.82048 0.30509 L -0.91753 0.12963 L -1.19392 0.02107 L -1.19392 0.0213 " pathEditMode="relative" rAng="0" ptsTypes="AAAAAAAAAAAAAA">
                                      <p:cBhvr>
                                        <p:cTn id="11" dur="10000" fill="hold"/>
                                        <p:tgtEl>
                                          <p:spTgt spid="17"/>
                                        </p:tgtEl>
                                        <p:attrNameLst>
                                          <p:attrName>ppt_x</p:attrName>
                                          <p:attrName>ppt_y</p:attrName>
                                        </p:attrNameLst>
                                      </p:cBhvr>
                                      <p:rCtr x="-59705" y="1497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 Your Ideas!</a:t>
            </a:r>
          </a:p>
        </p:txBody>
      </p:sp>
      <p:sp>
        <p:nvSpPr>
          <p:cNvPr id="3" name="Content Placeholder 2"/>
          <p:cNvSpPr>
            <a:spLocks noGrp="1"/>
          </p:cNvSpPr>
          <p:nvPr>
            <p:ph idx="1"/>
          </p:nvPr>
        </p:nvSpPr>
        <p:spPr/>
        <p:txBody>
          <a:bodyPr>
            <a:normAutofit fontScale="92500" lnSpcReduction="10000"/>
          </a:bodyPr>
          <a:lstStyle/>
          <a:p>
            <a:pPr marL="0" indent="0">
              <a:buNone/>
            </a:pPr>
            <a:r>
              <a:rPr lang="en-US" sz="3900" dirty="0"/>
              <a:t>Please let us know if you have ideas to use drones for decommissioning!</a:t>
            </a:r>
          </a:p>
          <a:p>
            <a:r>
              <a:rPr lang="en-US" dirty="0">
                <a:hlinkClick r:id="rId2"/>
              </a:rPr>
              <a:t>Amoret.Bunn@pnnl.gov</a:t>
            </a:r>
            <a:endParaRPr lang="en-US" dirty="0"/>
          </a:p>
          <a:p>
            <a:r>
              <a:rPr lang="en-US" dirty="0"/>
              <a:t>NRC RAMP program managers</a:t>
            </a:r>
          </a:p>
          <a:p>
            <a:pPr marL="0" indent="0">
              <a:buNone/>
            </a:pPr>
            <a:endParaRPr lang="en-US" dirty="0"/>
          </a:p>
          <a:p>
            <a:pPr marL="0" indent="0">
              <a:buNone/>
            </a:pPr>
            <a:r>
              <a:rPr lang="en-US" sz="2800" dirty="0"/>
              <a:t>Thank you to the NRC Drone Supporters:</a:t>
            </a:r>
          </a:p>
          <a:p>
            <a:r>
              <a:rPr lang="en-US" sz="2800" dirty="0"/>
              <a:t>Stephanie Bush-Goddard, NRC</a:t>
            </a:r>
          </a:p>
          <a:p>
            <a:r>
              <a:rPr lang="en-US" sz="2800" dirty="0"/>
              <a:t>Bruce McDowell, PNNL</a:t>
            </a:r>
          </a:p>
          <a:p>
            <a:r>
              <a:rPr lang="en-US" sz="2800" dirty="0"/>
              <a:t>Deborah Fagan, and many more</a:t>
            </a:r>
          </a:p>
        </p:txBody>
      </p:sp>
      <p:pic>
        <p:nvPicPr>
          <p:cNvPr id="4" name="Picture 3">
            <a:extLst>
              <a:ext uri="{FF2B5EF4-FFF2-40B4-BE49-F238E27FC236}">
                <a16:creationId xmlns:a16="http://schemas.microsoft.com/office/drawing/2014/main" id="{E53B7B53-2B74-4ACD-BFFE-9BB0A609AB68}"/>
              </a:ext>
            </a:extLst>
          </p:cNvPr>
          <p:cNvPicPr>
            <a:picLocks noChangeAspect="1"/>
          </p:cNvPicPr>
          <p:nvPr/>
        </p:nvPicPr>
        <p:blipFill>
          <a:blip r:embed="rId3"/>
          <a:stretch>
            <a:fillRect/>
          </a:stretch>
        </p:blipFill>
        <p:spPr>
          <a:xfrm>
            <a:off x="7772400" y="4952531"/>
            <a:ext cx="1048603" cy="390178"/>
          </a:xfrm>
          <a:prstGeom prst="rect">
            <a:avLst/>
          </a:prstGeom>
        </p:spPr>
      </p:pic>
    </p:spTree>
    <p:extLst>
      <p:ext uri="{BB962C8B-B14F-4D97-AF65-F5344CB8AC3E}">
        <p14:creationId xmlns:p14="http://schemas.microsoft.com/office/powerpoint/2010/main" val="3234092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nodeType="withEffect">
                                  <p:stCondLst>
                                    <p:cond delay="0"/>
                                  </p:stCondLst>
                                  <p:childTnLst>
                                    <p:animMotion origin="layout" path="M -0.08229 -0.38379 C -0.02274 -0.38379 0.02604 -0.28449 0.02604 -0.16157 C 0.02604 -0.03935 -0.02274 0.06065 -0.08229 0.06065 C -0.14236 0.06065 -0.19062 -0.03935 -0.19062 -0.16157 C -0.19062 -0.28449 -0.14236 -0.38379 -0.08229 -0.38379 Z " pathEditMode="relative" rAng="0" ptsTypes="AAAAA">
                                      <p:cBhvr>
                                        <p:cTn id="6" dur="30000" fill="hold"/>
                                        <p:tgtEl>
                                          <p:spTgt spid="4"/>
                                        </p:tgtEl>
                                        <p:attrNameLst>
                                          <p:attrName>ppt_x</p:attrName>
                                          <p:attrName>ppt_y</p:attrName>
                                        </p:attrNameLst>
                                      </p:cBhvr>
                                      <p:rCtr x="0" y="222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6BFC7-9EB9-46B2-AA3E-3A80B6946374}"/>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EEED2737-F346-4573-90BF-5CD1B7CC7A77}"/>
              </a:ext>
            </a:extLst>
          </p:cNvPr>
          <p:cNvSpPr>
            <a:spLocks noGrp="1"/>
          </p:cNvSpPr>
          <p:nvPr>
            <p:ph idx="1"/>
          </p:nvPr>
        </p:nvSpPr>
        <p:spPr/>
        <p:txBody>
          <a:bodyPr/>
          <a:lstStyle/>
          <a:p>
            <a:pPr>
              <a:spcAft>
                <a:spcPts val="1200"/>
              </a:spcAft>
            </a:pPr>
            <a:r>
              <a:rPr lang="en-US" dirty="0"/>
              <a:t>What are Drones?</a:t>
            </a:r>
          </a:p>
          <a:p>
            <a:pPr>
              <a:spcAft>
                <a:spcPts val="1200"/>
              </a:spcAft>
            </a:pPr>
            <a:r>
              <a:rPr lang="en-US" dirty="0"/>
              <a:t>Why use Drones?</a:t>
            </a:r>
          </a:p>
          <a:p>
            <a:pPr>
              <a:spcAft>
                <a:spcPts val="1200"/>
              </a:spcAft>
            </a:pPr>
            <a:r>
              <a:rPr lang="en-US" dirty="0"/>
              <a:t>How are Drones being used today?</a:t>
            </a:r>
          </a:p>
          <a:p>
            <a:pPr>
              <a:spcAft>
                <a:spcPts val="1200"/>
              </a:spcAft>
            </a:pPr>
            <a:r>
              <a:rPr lang="en-US" dirty="0"/>
              <a:t>NRC recognizes the need using Drones</a:t>
            </a:r>
          </a:p>
          <a:p>
            <a:pPr>
              <a:spcAft>
                <a:spcPts val="1200"/>
              </a:spcAft>
            </a:pPr>
            <a:r>
              <a:rPr lang="en-US" dirty="0"/>
              <a:t>Goal, Project Planning and Outcomes of the Drone project</a:t>
            </a:r>
          </a:p>
          <a:p>
            <a:endParaRPr lang="en-US" dirty="0"/>
          </a:p>
        </p:txBody>
      </p:sp>
      <p:pic>
        <p:nvPicPr>
          <p:cNvPr id="4" name="Picture 3">
            <a:extLst>
              <a:ext uri="{FF2B5EF4-FFF2-40B4-BE49-F238E27FC236}">
                <a16:creationId xmlns:a16="http://schemas.microsoft.com/office/drawing/2014/main" id="{63743B06-2198-4C09-A866-DC9E0EEE1AFD}"/>
              </a:ext>
            </a:extLst>
          </p:cNvPr>
          <p:cNvPicPr>
            <a:picLocks noChangeAspect="1"/>
          </p:cNvPicPr>
          <p:nvPr/>
        </p:nvPicPr>
        <p:blipFill>
          <a:blip r:embed="rId3"/>
          <a:stretch>
            <a:fillRect/>
          </a:stretch>
        </p:blipFill>
        <p:spPr>
          <a:xfrm>
            <a:off x="5867400" y="-324228"/>
            <a:ext cx="1048603" cy="390178"/>
          </a:xfrm>
          <a:prstGeom prst="rect">
            <a:avLst/>
          </a:prstGeom>
        </p:spPr>
      </p:pic>
    </p:spTree>
    <p:extLst>
      <p:ext uri="{BB962C8B-B14F-4D97-AF65-F5344CB8AC3E}">
        <p14:creationId xmlns:p14="http://schemas.microsoft.com/office/powerpoint/2010/main" val="1653156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052 0.03218 L -0.00052 0.03218 C 0.00087 0.03704 0.00243 0.04213 0.00382 0.04722 C 0.00538 0.05347 0.00573 0.06019 0.0066 0.06644 C 0.00712 0.06944 0.00764 0.07269 0.00798 0.07593 C 0.00851 0.09375 0.00955 0.11134 0.00955 0.12917 C 0.00955 0.16134 0.01076 0.15486 0.0066 0.17106 C 0.00712 0.18565 0.00694 0.20046 0.00798 0.21481 C 0.00868 0.22407 0.01128 0.2294 0.01232 0.23773 C 0.01337 0.24537 0.01389 0.25324 0.01528 0.26065 C 0.01736 0.27199 0.01632 0.26574 0.01805 0.27963 C 0.01719 0.2875 0.01736 0.29213 0.01528 0.29884 C 0.01441 0.30139 0.01319 0.3037 0.01232 0.30625 C 0.01128 0.31019 0.01076 0.31412 0.00955 0.31782 C 0.00851 0.32037 0.00851 0.32407 0.0066 0.32546 C 0.00312 0.32778 -0.00104 0.32662 -0.00486 0.32731 C -0.00764 0.32986 -0.01007 0.3338 -0.01337 0.33495 C -0.01528 0.33565 -0.01719 0.33611 -0.0191 0.33681 C -0.02205 0.33796 -0.02465 0.34028 -0.02761 0.34074 L -0.04913 0.34259 C -0.0592 0.34514 -0.05399 0.34352 -0.06476 0.34815 L -0.0691 0.35023 C -0.07049 0.35069 -0.07188 0.35185 -0.07344 0.35208 C -0.10434 0.35671 -0.09045 0.35486 -0.11476 0.35787 C -0.12778 0.35671 -0.13403 0.35764 -0.14479 0.35394 C -0.14618 0.35347 -0.14757 0.35278 -0.14913 0.35208 C -0.15573 0.35278 -0.1625 0.35278 -0.1691 0.35394 C -0.17396 0.35486 -0.17865 0.35694 -0.18333 0.35787 L -0.2033 0.36157 L -0.21476 0.36921 C -0.21667 0.37037 -0.21858 0.37222 -0.22049 0.37292 L -0.22917 0.37685 L -0.23333 0.3787 C -0.23281 0.375 -0.23333 0.3706 -0.23195 0.36736 C -0.23125 0.36551 -0.22899 0.36458 -0.22761 0.36551 C -0.22604 0.3662 -0.22396 0.36898 -0.22483 0.37106 C -0.22552 0.37292 -0.22761 0.36991 -0.22917 0.36921 C -0.22813 0.36736 -0.22743 0.36505 -0.22622 0.36343 C -0.22274 0.3588 -0.22083 0.35949 -0.21615 0.35787 C -0.20191 0.35231 -0.22413 0.35995 -0.20625 0.35394 C -0.20486 0.35463 -0.20295 0.3544 -0.20191 0.35579 C -0.19983 0.3588 -0.20018 0.36458 -0.20191 0.36736 C -0.20295 0.36898 -0.20486 0.36991 -0.20625 0.37106 C -0.21007 0.37037 -0.21389 0.37014 -0.21771 0.36921 C -0.2191 0.36875 -0.22083 0.36875 -0.22188 0.36736 C -0.22309 0.36597 -0.22292 0.36343 -0.22344 0.36157 C -0.22049 0.36042 -0.21736 0.35995 -0.21476 0.35787 L -0.20625 0.35023 C -0.20313 0.3544 -0.20104 0.35625 -0.19913 0.36157 C -0.19844 0.36343 -0.19636 0.3662 -0.19757 0.36736 C -0.19827 0.36782 -0.2066 0.36389 -0.20764 0.36343 C -0.19618 0.35833 -0.20712 0.36273 -0.18195 0.35972 C -0.17865 0.35926 -0.17535 0.35833 -0.17188 0.35787 C -0.1625 0.35833 -0.15278 0.35833 -0.1434 0.35972 C -0.13403 0.36111 -0.13177 0.36458 -0.12344 0.36736 C -0.12153 0.36782 -0.11962 0.36852 -0.11771 0.36921 C -0.11615 0.36968 -0.11476 0.3706 -0.11337 0.37106 C -0.11059 0.37199 -0.10764 0.37245 -0.10486 0.37292 L -0.09618 0.37685 C -0.09479 0.37755 -0.0934 0.37847 -0.09202 0.3787 L -0.07899 0.38056 C -0.06181 0.38819 -0.07899 0.38125 -0.03472 0.38449 C -0.02049 0.38542 -0.02518 0.38634 -0.01337 0.38819 C -0.00226 0.39005 0.00087 0.38958 0.01094 0.39213 C 0.01701 0.39352 0.01562 0.39375 0.02101 0.39583 C 0.02274 0.39653 0.02482 0.39699 0.02656 0.39769 C 0.02951 0.39884 0.03229 0.40023 0.03524 0.40162 L 0.04809 0.40741 L 0.06094 0.41296 C 0.06094 0.41296 0.06944 0.4169 0.06944 0.4169 C 0.07135 0.41806 0.07344 0.41921 0.07517 0.4206 C 0.07673 0.42176 0.07795 0.42361 0.07951 0.42454 C 0.08229 0.42616 0.08524 0.42708 0.08802 0.42824 L 0.09236 0.43009 C 0.09375 0.43079 0.09531 0.43125 0.0967 0.43218 C 0.09861 0.43333 0.10052 0.43449 0.10243 0.43588 C 0.10382 0.43704 0.10503 0.43866 0.1066 0.43958 C 0.10798 0.44051 0.10955 0.44051 0.11094 0.44167 C 0.11389 0.44375 0.11632 0.44769 0.11944 0.44931 C 0.12101 0.44977 0.12239 0.45023 0.12378 0.45116 C 0.13489 0.45856 0.12153 0.45208 0.13229 0.45671 C 0.13958 0.46319 0.13576 0.4588 0.14236 0.47199 L 0.14514 0.47778 C 0.14757 0.49051 0.14548 0.48056 0.14948 0.49491 C 0.15 0.49676 0.15035 0.49884 0.15087 0.50069 C 0.15173 0.50324 0.15295 0.50556 0.15382 0.50833 C 0.15434 0.51019 0.15469 0.51204 0.15521 0.51389 C 0.15607 0.51713 0.15712 0.52037 0.15798 0.52338 C 0.15764 0.52731 0.15694 0.53102 0.1566 0.53495 C 0.15607 0.5419 0.1559 0.54884 0.15521 0.55579 C 0.15503 0.55787 0.15469 0.55995 0.15382 0.56157 C 0.15173 0.56505 0.14809 0.56597 0.14514 0.56736 C 0.14514 0.56713 0.1368 0.56157 0.13958 0.55787 C 0.14062 0.55625 0.14236 0.55903 0.14375 0.55972 C 0.14514 0.56088 0.14687 0.56181 0.14809 0.56343 C 0.15035 0.5669 0.15382 0.575 0.15382 0.575 C 0.15243 0.57616 0.15121 0.5787 0.14948 0.5787 C 0.14635 0.5787 0.14357 0.57176 0.14236 0.56921 C 0.14184 0.56736 0.13993 0.56481 0.14097 0.56343 C 0.14219 0.56181 0.1493 0.56898 0.14948 0.56921 C 0.14965 0.56944 0.15503 0.57917 0.15382 0.58056 C 0.15173 0.58356 0.14514 0.58449 0.14514 0.58449 C 0.14375 0.5838 0.14201 0.58403 0.14097 0.58264 C 0.13785 0.57847 0.14062 0.56574 0.14097 0.56343 C 0.14861 0.5787 0.13854 0.56042 0.14809 0.57292 C 0.1493 0.57454 0.14982 0.57708 0.15087 0.5787 C 0.15226 0.58079 0.15382 0.58264 0.15521 0.58449 C 0.15573 0.58634 0.15798 0.58958 0.1566 0.59005 C 0.1533 0.59167 0.14618 0.58796 0.14236 0.58634 C 0.1434 0.58241 0.1441 0.57778 0.1467 0.575 C 0.14896 0.57222 0.15364 0.5706 0.1566 0.56921 C 0.15937 0.56991 0.1651 0.57106 0.16805 0.57292 C 0.16962 0.57407 0.17101 0.57523 0.17239 0.57685 C 0.17535 0.58032 0.17864 0.5838 0.1809 0.58819 C 0.18194 0.59005 0.18246 0.59259 0.18385 0.59398 C 0.18489 0.59514 0.18663 0.59514 0.18802 0.59583 C 0.19566 0.61111 0.18576 0.59259 0.19514 0.60532 C 0.19635 0.60694 0.19705 0.60926 0.19809 0.61111 C 0.20156 0.61667 0.20243 0.6169 0.2066 0.6206 C 0.21302 0.63333 0.20555 0.61921 0.21371 0.63218 C 0.21528 0.63449 0.21667 0.63704 0.21805 0.63958 C 0.2191 0.64144 0.21979 0.64375 0.22101 0.64537 C 0.22222 0.64745 0.22396 0.64907 0.22517 0.65116 C 0.22726 0.65463 0.2309 0.6625 0.2309 0.6625 C 0.23142 0.66505 0.23281 0.67315 0.23385 0.67593 C 0.23576 0.68125 0.23785 0.6831 0.24097 0.68727 C 0.24479 0.70741 0.23958 0.6838 0.24514 0.70069 C 0.24635 0.7044 0.24705 0.70833 0.24809 0.71204 C 0.24861 0.71389 0.24913 0.71574 0.24948 0.71782 C 0.25 0.72037 0.25035 0.72292 0.25087 0.72546 C 0.25173 0.72917 0.25278 0.7331 0.25382 0.73681 C 0.25434 0.73866 0.25486 0.74051 0.25521 0.74259 L 0.25816 0.75787 C 0.25764 0.76597 0.25764 0.77431 0.2566 0.78264 C 0.25625 0.78657 0.25469 0.79005 0.25382 0.79398 L 0.25087 0.80532 C 0.25052 0.80787 0.25 0.81042 0.24948 0.81296 C 0.24861 0.8169 0.24757 0.8206 0.2467 0.82454 C 0.24618 0.82639 0.24653 0.82894 0.24514 0.83009 C 0.24375 0.83148 0.24219 0.83241 0.24097 0.83403 C 0.23732 0.83796 0.2368 0.84097 0.23229 0.84352 C 0.22917 0.84537 0.22552 0.84491 0.22239 0.84722 C 0.21927 0.84954 0.21701 0.85347 0.21371 0.85486 C 0.20712 0.85787 0.21094 0.85602 0.20243 0.86065 C 0.20087 0.8625 0.19982 0.86505 0.19809 0.86644 C 0.19514 0.86852 0.1875 0.87083 0.18385 0.87199 L 0.15382 0.87014 C 0.14236 0.86944 0.1309 0.86944 0.11944 0.86829 C 0.11493 0.86782 0.11371 0.86574 0.10955 0.86435 C 0.1066 0.86366 0.10382 0.86319 0.10087 0.8625 C 0.06979 0.85417 0.11545 0.86597 0.09097 0.8588 C 0.08802 0.85787 0.08524 0.85741 0.08229 0.85671 C 0.07187 0.85787 0.06476 0.85787 0.05521 0.86065 C 0.05139 0.86181 0.04757 0.86273 0.04375 0.86435 C 0.04236 0.86505 0.04097 0.86597 0.03941 0.86644 C 0.03715 0.86713 0.03472 0.86736 0.03229 0.86829 C 0.0309 0.86875 0.02951 0.86968 0.02812 0.87014 C 0.0243 0.87153 0.02048 0.87269 0.01667 0.87407 C 0.01476 0.87454 0.01285 0.87546 0.01094 0.87593 C 0.00851 0.87662 0.00607 0.87708 0.00382 0.87778 C 1.66667E-6 0.87894 -0.00399 0.87986 -0.00764 0.88148 C -0.01059 0.88287 -0.0132 0.88472 -0.01615 0.88542 L -0.02622 0.88727 C -0.03802 0.89259 -0.03264 0.89097 -0.05625 0.88727 C -0.06007 0.88681 -0.06372 0.8838 -0.06771 0.88356 L -0.10052 0.88148 C -0.12274 0.87569 -0.11024 0.87824 -0.15625 0.88148 C -0.15781 0.88171 -0.15903 0.8831 -0.16059 0.88356 C -0.16337 0.88426 -0.16632 0.88449 -0.1691 0.88542 C -0.17049 0.88588 -0.17188 0.88704 -0.17344 0.88727 C -0.17917 0.88866 -0.19393 0.89028 -0.19913 0.8912 C -0.20243 0.89167 -0.20573 0.89236 -0.20903 0.89306 C -0.21059 0.89375 -0.21198 0.89444 -0.21337 0.89491 C -0.23403 0.90278 -0.24167 0.89606 -0.27344 0.89491 C -0.27813 0.89375 -0.28281 0.89074 -0.28768 0.8912 L -0.31476 0.89306 C -0.31962 0.89352 -0.32431 0.89421 -0.32917 0.89491 C -0.33195 0.89537 -0.33472 0.89653 -0.33768 0.89676 C -0.34566 0.89769 -0.35382 0.89815 -0.36198 0.89884 C -0.36476 0.89931 -0.36771 0.89977 -0.37049 0.90069 C -0.375 0.90185 -0.37639 0.90255 -0.38056 0.9044 C -0.38958 0.9037 -0.39861 0.9037 -0.40764 0.90255 C -0.4092 0.90231 -0.41042 0.90093 -0.41198 0.90069 C -0.41719 0.89954 -0.4224 0.89931 -0.42761 0.89884 C -0.43611 0.89583 -0.43333 0.89653 -0.44479 0.89491 C -0.4592 0.89282 -0.46684 0.89236 -0.48195 0.8912 C -0.48386 0.89051 -0.48577 0.89005 -0.48768 0.88912 C -0.49861 0.88495 -0.49514 0.88495 -0.50764 0.88148 C -0.51007 0.88102 -0.5125 0.88056 -0.51476 0.87963 C -0.51771 0.8787 -0.52344 0.87593 -0.52344 0.87593 C -0.53108 0.87662 -0.53872 0.87639 -0.54618 0.87778 C -0.54931 0.87824 -0.55208 0.87986 -0.55486 0.88148 C -0.55677 0.88287 -0.55851 0.88495 -0.56059 0.88542 C -0.56563 0.88681 -0.57101 0.88657 -0.57622 0.88727 C -0.57917 0.88773 -0.58195 0.88866 -0.58472 0.88912 C -0.58351 0.89028 -0.57622 0.8963 -0.57622 0.89884 C -0.57622 0.90093 -0.58229 0.89491 -0.58056 0.89491 C -0.57743 0.89491 -0.57483 0.89745 -0.57188 0.89884 L -0.57622 0.89676 L -0.58056 0.89491 C -0.57327 0.91412 -0.58264 0.89028 -0.57344 0.91019 C -0.57222 0.9125 -0.57153 0.91528 -0.57049 0.91782 C -0.56962 0.91968 -0.56945 0.92361 -0.56771 0.92361 C -0.56615 0.92361 -0.5684 0.91944 -0.5691 0.91782 C -0.57083 0.91389 -0.57483 0.90625 -0.57483 0.90625 C -0.57431 0.9044 -0.57448 0.90208 -0.57344 0.90069 C -0.5724 0.89931 -0.5691 0.89676 -0.5691 0.89884 C -0.5691 0.90116 -0.57656 0.90394 -0.57761 0.9044 C -0.57917 0.9037 -0.58195 0.90463 -0.58195 0.90255 C -0.58195 0.90046 -0.57917 0.90069 -0.57761 0.90069 C -0.57622 0.90069 -0.57465 0.90162 -0.57344 0.90255 C -0.57014 0.90463 -0.56719 0.9088 -0.57049 0.9044 L -0.57049 0.9044 " pathEditMode="relative" ptsTypes="AAAAAAAAAAAAAAAAAAAAAAAAAAAAAAAAAAAAAAAAAAAAAAAAAAAAAAAAAAAAAAAAAAAAAAAAAAAAAAAAAAAAAAAAAAAAAAAAAAAAAAAAAAAAAAAAAAAAAAAAAAAAAAAAAAAAAAAAAAAAAAAAAAAAAAAAAAAAAAAAAAAAAAAAAAAAAAAAAAAAAAAAAAAAAAAAAAAAAAAAAAAAAAAAAAAAA">
                                      <p:cBhvr>
                                        <p:cTn id="6" dur="16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Drones are…</a:t>
            </a:r>
          </a:p>
        </p:txBody>
      </p:sp>
      <p:sp>
        <p:nvSpPr>
          <p:cNvPr id="3" name="Content Placeholder 2"/>
          <p:cNvSpPr>
            <a:spLocks noGrp="1"/>
          </p:cNvSpPr>
          <p:nvPr>
            <p:ph idx="1"/>
          </p:nvPr>
        </p:nvSpPr>
        <p:spPr>
          <a:xfrm>
            <a:off x="228600" y="1676400"/>
            <a:ext cx="6188850" cy="4525963"/>
          </a:xfrm>
        </p:spPr>
        <p:txBody>
          <a:bodyPr>
            <a:normAutofit fontScale="92500" lnSpcReduction="10000"/>
          </a:bodyPr>
          <a:lstStyle/>
          <a:p>
            <a:r>
              <a:rPr lang="en-US" dirty="0"/>
              <a:t>Unmanned Aerial Vehicle (UAV)</a:t>
            </a:r>
          </a:p>
          <a:p>
            <a:pPr lvl="1"/>
            <a:r>
              <a:rPr lang="en-US" dirty="0"/>
              <a:t>An aircraft </a:t>
            </a:r>
            <a:r>
              <a:rPr lang="en-US" b="1" i="1" dirty="0"/>
              <a:t>without</a:t>
            </a:r>
            <a:r>
              <a:rPr lang="en-US" dirty="0"/>
              <a:t> a human pilot on board</a:t>
            </a:r>
          </a:p>
          <a:p>
            <a:pPr lvl="1"/>
            <a:r>
              <a:rPr lang="en-US" dirty="0">
                <a:solidFill>
                  <a:schemeClr val="tx2"/>
                </a:solidFill>
              </a:rPr>
              <a:t>Unmanned Aerial System (UAS) </a:t>
            </a:r>
            <a:r>
              <a:rPr lang="en-US" dirty="0"/>
              <a:t>is the </a:t>
            </a:r>
            <a:br>
              <a:rPr lang="en-US" dirty="0"/>
            </a:br>
            <a:r>
              <a:rPr lang="en-US" dirty="0"/>
              <a:t>UAV, ground-based controller and </a:t>
            </a:r>
            <a:br>
              <a:rPr lang="en-US" dirty="0"/>
            </a:br>
            <a:r>
              <a:rPr lang="en-US" dirty="0"/>
              <a:t>communication system</a:t>
            </a:r>
          </a:p>
          <a:p>
            <a:r>
              <a:rPr lang="en-US" dirty="0"/>
              <a:t>Operate under remote control by a human operator (pilot)…</a:t>
            </a:r>
          </a:p>
          <a:p>
            <a:pPr marL="349250" indent="0">
              <a:buNone/>
            </a:pPr>
            <a:r>
              <a:rPr lang="en-US" dirty="0"/>
              <a:t>or with various degrees of autonomy </a:t>
            </a:r>
          </a:p>
        </p:txBody>
      </p:sp>
      <p:pic>
        <p:nvPicPr>
          <p:cNvPr id="5" name="Picture 4">
            <a:extLst>
              <a:ext uri="{FF2B5EF4-FFF2-40B4-BE49-F238E27FC236}">
                <a16:creationId xmlns:a16="http://schemas.microsoft.com/office/drawing/2014/main" id="{62FCFC36-081E-4275-89A4-75413832BF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414309"/>
            <a:ext cx="2786707" cy="881091"/>
          </a:xfrm>
          <a:prstGeom prst="rect">
            <a:avLst/>
          </a:prstGeom>
          <a:solidFill>
            <a:schemeClr val="bg1"/>
          </a:solidFill>
        </p:spPr>
      </p:pic>
      <p:grpSp>
        <p:nvGrpSpPr>
          <p:cNvPr id="8" name="Group 7">
            <a:extLst>
              <a:ext uri="{FF2B5EF4-FFF2-40B4-BE49-F238E27FC236}">
                <a16:creationId xmlns:a16="http://schemas.microsoft.com/office/drawing/2014/main" id="{75D60879-798F-4C98-BEC1-C101949B09C4}"/>
              </a:ext>
            </a:extLst>
          </p:cNvPr>
          <p:cNvGrpSpPr/>
          <p:nvPr/>
        </p:nvGrpSpPr>
        <p:grpSpPr>
          <a:xfrm>
            <a:off x="6540500" y="2133600"/>
            <a:ext cx="2540000" cy="1560731"/>
            <a:chOff x="6540500" y="2133600"/>
            <a:chExt cx="2540000" cy="1560731"/>
          </a:xfrm>
        </p:grpSpPr>
        <p:pic>
          <p:nvPicPr>
            <p:cNvPr id="6" name="Picture 5" descr="PNNL's Fixed-wing Drone, Arctic Shark">
              <a:extLst>
                <a:ext uri="{FF2B5EF4-FFF2-40B4-BE49-F238E27FC236}">
                  <a16:creationId xmlns:a16="http://schemas.microsoft.com/office/drawing/2014/main" id="{78496E5D-94CD-42DB-95B4-5DBE8B0D5C5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333" t="37500" r="8333" b="17500"/>
            <a:stretch/>
          </p:blipFill>
          <p:spPr>
            <a:xfrm>
              <a:off x="6540500" y="2133600"/>
              <a:ext cx="2540000" cy="914400"/>
            </a:xfrm>
            <a:prstGeom prst="rect">
              <a:avLst/>
            </a:prstGeom>
          </p:spPr>
        </p:pic>
        <p:sp>
          <p:nvSpPr>
            <p:cNvPr id="7" name="TextBox 6">
              <a:extLst>
                <a:ext uri="{FF2B5EF4-FFF2-40B4-BE49-F238E27FC236}">
                  <a16:creationId xmlns:a16="http://schemas.microsoft.com/office/drawing/2014/main" id="{56ECE5E2-2FA3-489C-847F-DCFF6AAF3B7D}"/>
                </a:ext>
              </a:extLst>
            </p:cNvPr>
            <p:cNvSpPr txBox="1"/>
            <p:nvPr/>
          </p:nvSpPr>
          <p:spPr>
            <a:xfrm>
              <a:off x="6654800" y="3048000"/>
              <a:ext cx="2311400" cy="646331"/>
            </a:xfrm>
            <a:prstGeom prst="rect">
              <a:avLst/>
            </a:prstGeom>
            <a:noFill/>
          </p:spPr>
          <p:txBody>
            <a:bodyPr wrap="square" rtlCol="0">
              <a:spAutoFit/>
            </a:bodyPr>
            <a:lstStyle/>
            <a:p>
              <a:r>
                <a:rPr lang="en-US" dirty="0"/>
                <a:t>PNNL’s Fixed-wing drone, Arctic Shark</a:t>
              </a:r>
            </a:p>
          </p:txBody>
        </p:sp>
      </p:grpSp>
      <p:grpSp>
        <p:nvGrpSpPr>
          <p:cNvPr id="12" name="Group 11">
            <a:extLst>
              <a:ext uri="{FF2B5EF4-FFF2-40B4-BE49-F238E27FC236}">
                <a16:creationId xmlns:a16="http://schemas.microsoft.com/office/drawing/2014/main" id="{6D2F47D2-B362-4C71-9967-857D43A5FC02}"/>
              </a:ext>
            </a:extLst>
          </p:cNvPr>
          <p:cNvGrpSpPr/>
          <p:nvPr/>
        </p:nvGrpSpPr>
        <p:grpSpPr>
          <a:xfrm>
            <a:off x="6540500" y="3694331"/>
            <a:ext cx="2548750" cy="1628001"/>
            <a:chOff x="6540500" y="3694331"/>
            <a:chExt cx="2548750" cy="1628001"/>
          </a:xfrm>
        </p:grpSpPr>
        <p:pic>
          <p:nvPicPr>
            <p:cNvPr id="10" name="Picture 9" descr="A picture containing sky, outdoor, person, clouds&#10;&#10;Description automatically generated">
              <a:extLst>
                <a:ext uri="{FF2B5EF4-FFF2-40B4-BE49-F238E27FC236}">
                  <a16:creationId xmlns:a16="http://schemas.microsoft.com/office/drawing/2014/main" id="{FD57F125-87B7-4419-9DEB-843FBDAB1B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40500" y="3694331"/>
              <a:ext cx="2548750" cy="1260979"/>
            </a:xfrm>
            <a:prstGeom prst="rect">
              <a:avLst/>
            </a:prstGeom>
          </p:spPr>
        </p:pic>
        <p:sp>
          <p:nvSpPr>
            <p:cNvPr id="11" name="TextBox 10">
              <a:extLst>
                <a:ext uri="{FF2B5EF4-FFF2-40B4-BE49-F238E27FC236}">
                  <a16:creationId xmlns:a16="http://schemas.microsoft.com/office/drawing/2014/main" id="{D169F5FB-52C8-4F69-9F6A-C17708FAEDA8}"/>
                </a:ext>
              </a:extLst>
            </p:cNvPr>
            <p:cNvSpPr txBox="1"/>
            <p:nvPr/>
          </p:nvSpPr>
          <p:spPr>
            <a:xfrm>
              <a:off x="7009302" y="4953000"/>
              <a:ext cx="1611147" cy="369332"/>
            </a:xfrm>
            <a:prstGeom prst="rect">
              <a:avLst/>
            </a:prstGeom>
            <a:noFill/>
          </p:spPr>
          <p:txBody>
            <a:bodyPr wrap="none" rtlCol="0">
              <a:spAutoFit/>
            </a:bodyPr>
            <a:lstStyle/>
            <a:p>
              <a:r>
                <a:rPr lang="en-US" dirty="0"/>
                <a:t>Multirotor UAV</a:t>
              </a:r>
            </a:p>
          </p:txBody>
        </p:sp>
      </p:grpSp>
    </p:spTree>
    <p:extLst>
      <p:ext uri="{BB962C8B-B14F-4D97-AF65-F5344CB8AC3E}">
        <p14:creationId xmlns:p14="http://schemas.microsoft.com/office/powerpoint/2010/main" val="3034427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fade">
                                      <p:cBhvr>
                                        <p:cTn id="11" dur="1000"/>
                                        <p:tgtEl>
                                          <p:spTgt spid="3">
                                            <p:txEl>
                                              <p:pRg st="4" end="4"/>
                                            </p:txEl>
                                          </p:spTgt>
                                        </p:tgtEl>
                                      </p:cBhvr>
                                    </p:animEffect>
                                    <p:anim calcmode="lin" valueType="num">
                                      <p:cBhvr>
                                        <p:cTn id="1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0-#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3"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1+#ppt_w/2"/>
                                          </p:val>
                                        </p:tav>
                                        <p:tav tm="100000">
                                          <p:val>
                                            <p:strVal val="#ppt_x"/>
                                          </p:val>
                                        </p:tav>
                                      </p:tavLst>
                                    </p:anim>
                                    <p:anim calcmode="lin" valueType="num">
                                      <p:cBhvr additive="base">
                                        <p:cTn id="25"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Why use Drones?</a:t>
            </a:r>
          </a:p>
        </p:txBody>
      </p:sp>
      <p:sp>
        <p:nvSpPr>
          <p:cNvPr id="3" name="Content Placeholder 2"/>
          <p:cNvSpPr>
            <a:spLocks noGrp="1"/>
          </p:cNvSpPr>
          <p:nvPr>
            <p:ph idx="1"/>
          </p:nvPr>
        </p:nvSpPr>
        <p:spPr>
          <a:xfrm>
            <a:off x="166747" y="1613208"/>
            <a:ext cx="4083457" cy="4584692"/>
          </a:xfrm>
        </p:spPr>
        <p:txBody>
          <a:bodyPr>
            <a:normAutofit fontScale="85000" lnSpcReduction="20000"/>
          </a:bodyPr>
          <a:lstStyle/>
          <a:p>
            <a:pPr marL="0" indent="0">
              <a:buNone/>
            </a:pPr>
            <a:r>
              <a:rPr lang="en-US" dirty="0"/>
              <a:t>Radiological surveys for decommissioning is currently completed by a human collecting scanning data</a:t>
            </a:r>
          </a:p>
          <a:p>
            <a:r>
              <a:rPr lang="en-US" b="1" dirty="0"/>
              <a:t>Minimum Detection Concentration (MDC)</a:t>
            </a:r>
            <a:r>
              <a:rPr lang="en-US" dirty="0"/>
              <a:t>:  DCGL (action level) very low for a final status survey</a:t>
            </a:r>
          </a:p>
          <a:p>
            <a:r>
              <a:rPr lang="en-US" b="1" dirty="0"/>
              <a:t>Time</a:t>
            </a:r>
            <a:r>
              <a:rPr lang="en-US" dirty="0"/>
              <a:t>: </a:t>
            </a:r>
            <a:br>
              <a:rPr lang="en-US" dirty="0"/>
            </a:br>
            <a:r>
              <a:rPr lang="en-US" dirty="0"/>
              <a:t>Human survey took 5 days, with 2 staff</a:t>
            </a:r>
          </a:p>
        </p:txBody>
      </p:sp>
      <p:pic>
        <p:nvPicPr>
          <p:cNvPr id="14" name="Picture 13">
            <a:extLst>
              <a:ext uri="{FF2B5EF4-FFF2-40B4-BE49-F238E27FC236}">
                <a16:creationId xmlns:a16="http://schemas.microsoft.com/office/drawing/2014/main" id="{8E225D29-667A-4EAA-82A4-B1B54103AF9A}"/>
              </a:ext>
            </a:extLst>
          </p:cNvPr>
          <p:cNvPicPr>
            <a:picLocks noChangeAspect="1"/>
          </p:cNvPicPr>
          <p:nvPr/>
        </p:nvPicPr>
        <p:blipFill>
          <a:blip r:embed="rId3"/>
          <a:stretch>
            <a:fillRect/>
          </a:stretch>
        </p:blipFill>
        <p:spPr>
          <a:xfrm>
            <a:off x="4114800" y="1613209"/>
            <a:ext cx="1782202" cy="1362216"/>
          </a:xfrm>
          <a:prstGeom prst="rect">
            <a:avLst/>
          </a:prstGeom>
        </p:spPr>
      </p:pic>
      <p:pic>
        <p:nvPicPr>
          <p:cNvPr id="15" name="Picture 14" descr="A picture containing indoor&#10;&#10;Description automatically generated">
            <a:extLst>
              <a:ext uri="{FF2B5EF4-FFF2-40B4-BE49-F238E27FC236}">
                <a16:creationId xmlns:a16="http://schemas.microsoft.com/office/drawing/2014/main" id="{0CD1377A-B28F-4AF8-A0BC-3205297BD8EC}"/>
              </a:ext>
            </a:extLst>
          </p:cNvPr>
          <p:cNvPicPr>
            <a:picLocks noChangeAspect="1"/>
          </p:cNvPicPr>
          <p:nvPr/>
        </p:nvPicPr>
        <p:blipFill rotWithShape="1">
          <a:blip r:embed="rId4">
            <a:extLst>
              <a:ext uri="{28A0092B-C50C-407E-A947-70E740481C1C}">
                <a14:useLocalDpi xmlns:a14="http://schemas.microsoft.com/office/drawing/2010/main" val="0"/>
              </a:ext>
            </a:extLst>
          </a:blip>
          <a:srcRect l="13641" t="13831" r="8419" b="10502"/>
          <a:stretch/>
        </p:blipFill>
        <p:spPr>
          <a:xfrm>
            <a:off x="6010749" y="1613209"/>
            <a:ext cx="2966504" cy="2194560"/>
          </a:xfrm>
          <a:prstGeom prst="rect">
            <a:avLst/>
          </a:prstGeom>
        </p:spPr>
      </p:pic>
      <p:pic>
        <p:nvPicPr>
          <p:cNvPr id="13" name="Picture 12" descr="A picture containing text, clipart&#10;&#10;Description automatically generated">
            <a:extLst>
              <a:ext uri="{FF2B5EF4-FFF2-40B4-BE49-F238E27FC236}">
                <a16:creationId xmlns:a16="http://schemas.microsoft.com/office/drawing/2014/main" id="{D5116450-100A-441D-B6CE-FE250DCC55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9400" y="1985113"/>
            <a:ext cx="609631" cy="1085906"/>
          </a:xfrm>
          <a:prstGeom prst="rect">
            <a:avLst/>
          </a:prstGeom>
        </p:spPr>
      </p:pic>
      <p:pic>
        <p:nvPicPr>
          <p:cNvPr id="16" name="Picture 15" descr="A picture containing text, electronics&#10;&#10;Description automatically generated">
            <a:extLst>
              <a:ext uri="{FF2B5EF4-FFF2-40B4-BE49-F238E27FC236}">
                <a16:creationId xmlns:a16="http://schemas.microsoft.com/office/drawing/2014/main" id="{561A6BD6-BEA0-4879-8F15-249606E06CD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63951" y="3905554"/>
            <a:ext cx="3960380" cy="2834640"/>
          </a:xfrm>
          <a:prstGeom prst="rect">
            <a:avLst/>
          </a:prstGeom>
        </p:spPr>
      </p:pic>
      <p:sp>
        <p:nvSpPr>
          <p:cNvPr id="17" name="TextBox 16">
            <a:extLst>
              <a:ext uri="{FF2B5EF4-FFF2-40B4-BE49-F238E27FC236}">
                <a16:creationId xmlns:a16="http://schemas.microsoft.com/office/drawing/2014/main" id="{E8BF902C-566F-4547-8E52-26DFEC7D1417}"/>
              </a:ext>
            </a:extLst>
          </p:cNvPr>
          <p:cNvSpPr txBox="1"/>
          <p:nvPr/>
        </p:nvSpPr>
        <p:spPr>
          <a:xfrm>
            <a:off x="4423444" y="2975425"/>
            <a:ext cx="1473558" cy="923330"/>
          </a:xfrm>
          <a:prstGeom prst="rect">
            <a:avLst/>
          </a:prstGeom>
          <a:noFill/>
        </p:spPr>
        <p:txBody>
          <a:bodyPr wrap="square" rtlCol="0">
            <a:spAutoFit/>
          </a:bodyPr>
          <a:lstStyle/>
          <a:p>
            <a:pPr marL="223838" indent="-223838"/>
            <a:r>
              <a:rPr lang="en-US" dirty="0"/>
              <a:t>Survey Area: 0.5 Km</a:t>
            </a:r>
            <a:r>
              <a:rPr lang="en-US" baseline="30000" dirty="0"/>
              <a:t>2</a:t>
            </a:r>
            <a:r>
              <a:rPr lang="en-US" dirty="0"/>
              <a:t> </a:t>
            </a:r>
            <a:br>
              <a:rPr lang="en-US" dirty="0"/>
            </a:br>
            <a:r>
              <a:rPr lang="en-US" dirty="0"/>
              <a:t>(5 hectare)</a:t>
            </a:r>
          </a:p>
        </p:txBody>
      </p:sp>
    </p:spTree>
    <p:extLst>
      <p:ext uri="{BB962C8B-B14F-4D97-AF65-F5344CB8AC3E}">
        <p14:creationId xmlns:p14="http://schemas.microsoft.com/office/powerpoint/2010/main" val="2915805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E5431-75FA-4EFE-AE2D-8BF2FCB82116}"/>
              </a:ext>
            </a:extLst>
          </p:cNvPr>
          <p:cNvSpPr>
            <a:spLocks noGrp="1"/>
          </p:cNvSpPr>
          <p:nvPr>
            <p:ph type="title"/>
          </p:nvPr>
        </p:nvSpPr>
        <p:spPr/>
        <p:txBody>
          <a:bodyPr/>
          <a:lstStyle/>
          <a:p>
            <a:r>
              <a:rPr lang="en-US" dirty="0"/>
              <a:t>Why use Drones?</a:t>
            </a:r>
          </a:p>
        </p:txBody>
      </p:sp>
      <p:pic>
        <p:nvPicPr>
          <p:cNvPr id="7" name="Picture 6" descr="A picture containing text, clipart&#10;&#10;Description automatically generated">
            <a:extLst>
              <a:ext uri="{FF2B5EF4-FFF2-40B4-BE49-F238E27FC236}">
                <a16:creationId xmlns:a16="http://schemas.microsoft.com/office/drawing/2014/main" id="{2FBDB00E-04B4-4305-9AE1-EDBD56886D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782" y="4310635"/>
            <a:ext cx="667351" cy="1188720"/>
          </a:xfrm>
          <a:prstGeom prst="rect">
            <a:avLst/>
          </a:prstGeom>
        </p:spPr>
      </p:pic>
      <p:sp>
        <p:nvSpPr>
          <p:cNvPr id="30" name="TextBox 29">
            <a:extLst>
              <a:ext uri="{FF2B5EF4-FFF2-40B4-BE49-F238E27FC236}">
                <a16:creationId xmlns:a16="http://schemas.microsoft.com/office/drawing/2014/main" id="{B975CD10-F4E1-4B73-83D7-D01D76176CFD}"/>
              </a:ext>
            </a:extLst>
          </p:cNvPr>
          <p:cNvSpPr txBox="1"/>
          <p:nvPr/>
        </p:nvSpPr>
        <p:spPr>
          <a:xfrm>
            <a:off x="181308" y="5373469"/>
            <a:ext cx="902298" cy="646331"/>
          </a:xfrm>
          <a:prstGeom prst="rect">
            <a:avLst/>
          </a:prstGeom>
          <a:noFill/>
        </p:spPr>
        <p:txBody>
          <a:bodyPr wrap="none" rtlCol="0">
            <a:spAutoFit/>
          </a:bodyPr>
          <a:lstStyle/>
          <a:p>
            <a:pPr algn="ctr"/>
            <a:r>
              <a:rPr lang="en-US" dirty="0"/>
              <a:t>Human</a:t>
            </a:r>
          </a:p>
          <a:p>
            <a:pPr algn="ctr"/>
            <a:r>
              <a:rPr lang="en-US" dirty="0"/>
              <a:t>Surveys</a:t>
            </a:r>
          </a:p>
        </p:txBody>
      </p:sp>
      <p:grpSp>
        <p:nvGrpSpPr>
          <p:cNvPr id="79" name="Group 78">
            <a:extLst>
              <a:ext uri="{FF2B5EF4-FFF2-40B4-BE49-F238E27FC236}">
                <a16:creationId xmlns:a16="http://schemas.microsoft.com/office/drawing/2014/main" id="{65420ACF-F406-4680-B15B-C933E14992A0}"/>
              </a:ext>
            </a:extLst>
          </p:cNvPr>
          <p:cNvGrpSpPr/>
          <p:nvPr/>
        </p:nvGrpSpPr>
        <p:grpSpPr>
          <a:xfrm>
            <a:off x="762000" y="2380654"/>
            <a:ext cx="1634410" cy="1664374"/>
            <a:chOff x="1031488" y="2842012"/>
            <a:chExt cx="1634410" cy="1664374"/>
          </a:xfrm>
        </p:grpSpPr>
        <p:pic>
          <p:nvPicPr>
            <p:cNvPr id="9" name="Picture 8" descr="A picture containing text, clipart&#10;&#10;Description automatically generated">
              <a:extLst>
                <a:ext uri="{FF2B5EF4-FFF2-40B4-BE49-F238E27FC236}">
                  <a16:creationId xmlns:a16="http://schemas.microsoft.com/office/drawing/2014/main" id="{096E1683-0AA8-467F-9A9F-71254BB22E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488" y="2842012"/>
              <a:ext cx="1634410" cy="1097280"/>
            </a:xfrm>
            <a:prstGeom prst="rect">
              <a:avLst/>
            </a:prstGeom>
          </p:spPr>
        </p:pic>
        <p:sp>
          <p:nvSpPr>
            <p:cNvPr id="31" name="TextBox 30">
              <a:extLst>
                <a:ext uri="{FF2B5EF4-FFF2-40B4-BE49-F238E27FC236}">
                  <a16:creationId xmlns:a16="http://schemas.microsoft.com/office/drawing/2014/main" id="{291E6A5D-F4ED-4E8F-958A-2D04247E63F2}"/>
                </a:ext>
              </a:extLst>
            </p:cNvPr>
            <p:cNvSpPr txBox="1"/>
            <p:nvPr/>
          </p:nvSpPr>
          <p:spPr>
            <a:xfrm>
              <a:off x="1341375" y="3860055"/>
              <a:ext cx="1014637" cy="646331"/>
            </a:xfrm>
            <a:prstGeom prst="rect">
              <a:avLst/>
            </a:prstGeom>
            <a:noFill/>
          </p:spPr>
          <p:txBody>
            <a:bodyPr wrap="none" rtlCol="0">
              <a:spAutoFit/>
            </a:bodyPr>
            <a:lstStyle/>
            <a:p>
              <a:r>
                <a:rPr lang="en-US" dirty="0"/>
                <a:t>ATV-lead</a:t>
              </a:r>
            </a:p>
            <a:p>
              <a:r>
                <a:rPr lang="en-US" dirty="0"/>
                <a:t>Surveys</a:t>
              </a:r>
            </a:p>
          </p:txBody>
        </p:sp>
      </p:grpSp>
      <p:grpSp>
        <p:nvGrpSpPr>
          <p:cNvPr id="90" name="Group 89">
            <a:extLst>
              <a:ext uri="{FF2B5EF4-FFF2-40B4-BE49-F238E27FC236}">
                <a16:creationId xmlns:a16="http://schemas.microsoft.com/office/drawing/2014/main" id="{DB002AE1-CD89-42A0-8800-693CDF7CC781}"/>
              </a:ext>
            </a:extLst>
          </p:cNvPr>
          <p:cNvGrpSpPr/>
          <p:nvPr/>
        </p:nvGrpSpPr>
        <p:grpSpPr>
          <a:xfrm>
            <a:off x="3124200" y="1606258"/>
            <a:ext cx="1523160" cy="3185226"/>
            <a:chOff x="3124200" y="1606258"/>
            <a:chExt cx="1523160" cy="3185226"/>
          </a:xfrm>
        </p:grpSpPr>
        <p:grpSp>
          <p:nvGrpSpPr>
            <p:cNvPr id="49" name="Group 48">
              <a:extLst>
                <a:ext uri="{FF2B5EF4-FFF2-40B4-BE49-F238E27FC236}">
                  <a16:creationId xmlns:a16="http://schemas.microsoft.com/office/drawing/2014/main" id="{2408A65D-537C-4323-9968-0E3426EB6C31}"/>
                </a:ext>
              </a:extLst>
            </p:cNvPr>
            <p:cNvGrpSpPr/>
            <p:nvPr/>
          </p:nvGrpSpPr>
          <p:grpSpPr>
            <a:xfrm>
              <a:off x="3124200" y="2000864"/>
              <a:ext cx="1523160" cy="2790620"/>
              <a:chOff x="3048000" y="2211010"/>
              <a:chExt cx="1523160" cy="2790620"/>
            </a:xfrm>
          </p:grpSpPr>
          <p:grpSp>
            <p:nvGrpSpPr>
              <p:cNvPr id="33" name="Group 32">
                <a:extLst>
                  <a:ext uri="{FF2B5EF4-FFF2-40B4-BE49-F238E27FC236}">
                    <a16:creationId xmlns:a16="http://schemas.microsoft.com/office/drawing/2014/main" id="{5020262B-1333-4130-878B-751ED28DE6C4}"/>
                  </a:ext>
                </a:extLst>
              </p:cNvPr>
              <p:cNvGrpSpPr/>
              <p:nvPr/>
            </p:nvGrpSpPr>
            <p:grpSpPr>
              <a:xfrm>
                <a:off x="3197305" y="3715346"/>
                <a:ext cx="1269533" cy="1141790"/>
                <a:chOff x="3329130" y="5047477"/>
                <a:chExt cx="1269533" cy="1141790"/>
              </a:xfrm>
            </p:grpSpPr>
            <p:pic>
              <p:nvPicPr>
                <p:cNvPr id="11" name="Picture 10" descr="Icon&#10;&#10;Description automatically generated">
                  <a:extLst>
                    <a:ext uri="{FF2B5EF4-FFF2-40B4-BE49-F238E27FC236}">
                      <a16:creationId xmlns:a16="http://schemas.microsoft.com/office/drawing/2014/main" id="{BE23475A-7ADE-4A07-A045-38A5D17FCA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6173" y="5047477"/>
                  <a:ext cx="1135446" cy="640080"/>
                </a:xfrm>
                <a:prstGeom prst="rect">
                  <a:avLst/>
                </a:prstGeom>
              </p:spPr>
            </p:pic>
            <p:sp>
              <p:nvSpPr>
                <p:cNvPr id="32" name="TextBox 31">
                  <a:extLst>
                    <a:ext uri="{FF2B5EF4-FFF2-40B4-BE49-F238E27FC236}">
                      <a16:creationId xmlns:a16="http://schemas.microsoft.com/office/drawing/2014/main" id="{01574773-F385-49EB-B858-8DC61D5A237C}"/>
                    </a:ext>
                  </a:extLst>
                </p:cNvPr>
                <p:cNvSpPr txBox="1"/>
                <p:nvPr/>
              </p:nvSpPr>
              <p:spPr>
                <a:xfrm>
                  <a:off x="3329130" y="5542936"/>
                  <a:ext cx="1269533" cy="646331"/>
                </a:xfrm>
                <a:prstGeom prst="rect">
                  <a:avLst/>
                </a:prstGeom>
                <a:noFill/>
              </p:spPr>
              <p:txBody>
                <a:bodyPr wrap="square" rtlCol="0">
                  <a:spAutoFit/>
                </a:bodyPr>
                <a:lstStyle/>
                <a:p>
                  <a:pPr algn="ctr"/>
                  <a:r>
                    <a:rPr lang="en-US" dirty="0"/>
                    <a:t>Unmanned Crawler</a:t>
                  </a:r>
                </a:p>
              </p:txBody>
            </p:sp>
          </p:grpSp>
          <p:grpSp>
            <p:nvGrpSpPr>
              <p:cNvPr id="35" name="Group 34">
                <a:extLst>
                  <a:ext uri="{FF2B5EF4-FFF2-40B4-BE49-F238E27FC236}">
                    <a16:creationId xmlns:a16="http://schemas.microsoft.com/office/drawing/2014/main" id="{87B152B7-DDE9-4DE4-B5EB-EF9A59454DA8}"/>
                  </a:ext>
                </a:extLst>
              </p:cNvPr>
              <p:cNvGrpSpPr/>
              <p:nvPr/>
            </p:nvGrpSpPr>
            <p:grpSpPr>
              <a:xfrm>
                <a:off x="3219376" y="2267546"/>
                <a:ext cx="1225391" cy="1253787"/>
                <a:chOff x="4737455" y="2285588"/>
                <a:chExt cx="1225391" cy="1253787"/>
              </a:xfrm>
            </p:grpSpPr>
            <p:pic>
              <p:nvPicPr>
                <p:cNvPr id="21" name="Picture 20" descr="Icon&#10;&#10;Description automatically generated">
                  <a:extLst>
                    <a:ext uri="{FF2B5EF4-FFF2-40B4-BE49-F238E27FC236}">
                      <a16:creationId xmlns:a16="http://schemas.microsoft.com/office/drawing/2014/main" id="{04A4A9A1-CE8F-496D-9F57-F20DA10CD1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6248" y="2285588"/>
                  <a:ext cx="1047804" cy="393720"/>
                </a:xfrm>
                <a:prstGeom prst="rect">
                  <a:avLst/>
                </a:prstGeom>
              </p:spPr>
            </p:pic>
            <p:sp>
              <p:nvSpPr>
                <p:cNvPr id="34" name="TextBox 33">
                  <a:extLst>
                    <a:ext uri="{FF2B5EF4-FFF2-40B4-BE49-F238E27FC236}">
                      <a16:creationId xmlns:a16="http://schemas.microsoft.com/office/drawing/2014/main" id="{0EBBAF4B-9FEA-4569-9841-69CD7A27DA39}"/>
                    </a:ext>
                  </a:extLst>
                </p:cNvPr>
                <p:cNvSpPr txBox="1"/>
                <p:nvPr/>
              </p:nvSpPr>
              <p:spPr>
                <a:xfrm>
                  <a:off x="4737455" y="2616045"/>
                  <a:ext cx="1225391" cy="923330"/>
                </a:xfrm>
                <a:prstGeom prst="rect">
                  <a:avLst/>
                </a:prstGeom>
                <a:noFill/>
              </p:spPr>
              <p:txBody>
                <a:bodyPr wrap="square" rtlCol="0">
                  <a:spAutoFit/>
                </a:bodyPr>
                <a:lstStyle/>
                <a:p>
                  <a:pPr algn="ctr"/>
                  <a:r>
                    <a:rPr lang="en-US" dirty="0"/>
                    <a:t>Unmanned Aerial System</a:t>
                  </a:r>
                </a:p>
              </p:txBody>
            </p:sp>
          </p:grpSp>
          <p:sp>
            <p:nvSpPr>
              <p:cNvPr id="48" name="Rectangle 47">
                <a:extLst>
                  <a:ext uri="{FF2B5EF4-FFF2-40B4-BE49-F238E27FC236}">
                    <a16:creationId xmlns:a16="http://schemas.microsoft.com/office/drawing/2014/main" id="{0446F8EE-5FB7-4FC8-B645-D1105BBCF160}"/>
                  </a:ext>
                </a:extLst>
              </p:cNvPr>
              <p:cNvSpPr/>
              <p:nvPr/>
            </p:nvSpPr>
            <p:spPr>
              <a:xfrm>
                <a:off x="3048000" y="2211010"/>
                <a:ext cx="1523160" cy="27906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A3B986F-FD0E-4D7A-86AA-BFA4F0A1E7B3}"/>
                </a:ext>
              </a:extLst>
            </p:cNvPr>
            <p:cNvSpPr txBox="1"/>
            <p:nvPr/>
          </p:nvSpPr>
          <p:spPr>
            <a:xfrm>
              <a:off x="3464479" y="1606258"/>
              <a:ext cx="859915" cy="369332"/>
            </a:xfrm>
            <a:prstGeom prst="rect">
              <a:avLst/>
            </a:prstGeom>
            <a:noFill/>
          </p:spPr>
          <p:txBody>
            <a:bodyPr wrap="none" rtlCol="0">
              <a:spAutoFit/>
            </a:bodyPr>
            <a:lstStyle/>
            <a:p>
              <a:r>
                <a:rPr lang="en-US" b="1" dirty="0">
                  <a:solidFill>
                    <a:srgbClr val="7030A0"/>
                  </a:solidFill>
                </a:rPr>
                <a:t>Piloted</a:t>
              </a:r>
            </a:p>
          </p:txBody>
        </p:sp>
      </p:grpSp>
      <p:grpSp>
        <p:nvGrpSpPr>
          <p:cNvPr id="81" name="Group 80">
            <a:extLst>
              <a:ext uri="{FF2B5EF4-FFF2-40B4-BE49-F238E27FC236}">
                <a16:creationId xmlns:a16="http://schemas.microsoft.com/office/drawing/2014/main" id="{57381B09-46EB-4AB3-B8E5-DFF22A046C42}"/>
              </a:ext>
            </a:extLst>
          </p:cNvPr>
          <p:cNvGrpSpPr/>
          <p:nvPr/>
        </p:nvGrpSpPr>
        <p:grpSpPr>
          <a:xfrm>
            <a:off x="7080313" y="2402646"/>
            <a:ext cx="1828800" cy="1121008"/>
            <a:chOff x="7080313" y="2612792"/>
            <a:chExt cx="1828800" cy="1121008"/>
          </a:xfrm>
        </p:grpSpPr>
        <p:pic>
          <p:nvPicPr>
            <p:cNvPr id="19" name="Picture 18" descr="Icon&#10;&#10;Description automatically generated">
              <a:extLst>
                <a:ext uri="{FF2B5EF4-FFF2-40B4-BE49-F238E27FC236}">
                  <a16:creationId xmlns:a16="http://schemas.microsoft.com/office/drawing/2014/main" id="{D8DB4707-DDBC-4562-93F7-4F6833CFFF2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80313" y="2612792"/>
              <a:ext cx="1828800" cy="777860"/>
            </a:xfrm>
            <a:prstGeom prst="rect">
              <a:avLst/>
            </a:prstGeom>
          </p:spPr>
        </p:pic>
        <p:sp>
          <p:nvSpPr>
            <p:cNvPr id="61" name="TextBox 60">
              <a:extLst>
                <a:ext uri="{FF2B5EF4-FFF2-40B4-BE49-F238E27FC236}">
                  <a16:creationId xmlns:a16="http://schemas.microsoft.com/office/drawing/2014/main" id="{0384A0B3-BA45-4CB2-A156-6C22103D4A09}"/>
                </a:ext>
              </a:extLst>
            </p:cNvPr>
            <p:cNvSpPr txBox="1"/>
            <p:nvPr/>
          </p:nvSpPr>
          <p:spPr>
            <a:xfrm>
              <a:off x="7175033" y="3364468"/>
              <a:ext cx="1639360" cy="369332"/>
            </a:xfrm>
            <a:prstGeom prst="rect">
              <a:avLst/>
            </a:prstGeom>
            <a:noFill/>
          </p:spPr>
          <p:txBody>
            <a:bodyPr wrap="none" rtlCol="0">
              <a:spAutoFit/>
            </a:bodyPr>
            <a:lstStyle/>
            <a:p>
              <a:r>
                <a:rPr lang="en-US" dirty="0"/>
                <a:t>Swarming UAVs</a:t>
              </a:r>
            </a:p>
          </p:txBody>
        </p:sp>
      </p:grpSp>
      <p:grpSp>
        <p:nvGrpSpPr>
          <p:cNvPr id="63" name="Group 62">
            <a:extLst>
              <a:ext uri="{FF2B5EF4-FFF2-40B4-BE49-F238E27FC236}">
                <a16:creationId xmlns:a16="http://schemas.microsoft.com/office/drawing/2014/main" id="{C5A85F33-D797-4106-8426-B11A676BB7ED}"/>
              </a:ext>
            </a:extLst>
          </p:cNvPr>
          <p:cNvGrpSpPr/>
          <p:nvPr/>
        </p:nvGrpSpPr>
        <p:grpSpPr>
          <a:xfrm>
            <a:off x="7140868" y="3917374"/>
            <a:ext cx="1828800" cy="1724242"/>
            <a:chOff x="7140868" y="4127520"/>
            <a:chExt cx="1828800" cy="1724242"/>
          </a:xfrm>
        </p:grpSpPr>
        <p:grpSp>
          <p:nvGrpSpPr>
            <p:cNvPr id="24" name="Group 23">
              <a:extLst>
                <a:ext uri="{FF2B5EF4-FFF2-40B4-BE49-F238E27FC236}">
                  <a16:creationId xmlns:a16="http://schemas.microsoft.com/office/drawing/2014/main" id="{118FE11E-934A-4882-AF65-10AABA17294D}"/>
                </a:ext>
              </a:extLst>
            </p:cNvPr>
            <p:cNvGrpSpPr>
              <a:grpSpLocks noChangeAspect="1"/>
            </p:cNvGrpSpPr>
            <p:nvPr/>
          </p:nvGrpSpPr>
          <p:grpSpPr>
            <a:xfrm>
              <a:off x="7140868" y="4127520"/>
              <a:ext cx="1828800" cy="1459103"/>
              <a:chOff x="838201" y="3200401"/>
              <a:chExt cx="1828800" cy="1459103"/>
            </a:xfrm>
          </p:grpSpPr>
          <p:pic>
            <p:nvPicPr>
              <p:cNvPr id="25" name="Picture 24" descr="Icon&#10;&#10;Description automatically generated">
                <a:extLst>
                  <a:ext uri="{FF2B5EF4-FFF2-40B4-BE49-F238E27FC236}">
                    <a16:creationId xmlns:a16="http://schemas.microsoft.com/office/drawing/2014/main" id="{6E670F9C-DBE4-42DB-B01B-21C6CF23319E}"/>
                  </a:ext>
                </a:extLst>
              </p:cNvPr>
              <p:cNvPicPr>
                <a:picLocks noChangeAspect="1"/>
              </p:cNvPicPr>
              <p:nvPr/>
            </p:nvPicPr>
            <p:blipFill rotWithShape="1">
              <a:blip r:embed="rId5">
                <a:extLst>
                  <a:ext uri="{28A0092B-C50C-407E-A947-70E740481C1C}">
                    <a14:useLocalDpi xmlns:a14="http://schemas.microsoft.com/office/drawing/2010/main" val="0"/>
                  </a:ext>
                </a:extLst>
              </a:blip>
              <a:srcRect b="50944"/>
              <a:stretch/>
            </p:blipFill>
            <p:spPr>
              <a:xfrm>
                <a:off x="838201" y="3200401"/>
                <a:ext cx="1828800" cy="337107"/>
              </a:xfrm>
              <a:prstGeom prst="rect">
                <a:avLst/>
              </a:prstGeom>
            </p:spPr>
          </p:pic>
          <p:pic>
            <p:nvPicPr>
              <p:cNvPr id="26" name="Picture 25" descr="Icon&#10;&#10;Description automatically generated">
                <a:extLst>
                  <a:ext uri="{FF2B5EF4-FFF2-40B4-BE49-F238E27FC236}">
                    <a16:creationId xmlns:a16="http://schemas.microsoft.com/office/drawing/2014/main" id="{E5857C13-8BEC-4EDE-BEE3-2BBA6DD1EE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77963" y="4202304"/>
                <a:ext cx="811033" cy="457200"/>
              </a:xfrm>
              <a:prstGeom prst="rect">
                <a:avLst/>
              </a:prstGeom>
            </p:spPr>
          </p:pic>
          <p:cxnSp>
            <p:nvCxnSpPr>
              <p:cNvPr id="27" name="Straight Connector 26">
                <a:extLst>
                  <a:ext uri="{FF2B5EF4-FFF2-40B4-BE49-F238E27FC236}">
                    <a16:creationId xmlns:a16="http://schemas.microsoft.com/office/drawing/2014/main" id="{BBC5CAD3-530A-4499-A01C-71972FF2CBE6}"/>
                  </a:ext>
                </a:extLst>
              </p:cNvPr>
              <p:cNvCxnSpPr>
                <a:cxnSpLocks/>
              </p:cNvCxnSpPr>
              <p:nvPr/>
            </p:nvCxnSpPr>
            <p:spPr>
              <a:xfrm>
                <a:off x="1752601" y="3535775"/>
                <a:ext cx="0" cy="787890"/>
              </a:xfrm>
              <a:prstGeom prst="line">
                <a:avLst/>
              </a:prstGeom>
              <a:ln w="66675">
                <a:prstDash val="sysDash"/>
                <a:tailEnd type="oval"/>
              </a:ln>
            </p:spPr>
            <p:style>
              <a:lnRef idx="1">
                <a:schemeClr val="accent1"/>
              </a:lnRef>
              <a:fillRef idx="0">
                <a:schemeClr val="accent1"/>
              </a:fillRef>
              <a:effectRef idx="0">
                <a:schemeClr val="accent1"/>
              </a:effectRef>
              <a:fontRef idx="minor">
                <a:schemeClr val="tx1"/>
              </a:fontRef>
            </p:style>
          </p:cxnSp>
        </p:grpSp>
        <p:sp>
          <p:nvSpPr>
            <p:cNvPr id="62" name="TextBox 61">
              <a:extLst>
                <a:ext uri="{FF2B5EF4-FFF2-40B4-BE49-F238E27FC236}">
                  <a16:creationId xmlns:a16="http://schemas.microsoft.com/office/drawing/2014/main" id="{A998D748-4EA0-4E97-81B4-60F3772FE42C}"/>
                </a:ext>
              </a:extLst>
            </p:cNvPr>
            <p:cNvSpPr txBox="1"/>
            <p:nvPr/>
          </p:nvSpPr>
          <p:spPr>
            <a:xfrm>
              <a:off x="7184261" y="5482430"/>
              <a:ext cx="1742015" cy="369332"/>
            </a:xfrm>
            <a:prstGeom prst="rect">
              <a:avLst/>
            </a:prstGeom>
            <a:noFill/>
          </p:spPr>
          <p:txBody>
            <a:bodyPr wrap="none" rtlCol="0">
              <a:spAutoFit/>
            </a:bodyPr>
            <a:lstStyle/>
            <a:p>
              <a:r>
                <a:rPr lang="en-US" dirty="0"/>
                <a:t>Tandem Systems</a:t>
              </a:r>
            </a:p>
          </p:txBody>
        </p:sp>
      </p:grpSp>
      <p:sp>
        <p:nvSpPr>
          <p:cNvPr id="67" name="Freeform: Shape 66">
            <a:extLst>
              <a:ext uri="{FF2B5EF4-FFF2-40B4-BE49-F238E27FC236}">
                <a16:creationId xmlns:a16="http://schemas.microsoft.com/office/drawing/2014/main" id="{866214A0-E439-41E7-891F-F5A94FD87416}"/>
              </a:ext>
            </a:extLst>
          </p:cNvPr>
          <p:cNvSpPr/>
          <p:nvPr/>
        </p:nvSpPr>
        <p:spPr>
          <a:xfrm>
            <a:off x="709710" y="3543707"/>
            <a:ext cx="938739" cy="1895378"/>
          </a:xfrm>
          <a:custGeom>
            <a:avLst/>
            <a:gdLst>
              <a:gd name="connsiteX0" fmla="*/ 397195 w 938739"/>
              <a:gd name="connsiteY0" fmla="*/ 1876926 h 1895378"/>
              <a:gd name="connsiteX1" fmla="*/ 758143 w 938739"/>
              <a:gd name="connsiteY1" fmla="*/ 1852863 h 1895378"/>
              <a:gd name="connsiteX2" fmla="*/ 938616 w 938739"/>
              <a:gd name="connsiteY2" fmla="*/ 1503947 h 1895378"/>
              <a:gd name="connsiteX3" fmla="*/ 734079 w 938739"/>
              <a:gd name="connsiteY3" fmla="*/ 1034715 h 1895378"/>
              <a:gd name="connsiteX4" fmla="*/ 288911 w 938739"/>
              <a:gd name="connsiteY4" fmla="*/ 589547 h 1895378"/>
              <a:gd name="connsiteX5" fmla="*/ 153 w 938739"/>
              <a:gd name="connsiteY5" fmla="*/ 252663 h 1895378"/>
              <a:gd name="connsiteX6" fmla="*/ 325006 w 938739"/>
              <a:gd name="connsiteY6" fmla="*/ 0 h 1895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8739" h="1895378">
                <a:moveTo>
                  <a:pt x="397195" y="1876926"/>
                </a:moveTo>
                <a:cubicBezTo>
                  <a:pt x="532550" y="1895976"/>
                  <a:pt x="667906" y="1915026"/>
                  <a:pt x="758143" y="1852863"/>
                </a:cubicBezTo>
                <a:cubicBezTo>
                  <a:pt x="848380" y="1790700"/>
                  <a:pt x="942627" y="1640305"/>
                  <a:pt x="938616" y="1503947"/>
                </a:cubicBezTo>
                <a:cubicBezTo>
                  <a:pt x="934605" y="1367589"/>
                  <a:pt x="842363" y="1187115"/>
                  <a:pt x="734079" y="1034715"/>
                </a:cubicBezTo>
                <a:cubicBezTo>
                  <a:pt x="625795" y="882315"/>
                  <a:pt x="411232" y="719889"/>
                  <a:pt x="288911" y="589547"/>
                </a:cubicBezTo>
                <a:cubicBezTo>
                  <a:pt x="166590" y="459205"/>
                  <a:pt x="-5863" y="350921"/>
                  <a:pt x="153" y="252663"/>
                </a:cubicBezTo>
                <a:cubicBezTo>
                  <a:pt x="6169" y="154405"/>
                  <a:pt x="165587" y="77202"/>
                  <a:pt x="325006" y="0"/>
                </a:cubicBezTo>
              </a:path>
            </a:pathLst>
          </a:custGeom>
          <a:noFill/>
          <a:ln w="44450">
            <a:solidFill>
              <a:srgbClr val="00B05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Arrow Connector 73">
            <a:extLst>
              <a:ext uri="{FF2B5EF4-FFF2-40B4-BE49-F238E27FC236}">
                <a16:creationId xmlns:a16="http://schemas.microsoft.com/office/drawing/2014/main" id="{607E25EA-1430-4ADF-B374-AE30BE278AF3}"/>
              </a:ext>
            </a:extLst>
          </p:cNvPr>
          <p:cNvCxnSpPr>
            <a:cxnSpLocks/>
            <a:stCxn id="48" idx="3"/>
          </p:cNvCxnSpPr>
          <p:nvPr/>
        </p:nvCxnSpPr>
        <p:spPr>
          <a:xfrm>
            <a:off x="4647360" y="3396174"/>
            <a:ext cx="382680" cy="0"/>
          </a:xfrm>
          <a:prstGeom prst="straightConnector1">
            <a:avLst/>
          </a:prstGeom>
          <a:ln w="44450">
            <a:solidFill>
              <a:srgbClr val="00B050"/>
            </a:solidFill>
            <a:tailEnd type="stealth"/>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CD3889D1-73B8-455C-86D0-20E235FDB17D}"/>
              </a:ext>
            </a:extLst>
          </p:cNvPr>
          <p:cNvCxnSpPr>
            <a:cxnSpLocks/>
          </p:cNvCxnSpPr>
          <p:nvPr/>
        </p:nvCxnSpPr>
        <p:spPr>
          <a:xfrm flipV="1">
            <a:off x="6553200" y="3154322"/>
            <a:ext cx="587668" cy="241852"/>
          </a:xfrm>
          <a:prstGeom prst="straightConnector1">
            <a:avLst/>
          </a:prstGeom>
          <a:ln w="44450">
            <a:solidFill>
              <a:srgbClr val="00B050"/>
            </a:solidFill>
            <a:tailEnd type="stealth"/>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9A20FBFA-9F36-474A-BC28-20BBF6665E33}"/>
              </a:ext>
            </a:extLst>
          </p:cNvPr>
          <p:cNvCxnSpPr>
            <a:cxnSpLocks/>
          </p:cNvCxnSpPr>
          <p:nvPr/>
        </p:nvCxnSpPr>
        <p:spPr>
          <a:xfrm>
            <a:off x="6553200" y="3396174"/>
            <a:ext cx="838200" cy="1153458"/>
          </a:xfrm>
          <a:prstGeom prst="straightConnector1">
            <a:avLst/>
          </a:prstGeom>
          <a:ln w="44450">
            <a:solidFill>
              <a:srgbClr val="00B050"/>
            </a:solidFill>
            <a:tailEnd type="stealth"/>
          </a:ln>
        </p:spPr>
        <p:style>
          <a:lnRef idx="1">
            <a:schemeClr val="accent1"/>
          </a:lnRef>
          <a:fillRef idx="0">
            <a:schemeClr val="accent1"/>
          </a:fillRef>
          <a:effectRef idx="0">
            <a:schemeClr val="accent1"/>
          </a:effectRef>
          <a:fontRef idx="minor">
            <a:schemeClr val="tx1"/>
          </a:fontRef>
        </p:style>
      </p:cxnSp>
      <p:cxnSp>
        <p:nvCxnSpPr>
          <p:cNvPr id="86" name="Connector: Curved 85">
            <a:extLst>
              <a:ext uri="{FF2B5EF4-FFF2-40B4-BE49-F238E27FC236}">
                <a16:creationId xmlns:a16="http://schemas.microsoft.com/office/drawing/2014/main" id="{44F0A006-D7BB-41C8-91EC-7663E8819EA6}"/>
              </a:ext>
            </a:extLst>
          </p:cNvPr>
          <p:cNvCxnSpPr>
            <a:stCxn id="67" idx="2"/>
            <a:endCxn id="48" idx="1"/>
          </p:cNvCxnSpPr>
          <p:nvPr/>
        </p:nvCxnSpPr>
        <p:spPr>
          <a:xfrm flipV="1">
            <a:off x="1648326" y="3396174"/>
            <a:ext cx="1475874" cy="1651480"/>
          </a:xfrm>
          <a:prstGeom prst="curvedConnector3">
            <a:avLst>
              <a:gd name="adj1" fmla="val 50000"/>
            </a:avLst>
          </a:prstGeom>
          <a:noFill/>
          <a:ln w="44450">
            <a:solidFill>
              <a:srgbClr val="00B050"/>
            </a:solidFill>
            <a:tailEnd type="stealth"/>
          </a:ln>
        </p:spPr>
        <p:style>
          <a:lnRef idx="2">
            <a:schemeClr val="accent1">
              <a:shade val="50000"/>
            </a:schemeClr>
          </a:lnRef>
          <a:fillRef idx="1">
            <a:schemeClr val="accent1"/>
          </a:fillRef>
          <a:effectRef idx="0">
            <a:schemeClr val="accent1"/>
          </a:effectRef>
          <a:fontRef idx="minor">
            <a:schemeClr val="lt1"/>
          </a:fontRef>
        </p:style>
      </p:cxnSp>
      <p:sp>
        <p:nvSpPr>
          <p:cNvPr id="89" name="Arrow: Right 88">
            <a:extLst>
              <a:ext uri="{FF2B5EF4-FFF2-40B4-BE49-F238E27FC236}">
                <a16:creationId xmlns:a16="http://schemas.microsoft.com/office/drawing/2014/main" id="{66BAC0B9-6A2B-44C1-97C5-0A20F41BD0FE}"/>
              </a:ext>
            </a:extLst>
          </p:cNvPr>
          <p:cNvSpPr/>
          <p:nvPr/>
        </p:nvSpPr>
        <p:spPr>
          <a:xfrm>
            <a:off x="181307" y="5893388"/>
            <a:ext cx="8633086" cy="786148"/>
          </a:xfrm>
          <a:prstGeom prst="rightArrow">
            <a:avLst/>
          </a:prstGeom>
          <a:gradFill flip="none" rotWithShape="1">
            <a:gsLst>
              <a:gs pos="0">
                <a:schemeClr val="accent6">
                  <a:lumMod val="40000"/>
                  <a:lumOff val="60000"/>
                </a:schemeClr>
              </a:gs>
              <a:gs pos="44000">
                <a:schemeClr val="accent6">
                  <a:lumMod val="60000"/>
                  <a:lumOff val="40000"/>
                </a:schemeClr>
              </a:gs>
              <a:gs pos="73000">
                <a:schemeClr val="accent6">
                  <a:lumMod val="75000"/>
                </a:schemeClr>
              </a:gs>
              <a:gs pos="100000">
                <a:schemeClr val="accent6">
                  <a:lumMod val="50000"/>
                </a:schemeClr>
              </a:gs>
            </a:gsLst>
            <a:path path="circle">
              <a:fillToRect l="100000" t="100000"/>
            </a:path>
            <a:tileRect r="-100000" b="-100000"/>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Now		 					</a:t>
            </a:r>
            <a:r>
              <a:rPr lang="en-US" dirty="0">
                <a:solidFill>
                  <a:schemeClr val="tx1"/>
                </a:solidFill>
              </a:rPr>
              <a:t>Near Future</a:t>
            </a:r>
          </a:p>
        </p:txBody>
      </p:sp>
      <p:grpSp>
        <p:nvGrpSpPr>
          <p:cNvPr id="101" name="Group 100">
            <a:extLst>
              <a:ext uri="{FF2B5EF4-FFF2-40B4-BE49-F238E27FC236}">
                <a16:creationId xmlns:a16="http://schemas.microsoft.com/office/drawing/2014/main" id="{8FF8B700-CD20-4E2E-9C3F-2328BBB9C846}"/>
              </a:ext>
            </a:extLst>
          </p:cNvPr>
          <p:cNvGrpSpPr/>
          <p:nvPr/>
        </p:nvGrpSpPr>
        <p:grpSpPr>
          <a:xfrm>
            <a:off x="5029200" y="1606258"/>
            <a:ext cx="1523160" cy="3184776"/>
            <a:chOff x="5106240" y="1600650"/>
            <a:chExt cx="1523160" cy="3184776"/>
          </a:xfrm>
        </p:grpSpPr>
        <p:sp>
          <p:nvSpPr>
            <p:cNvPr id="59" name="TextBox 58">
              <a:extLst>
                <a:ext uri="{FF2B5EF4-FFF2-40B4-BE49-F238E27FC236}">
                  <a16:creationId xmlns:a16="http://schemas.microsoft.com/office/drawing/2014/main" id="{33E599C3-42F2-4197-BE21-870CAB971B7F}"/>
                </a:ext>
              </a:extLst>
            </p:cNvPr>
            <p:cNvSpPr txBox="1"/>
            <p:nvPr/>
          </p:nvSpPr>
          <p:spPr>
            <a:xfrm>
              <a:off x="5179539" y="1600650"/>
              <a:ext cx="1421543" cy="369332"/>
            </a:xfrm>
            <a:prstGeom prst="rect">
              <a:avLst/>
            </a:prstGeom>
            <a:noFill/>
          </p:spPr>
          <p:txBody>
            <a:bodyPr wrap="none" rtlCol="0">
              <a:spAutoFit/>
            </a:bodyPr>
            <a:lstStyle/>
            <a:p>
              <a:r>
                <a:rPr lang="en-US" b="1" dirty="0">
                  <a:solidFill>
                    <a:srgbClr val="FF0000"/>
                  </a:solidFill>
                </a:rPr>
                <a:t>Autonomous</a:t>
              </a:r>
            </a:p>
          </p:txBody>
        </p:sp>
        <p:grpSp>
          <p:nvGrpSpPr>
            <p:cNvPr id="92" name="Group 91">
              <a:extLst>
                <a:ext uri="{FF2B5EF4-FFF2-40B4-BE49-F238E27FC236}">
                  <a16:creationId xmlns:a16="http://schemas.microsoft.com/office/drawing/2014/main" id="{99238B8B-9A81-4E32-84F4-E87373FC816B}"/>
                </a:ext>
              </a:extLst>
            </p:cNvPr>
            <p:cNvGrpSpPr/>
            <p:nvPr/>
          </p:nvGrpSpPr>
          <p:grpSpPr>
            <a:xfrm>
              <a:off x="5106240" y="1994806"/>
              <a:ext cx="1523160" cy="2790620"/>
              <a:chOff x="3048000" y="2211010"/>
              <a:chExt cx="1523160" cy="2790620"/>
            </a:xfrm>
          </p:grpSpPr>
          <p:grpSp>
            <p:nvGrpSpPr>
              <p:cNvPr id="94" name="Group 93">
                <a:extLst>
                  <a:ext uri="{FF2B5EF4-FFF2-40B4-BE49-F238E27FC236}">
                    <a16:creationId xmlns:a16="http://schemas.microsoft.com/office/drawing/2014/main" id="{41EF98A8-2139-47DC-8AE9-3ED42AB20CA3}"/>
                  </a:ext>
                </a:extLst>
              </p:cNvPr>
              <p:cNvGrpSpPr/>
              <p:nvPr/>
            </p:nvGrpSpPr>
            <p:grpSpPr>
              <a:xfrm>
                <a:off x="3197305" y="3715346"/>
                <a:ext cx="1269533" cy="1141790"/>
                <a:chOff x="3329130" y="5047477"/>
                <a:chExt cx="1269533" cy="1141790"/>
              </a:xfrm>
            </p:grpSpPr>
            <p:pic>
              <p:nvPicPr>
                <p:cNvPr id="99" name="Picture 98" descr="Icon&#10;&#10;Description automatically generated">
                  <a:extLst>
                    <a:ext uri="{FF2B5EF4-FFF2-40B4-BE49-F238E27FC236}">
                      <a16:creationId xmlns:a16="http://schemas.microsoft.com/office/drawing/2014/main" id="{FFB1A9B2-1C39-4D2F-B2EF-1E1DBC6DE5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6173" y="5047477"/>
                  <a:ext cx="1135446" cy="640080"/>
                </a:xfrm>
                <a:prstGeom prst="rect">
                  <a:avLst/>
                </a:prstGeom>
              </p:spPr>
            </p:pic>
            <p:sp>
              <p:nvSpPr>
                <p:cNvPr id="100" name="TextBox 99">
                  <a:extLst>
                    <a:ext uri="{FF2B5EF4-FFF2-40B4-BE49-F238E27FC236}">
                      <a16:creationId xmlns:a16="http://schemas.microsoft.com/office/drawing/2014/main" id="{B363014C-0E3E-4152-B1C5-967D2DABE07B}"/>
                    </a:ext>
                  </a:extLst>
                </p:cNvPr>
                <p:cNvSpPr txBox="1"/>
                <p:nvPr/>
              </p:nvSpPr>
              <p:spPr>
                <a:xfrm>
                  <a:off x="3329130" y="5542936"/>
                  <a:ext cx="1269533" cy="646331"/>
                </a:xfrm>
                <a:prstGeom prst="rect">
                  <a:avLst/>
                </a:prstGeom>
                <a:noFill/>
              </p:spPr>
              <p:txBody>
                <a:bodyPr wrap="square" rtlCol="0">
                  <a:spAutoFit/>
                </a:bodyPr>
                <a:lstStyle/>
                <a:p>
                  <a:pPr algn="ctr"/>
                  <a:r>
                    <a:rPr lang="en-US" dirty="0"/>
                    <a:t>Unmanned Crawler</a:t>
                  </a:r>
                </a:p>
              </p:txBody>
            </p:sp>
          </p:grpSp>
          <p:grpSp>
            <p:nvGrpSpPr>
              <p:cNvPr id="95" name="Group 94">
                <a:extLst>
                  <a:ext uri="{FF2B5EF4-FFF2-40B4-BE49-F238E27FC236}">
                    <a16:creationId xmlns:a16="http://schemas.microsoft.com/office/drawing/2014/main" id="{078FD07C-CB20-42BC-BDCB-B2DE394A7D67}"/>
                  </a:ext>
                </a:extLst>
              </p:cNvPr>
              <p:cNvGrpSpPr/>
              <p:nvPr/>
            </p:nvGrpSpPr>
            <p:grpSpPr>
              <a:xfrm>
                <a:off x="3219376" y="2267546"/>
                <a:ext cx="1225391" cy="1253787"/>
                <a:chOff x="4737455" y="2285588"/>
                <a:chExt cx="1225391" cy="1253787"/>
              </a:xfrm>
            </p:grpSpPr>
            <p:pic>
              <p:nvPicPr>
                <p:cNvPr id="97" name="Picture 96" descr="Icon&#10;&#10;Description automatically generated">
                  <a:extLst>
                    <a:ext uri="{FF2B5EF4-FFF2-40B4-BE49-F238E27FC236}">
                      <a16:creationId xmlns:a16="http://schemas.microsoft.com/office/drawing/2014/main" id="{4EED352C-01A3-471E-9394-39A5D21299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6248" y="2285588"/>
                  <a:ext cx="1047804" cy="393720"/>
                </a:xfrm>
                <a:prstGeom prst="rect">
                  <a:avLst/>
                </a:prstGeom>
              </p:spPr>
            </p:pic>
            <p:sp>
              <p:nvSpPr>
                <p:cNvPr id="98" name="TextBox 97">
                  <a:extLst>
                    <a:ext uri="{FF2B5EF4-FFF2-40B4-BE49-F238E27FC236}">
                      <a16:creationId xmlns:a16="http://schemas.microsoft.com/office/drawing/2014/main" id="{91F73C70-59DB-475B-9FFE-95EEE5F71D1F}"/>
                    </a:ext>
                  </a:extLst>
                </p:cNvPr>
                <p:cNvSpPr txBox="1"/>
                <p:nvPr/>
              </p:nvSpPr>
              <p:spPr>
                <a:xfrm>
                  <a:off x="4737455" y="2616045"/>
                  <a:ext cx="1225391" cy="923330"/>
                </a:xfrm>
                <a:prstGeom prst="rect">
                  <a:avLst/>
                </a:prstGeom>
                <a:noFill/>
              </p:spPr>
              <p:txBody>
                <a:bodyPr wrap="square" rtlCol="0">
                  <a:spAutoFit/>
                </a:bodyPr>
                <a:lstStyle/>
                <a:p>
                  <a:pPr algn="ctr"/>
                  <a:r>
                    <a:rPr lang="en-US" dirty="0"/>
                    <a:t>Unmanned Aerial System</a:t>
                  </a:r>
                </a:p>
              </p:txBody>
            </p:sp>
          </p:grpSp>
          <p:sp>
            <p:nvSpPr>
              <p:cNvPr id="96" name="Rectangle 95">
                <a:extLst>
                  <a:ext uri="{FF2B5EF4-FFF2-40B4-BE49-F238E27FC236}">
                    <a16:creationId xmlns:a16="http://schemas.microsoft.com/office/drawing/2014/main" id="{352927E8-0422-4279-B8BF-682DDFA3D809}"/>
                  </a:ext>
                </a:extLst>
              </p:cNvPr>
              <p:cNvSpPr/>
              <p:nvPr/>
            </p:nvSpPr>
            <p:spPr>
              <a:xfrm>
                <a:off x="3048000" y="2211010"/>
                <a:ext cx="1523160" cy="27906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82072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6"/>
                                        </p:tgtEl>
                                        <p:attrNameLst>
                                          <p:attrName>style.visibility</p:attrName>
                                        </p:attrNameLst>
                                      </p:cBhvr>
                                      <p:to>
                                        <p:strVal val="visible"/>
                                      </p:to>
                                    </p:set>
                                    <p:anim calcmode="lin" valueType="num">
                                      <p:cBhvr additive="base">
                                        <p:cTn id="13" dur="500" fill="hold"/>
                                        <p:tgtEl>
                                          <p:spTgt spid="86"/>
                                        </p:tgtEl>
                                        <p:attrNameLst>
                                          <p:attrName>ppt_x</p:attrName>
                                        </p:attrNameLst>
                                      </p:cBhvr>
                                      <p:tavLst>
                                        <p:tav tm="0">
                                          <p:val>
                                            <p:strVal val="#ppt_x"/>
                                          </p:val>
                                        </p:tav>
                                        <p:tav tm="100000">
                                          <p:val>
                                            <p:strVal val="#ppt_x"/>
                                          </p:val>
                                        </p:tav>
                                      </p:tavLst>
                                    </p:anim>
                                    <p:anim calcmode="lin" valueType="num">
                                      <p:cBhvr additive="base">
                                        <p:cTn id="14" dur="500" fill="hold"/>
                                        <p:tgtEl>
                                          <p:spTgt spid="8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additive="base">
                                        <p:cTn id="17" dur="500" fill="hold"/>
                                        <p:tgtEl>
                                          <p:spTgt spid="90"/>
                                        </p:tgtEl>
                                        <p:attrNameLst>
                                          <p:attrName>ppt_x</p:attrName>
                                        </p:attrNameLst>
                                      </p:cBhvr>
                                      <p:tavLst>
                                        <p:tav tm="0">
                                          <p:val>
                                            <p:strVal val="#ppt_x"/>
                                          </p:val>
                                        </p:tav>
                                        <p:tav tm="100000">
                                          <p:val>
                                            <p:strVal val="#ppt_x"/>
                                          </p:val>
                                        </p:tav>
                                      </p:tavLst>
                                    </p:anim>
                                    <p:anim calcmode="lin" valueType="num">
                                      <p:cBhvr additive="base">
                                        <p:cTn id="18"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nodeType="clickEffect">
                                  <p:stCondLst>
                                    <p:cond delay="0"/>
                                  </p:stCondLst>
                                  <p:childTnLst>
                                    <p:set>
                                      <p:cBhvr>
                                        <p:cTn id="22" dur="1" fill="hold">
                                          <p:stCondLst>
                                            <p:cond delay="0"/>
                                          </p:stCondLst>
                                        </p:cTn>
                                        <p:tgtEl>
                                          <p:spTgt spid="74"/>
                                        </p:tgtEl>
                                        <p:attrNameLst>
                                          <p:attrName>style.visibility</p:attrName>
                                        </p:attrNameLst>
                                      </p:cBhvr>
                                      <p:to>
                                        <p:strVal val="visible"/>
                                      </p:to>
                                    </p:set>
                                    <p:animEffect transition="in" filter="fade">
                                      <p:cBhvr>
                                        <p:cTn id="23" dur="1000"/>
                                        <p:tgtEl>
                                          <p:spTgt spid="74"/>
                                        </p:tgtEl>
                                      </p:cBhvr>
                                    </p:animEffect>
                                    <p:anim calcmode="lin" valueType="num">
                                      <p:cBhvr>
                                        <p:cTn id="24" dur="1000" fill="hold"/>
                                        <p:tgtEl>
                                          <p:spTgt spid="74"/>
                                        </p:tgtEl>
                                        <p:attrNameLst>
                                          <p:attrName>ppt_x</p:attrName>
                                        </p:attrNameLst>
                                      </p:cBhvr>
                                      <p:tavLst>
                                        <p:tav tm="0">
                                          <p:val>
                                            <p:strVal val="#ppt_x"/>
                                          </p:val>
                                        </p:tav>
                                        <p:tav tm="100000">
                                          <p:val>
                                            <p:strVal val="#ppt_x"/>
                                          </p:val>
                                        </p:tav>
                                      </p:tavLst>
                                    </p:anim>
                                    <p:anim calcmode="lin" valueType="num">
                                      <p:cBhvr>
                                        <p:cTn id="25" dur="1000" fill="hold"/>
                                        <p:tgtEl>
                                          <p:spTgt spid="74"/>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101"/>
                                        </p:tgtEl>
                                        <p:attrNameLst>
                                          <p:attrName>style.visibility</p:attrName>
                                        </p:attrNameLst>
                                      </p:cBhvr>
                                      <p:to>
                                        <p:strVal val="visible"/>
                                      </p:to>
                                    </p:set>
                                    <p:animEffect transition="in" filter="fade">
                                      <p:cBhvr>
                                        <p:cTn id="28" dur="1000"/>
                                        <p:tgtEl>
                                          <p:spTgt spid="101"/>
                                        </p:tgtEl>
                                      </p:cBhvr>
                                    </p:animEffect>
                                    <p:anim calcmode="lin" valueType="num">
                                      <p:cBhvr>
                                        <p:cTn id="29" dur="1000" fill="hold"/>
                                        <p:tgtEl>
                                          <p:spTgt spid="101"/>
                                        </p:tgtEl>
                                        <p:attrNameLst>
                                          <p:attrName>ppt_x</p:attrName>
                                        </p:attrNameLst>
                                      </p:cBhvr>
                                      <p:tavLst>
                                        <p:tav tm="0">
                                          <p:val>
                                            <p:strVal val="#ppt_x"/>
                                          </p:val>
                                        </p:tav>
                                        <p:tav tm="100000">
                                          <p:val>
                                            <p:strVal val="#ppt_x"/>
                                          </p:val>
                                        </p:tav>
                                      </p:tavLst>
                                    </p:anim>
                                    <p:anim calcmode="lin" valueType="num">
                                      <p:cBhvr>
                                        <p:cTn id="30" dur="1000" fill="hold"/>
                                        <p:tgtEl>
                                          <p:spTgt spid="10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80">
                                          <p:stCondLst>
                                            <p:cond delay="0"/>
                                          </p:stCondLst>
                                        </p:cTn>
                                        <p:tgtEl>
                                          <p:spTgt spid="76"/>
                                        </p:tgtEl>
                                      </p:cBhvr>
                                    </p:animEffect>
                                    <p:anim calcmode="lin" valueType="num">
                                      <p:cBhvr>
                                        <p:cTn id="36" dur="1822" tmFilter="0,0; 0.14,0.36; 0.43,0.73; 0.71,0.91; 1.0,1.0">
                                          <p:stCondLst>
                                            <p:cond delay="0"/>
                                          </p:stCondLst>
                                        </p:cTn>
                                        <p:tgtEl>
                                          <p:spTgt spid="76"/>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6"/>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6"/>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6"/>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6"/>
                                        </p:tgtEl>
                                        <p:attrNameLst>
                                          <p:attrName>ppt_y</p:attrName>
                                        </p:attrNameLst>
                                      </p:cBhvr>
                                      <p:tavLst>
                                        <p:tav tm="0" fmla="#ppt_y-sin(pi*$)/81">
                                          <p:val>
                                            <p:fltVal val="0"/>
                                          </p:val>
                                        </p:tav>
                                        <p:tav tm="100000">
                                          <p:val>
                                            <p:fltVal val="1"/>
                                          </p:val>
                                        </p:tav>
                                      </p:tavLst>
                                    </p:anim>
                                    <p:animScale>
                                      <p:cBhvr>
                                        <p:cTn id="41" dur="26">
                                          <p:stCondLst>
                                            <p:cond delay="650"/>
                                          </p:stCondLst>
                                        </p:cTn>
                                        <p:tgtEl>
                                          <p:spTgt spid="76"/>
                                        </p:tgtEl>
                                      </p:cBhvr>
                                      <p:to x="100000" y="60000"/>
                                    </p:animScale>
                                    <p:animScale>
                                      <p:cBhvr>
                                        <p:cTn id="42" dur="166" decel="50000">
                                          <p:stCondLst>
                                            <p:cond delay="676"/>
                                          </p:stCondLst>
                                        </p:cTn>
                                        <p:tgtEl>
                                          <p:spTgt spid="76"/>
                                        </p:tgtEl>
                                      </p:cBhvr>
                                      <p:to x="100000" y="100000"/>
                                    </p:animScale>
                                    <p:animScale>
                                      <p:cBhvr>
                                        <p:cTn id="43" dur="26">
                                          <p:stCondLst>
                                            <p:cond delay="1312"/>
                                          </p:stCondLst>
                                        </p:cTn>
                                        <p:tgtEl>
                                          <p:spTgt spid="76"/>
                                        </p:tgtEl>
                                      </p:cBhvr>
                                      <p:to x="100000" y="80000"/>
                                    </p:animScale>
                                    <p:animScale>
                                      <p:cBhvr>
                                        <p:cTn id="44" dur="166" decel="50000">
                                          <p:stCondLst>
                                            <p:cond delay="1338"/>
                                          </p:stCondLst>
                                        </p:cTn>
                                        <p:tgtEl>
                                          <p:spTgt spid="76"/>
                                        </p:tgtEl>
                                      </p:cBhvr>
                                      <p:to x="100000" y="100000"/>
                                    </p:animScale>
                                    <p:animScale>
                                      <p:cBhvr>
                                        <p:cTn id="45" dur="26">
                                          <p:stCondLst>
                                            <p:cond delay="1642"/>
                                          </p:stCondLst>
                                        </p:cTn>
                                        <p:tgtEl>
                                          <p:spTgt spid="76"/>
                                        </p:tgtEl>
                                      </p:cBhvr>
                                      <p:to x="100000" y="90000"/>
                                    </p:animScale>
                                    <p:animScale>
                                      <p:cBhvr>
                                        <p:cTn id="46" dur="166" decel="50000">
                                          <p:stCondLst>
                                            <p:cond delay="1668"/>
                                          </p:stCondLst>
                                        </p:cTn>
                                        <p:tgtEl>
                                          <p:spTgt spid="76"/>
                                        </p:tgtEl>
                                      </p:cBhvr>
                                      <p:to x="100000" y="100000"/>
                                    </p:animScale>
                                    <p:animScale>
                                      <p:cBhvr>
                                        <p:cTn id="47" dur="26">
                                          <p:stCondLst>
                                            <p:cond delay="1808"/>
                                          </p:stCondLst>
                                        </p:cTn>
                                        <p:tgtEl>
                                          <p:spTgt spid="76"/>
                                        </p:tgtEl>
                                      </p:cBhvr>
                                      <p:to x="100000" y="95000"/>
                                    </p:animScale>
                                    <p:animScale>
                                      <p:cBhvr>
                                        <p:cTn id="48" dur="166" decel="50000">
                                          <p:stCondLst>
                                            <p:cond delay="1834"/>
                                          </p:stCondLst>
                                        </p:cTn>
                                        <p:tgtEl>
                                          <p:spTgt spid="76"/>
                                        </p:tgtEl>
                                      </p:cBhvr>
                                      <p:to x="100000" y="100000"/>
                                    </p:animScale>
                                  </p:childTnLst>
                                </p:cTn>
                              </p:par>
                              <p:par>
                                <p:cTn id="49" presetID="26" presetClass="entr" presetSubtype="0" fill="hold" nodeType="withEffect">
                                  <p:stCondLst>
                                    <p:cond delay="0"/>
                                  </p:stCondLst>
                                  <p:childTnLst>
                                    <p:set>
                                      <p:cBhvr>
                                        <p:cTn id="50" dur="1" fill="hold">
                                          <p:stCondLst>
                                            <p:cond delay="0"/>
                                          </p:stCondLst>
                                        </p:cTn>
                                        <p:tgtEl>
                                          <p:spTgt spid="81"/>
                                        </p:tgtEl>
                                        <p:attrNameLst>
                                          <p:attrName>style.visibility</p:attrName>
                                        </p:attrNameLst>
                                      </p:cBhvr>
                                      <p:to>
                                        <p:strVal val="visible"/>
                                      </p:to>
                                    </p:set>
                                    <p:animEffect transition="in" filter="wipe(down)">
                                      <p:cBhvr>
                                        <p:cTn id="51" dur="580">
                                          <p:stCondLst>
                                            <p:cond delay="0"/>
                                          </p:stCondLst>
                                        </p:cTn>
                                        <p:tgtEl>
                                          <p:spTgt spid="81"/>
                                        </p:tgtEl>
                                      </p:cBhvr>
                                    </p:animEffect>
                                    <p:anim calcmode="lin" valueType="num">
                                      <p:cBhvr>
                                        <p:cTn id="52" dur="1822" tmFilter="0,0; 0.14,0.36; 0.43,0.73; 0.71,0.91; 1.0,1.0">
                                          <p:stCondLst>
                                            <p:cond delay="0"/>
                                          </p:stCondLst>
                                        </p:cTn>
                                        <p:tgtEl>
                                          <p:spTgt spid="81"/>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81"/>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81"/>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81"/>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81"/>
                                        </p:tgtEl>
                                        <p:attrNameLst>
                                          <p:attrName>ppt_y</p:attrName>
                                        </p:attrNameLst>
                                      </p:cBhvr>
                                      <p:tavLst>
                                        <p:tav tm="0" fmla="#ppt_y-sin(pi*$)/81">
                                          <p:val>
                                            <p:fltVal val="0"/>
                                          </p:val>
                                        </p:tav>
                                        <p:tav tm="100000">
                                          <p:val>
                                            <p:fltVal val="1"/>
                                          </p:val>
                                        </p:tav>
                                      </p:tavLst>
                                    </p:anim>
                                    <p:animScale>
                                      <p:cBhvr>
                                        <p:cTn id="57" dur="26">
                                          <p:stCondLst>
                                            <p:cond delay="650"/>
                                          </p:stCondLst>
                                        </p:cTn>
                                        <p:tgtEl>
                                          <p:spTgt spid="81"/>
                                        </p:tgtEl>
                                      </p:cBhvr>
                                      <p:to x="100000" y="60000"/>
                                    </p:animScale>
                                    <p:animScale>
                                      <p:cBhvr>
                                        <p:cTn id="58" dur="166" decel="50000">
                                          <p:stCondLst>
                                            <p:cond delay="676"/>
                                          </p:stCondLst>
                                        </p:cTn>
                                        <p:tgtEl>
                                          <p:spTgt spid="81"/>
                                        </p:tgtEl>
                                      </p:cBhvr>
                                      <p:to x="100000" y="100000"/>
                                    </p:animScale>
                                    <p:animScale>
                                      <p:cBhvr>
                                        <p:cTn id="59" dur="26">
                                          <p:stCondLst>
                                            <p:cond delay="1312"/>
                                          </p:stCondLst>
                                        </p:cTn>
                                        <p:tgtEl>
                                          <p:spTgt spid="81"/>
                                        </p:tgtEl>
                                      </p:cBhvr>
                                      <p:to x="100000" y="80000"/>
                                    </p:animScale>
                                    <p:animScale>
                                      <p:cBhvr>
                                        <p:cTn id="60" dur="166" decel="50000">
                                          <p:stCondLst>
                                            <p:cond delay="1338"/>
                                          </p:stCondLst>
                                        </p:cTn>
                                        <p:tgtEl>
                                          <p:spTgt spid="81"/>
                                        </p:tgtEl>
                                      </p:cBhvr>
                                      <p:to x="100000" y="100000"/>
                                    </p:animScale>
                                    <p:animScale>
                                      <p:cBhvr>
                                        <p:cTn id="61" dur="26">
                                          <p:stCondLst>
                                            <p:cond delay="1642"/>
                                          </p:stCondLst>
                                        </p:cTn>
                                        <p:tgtEl>
                                          <p:spTgt spid="81"/>
                                        </p:tgtEl>
                                      </p:cBhvr>
                                      <p:to x="100000" y="90000"/>
                                    </p:animScale>
                                    <p:animScale>
                                      <p:cBhvr>
                                        <p:cTn id="62" dur="166" decel="50000">
                                          <p:stCondLst>
                                            <p:cond delay="1668"/>
                                          </p:stCondLst>
                                        </p:cTn>
                                        <p:tgtEl>
                                          <p:spTgt spid="81"/>
                                        </p:tgtEl>
                                      </p:cBhvr>
                                      <p:to x="100000" y="100000"/>
                                    </p:animScale>
                                    <p:animScale>
                                      <p:cBhvr>
                                        <p:cTn id="63" dur="26">
                                          <p:stCondLst>
                                            <p:cond delay="1808"/>
                                          </p:stCondLst>
                                        </p:cTn>
                                        <p:tgtEl>
                                          <p:spTgt spid="81"/>
                                        </p:tgtEl>
                                      </p:cBhvr>
                                      <p:to x="100000" y="95000"/>
                                    </p:animScale>
                                    <p:animScale>
                                      <p:cBhvr>
                                        <p:cTn id="64" dur="166" decel="50000">
                                          <p:stCondLst>
                                            <p:cond delay="1834"/>
                                          </p:stCondLst>
                                        </p:cTn>
                                        <p:tgtEl>
                                          <p:spTgt spid="81"/>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fill="hold"/>
                                        <p:tgtEl>
                                          <p:spTgt spid="78"/>
                                        </p:tgtEl>
                                        <p:attrNameLst>
                                          <p:attrName>ppt_x</p:attrName>
                                        </p:attrNameLst>
                                      </p:cBhvr>
                                      <p:tavLst>
                                        <p:tav tm="0">
                                          <p:val>
                                            <p:strVal val="#ppt_x"/>
                                          </p:val>
                                        </p:tav>
                                        <p:tav tm="100000">
                                          <p:val>
                                            <p:strVal val="#ppt_x"/>
                                          </p:val>
                                        </p:tav>
                                      </p:tavLst>
                                    </p:anim>
                                    <p:anim calcmode="lin" valueType="num">
                                      <p:cBhvr additive="base">
                                        <p:cTn id="70" dur="500" fill="hold"/>
                                        <p:tgtEl>
                                          <p:spTgt spid="78"/>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63"/>
                                        </p:tgtEl>
                                        <p:attrNameLst>
                                          <p:attrName>style.visibility</p:attrName>
                                        </p:attrNameLst>
                                      </p:cBhvr>
                                      <p:to>
                                        <p:strVal val="visible"/>
                                      </p:to>
                                    </p:set>
                                    <p:anim calcmode="lin" valueType="num">
                                      <p:cBhvr additive="base">
                                        <p:cTn id="73" dur="500" fill="hold"/>
                                        <p:tgtEl>
                                          <p:spTgt spid="63"/>
                                        </p:tgtEl>
                                        <p:attrNameLst>
                                          <p:attrName>ppt_x</p:attrName>
                                        </p:attrNameLst>
                                      </p:cBhvr>
                                      <p:tavLst>
                                        <p:tav tm="0">
                                          <p:val>
                                            <p:strVal val="#ppt_x"/>
                                          </p:val>
                                        </p:tav>
                                        <p:tav tm="100000">
                                          <p:val>
                                            <p:strVal val="#ppt_x"/>
                                          </p:val>
                                        </p:tav>
                                      </p:tavLst>
                                    </p:anim>
                                    <p:anim calcmode="lin" valueType="num">
                                      <p:cBhvr additive="base">
                                        <p:cTn id="74"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7B00F-BC48-4C40-A2F2-E294368A9D27}"/>
              </a:ext>
            </a:extLst>
          </p:cNvPr>
          <p:cNvSpPr>
            <a:spLocks noGrp="1"/>
          </p:cNvSpPr>
          <p:nvPr>
            <p:ph type="title"/>
          </p:nvPr>
        </p:nvSpPr>
        <p:spPr/>
        <p:txBody>
          <a:bodyPr>
            <a:normAutofit fontScale="90000"/>
          </a:bodyPr>
          <a:lstStyle/>
          <a:p>
            <a:r>
              <a:rPr lang="en-US" dirty="0"/>
              <a:t>How are Drones being </a:t>
            </a:r>
            <a:br>
              <a:rPr lang="en-US" dirty="0"/>
            </a:br>
            <a:r>
              <a:rPr lang="en-US" dirty="0"/>
              <a:t>used Today?</a:t>
            </a:r>
          </a:p>
        </p:txBody>
      </p:sp>
      <p:grpSp>
        <p:nvGrpSpPr>
          <p:cNvPr id="9" name="Group 8">
            <a:extLst>
              <a:ext uri="{FF2B5EF4-FFF2-40B4-BE49-F238E27FC236}">
                <a16:creationId xmlns:a16="http://schemas.microsoft.com/office/drawing/2014/main" id="{FAF98134-9A63-4A4C-A51A-F80D90967B87}"/>
              </a:ext>
            </a:extLst>
          </p:cNvPr>
          <p:cNvGrpSpPr/>
          <p:nvPr/>
        </p:nvGrpSpPr>
        <p:grpSpPr>
          <a:xfrm>
            <a:off x="76200" y="1752600"/>
            <a:ext cx="3337773" cy="2003049"/>
            <a:chOff x="76200" y="1752600"/>
            <a:chExt cx="3337773" cy="2003049"/>
          </a:xfrm>
        </p:grpSpPr>
        <p:grpSp>
          <p:nvGrpSpPr>
            <p:cNvPr id="7" name="Group 6">
              <a:extLst>
                <a:ext uri="{FF2B5EF4-FFF2-40B4-BE49-F238E27FC236}">
                  <a16:creationId xmlns:a16="http://schemas.microsoft.com/office/drawing/2014/main" id="{E29D31D4-C146-413E-B88C-27C925F7AD7A}"/>
                </a:ext>
              </a:extLst>
            </p:cNvPr>
            <p:cNvGrpSpPr/>
            <p:nvPr/>
          </p:nvGrpSpPr>
          <p:grpSpPr>
            <a:xfrm>
              <a:off x="76200" y="1752600"/>
              <a:ext cx="3337773" cy="2003049"/>
              <a:chOff x="1865969" y="1869995"/>
              <a:chExt cx="3337773" cy="2003049"/>
            </a:xfrm>
          </p:grpSpPr>
          <p:pic>
            <p:nvPicPr>
              <p:cNvPr id="5" name="Picture 4">
                <a:extLst>
                  <a:ext uri="{FF2B5EF4-FFF2-40B4-BE49-F238E27FC236}">
                    <a16:creationId xmlns:a16="http://schemas.microsoft.com/office/drawing/2014/main" id="{63EFA508-66C0-4E4E-B73A-8ABAD651BE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3622" y="1869995"/>
                <a:ext cx="2942469" cy="1828800"/>
              </a:xfrm>
              <a:prstGeom prst="rect">
                <a:avLst/>
              </a:prstGeom>
            </p:spPr>
          </p:pic>
          <p:sp>
            <p:nvSpPr>
              <p:cNvPr id="6" name="TextBox 5">
                <a:extLst>
                  <a:ext uri="{FF2B5EF4-FFF2-40B4-BE49-F238E27FC236}">
                    <a16:creationId xmlns:a16="http://schemas.microsoft.com/office/drawing/2014/main" id="{60EFA912-CB24-443C-AFDD-E1873352A89C}"/>
                  </a:ext>
                </a:extLst>
              </p:cNvPr>
              <p:cNvSpPr txBox="1"/>
              <p:nvPr/>
            </p:nvSpPr>
            <p:spPr>
              <a:xfrm>
                <a:off x="1865969" y="3657600"/>
                <a:ext cx="3337773" cy="215444"/>
              </a:xfrm>
              <a:prstGeom prst="rect">
                <a:avLst/>
              </a:prstGeom>
              <a:noFill/>
            </p:spPr>
            <p:txBody>
              <a:bodyPr wrap="none" rtlCol="0">
                <a:spAutoFit/>
              </a:bodyPr>
              <a:lstStyle/>
              <a:p>
                <a:r>
                  <a:rPr lang="en-US" sz="800" dirty="0"/>
                  <a:t>https://commons.wikimedia.org/wiki/File:DJI_0014Drone_photography.jpg</a:t>
                </a:r>
              </a:p>
            </p:txBody>
          </p:sp>
        </p:grpSp>
        <p:sp>
          <p:nvSpPr>
            <p:cNvPr id="8" name="TextBox 7">
              <a:extLst>
                <a:ext uri="{FF2B5EF4-FFF2-40B4-BE49-F238E27FC236}">
                  <a16:creationId xmlns:a16="http://schemas.microsoft.com/office/drawing/2014/main" id="{3FC712F9-B88B-4430-AE31-ABDD2DD3A971}"/>
                </a:ext>
              </a:extLst>
            </p:cNvPr>
            <p:cNvSpPr txBox="1"/>
            <p:nvPr/>
          </p:nvSpPr>
          <p:spPr>
            <a:xfrm>
              <a:off x="261152" y="1752600"/>
              <a:ext cx="1872447" cy="461665"/>
            </a:xfrm>
            <a:prstGeom prst="rect">
              <a:avLst/>
            </a:prstGeom>
            <a:noFill/>
          </p:spPr>
          <p:txBody>
            <a:bodyPr wrap="square" rtlCol="0">
              <a:spAutoFit/>
            </a:bodyPr>
            <a:lstStyle/>
            <a:p>
              <a:r>
                <a:rPr lang="en-US" sz="2400" dirty="0"/>
                <a:t>Photography</a:t>
              </a:r>
            </a:p>
          </p:txBody>
        </p:sp>
      </p:grpSp>
      <p:grpSp>
        <p:nvGrpSpPr>
          <p:cNvPr id="11" name="Group 10">
            <a:extLst>
              <a:ext uri="{FF2B5EF4-FFF2-40B4-BE49-F238E27FC236}">
                <a16:creationId xmlns:a16="http://schemas.microsoft.com/office/drawing/2014/main" id="{E591F4CD-1483-4FD5-AC1C-7D2A0D7635DD}"/>
              </a:ext>
            </a:extLst>
          </p:cNvPr>
          <p:cNvGrpSpPr/>
          <p:nvPr/>
        </p:nvGrpSpPr>
        <p:grpSpPr>
          <a:xfrm>
            <a:off x="4110375" y="1474410"/>
            <a:ext cx="4933979" cy="2348746"/>
            <a:chOff x="4898344" y="1567934"/>
            <a:chExt cx="4933979" cy="2348746"/>
          </a:xfrm>
        </p:grpSpPr>
        <p:pic>
          <p:nvPicPr>
            <p:cNvPr id="4" name="Picture 3">
              <a:extLst>
                <a:ext uri="{FF2B5EF4-FFF2-40B4-BE49-F238E27FC236}">
                  <a16:creationId xmlns:a16="http://schemas.microsoft.com/office/drawing/2014/main" id="{28D06D57-C58C-4D54-921A-E98BABDE62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2600" y="1905000"/>
              <a:ext cx="3710788" cy="2011680"/>
            </a:xfrm>
            <a:prstGeom prst="rect">
              <a:avLst/>
            </a:prstGeom>
          </p:spPr>
        </p:pic>
        <p:sp>
          <p:nvSpPr>
            <p:cNvPr id="10" name="TextBox 9">
              <a:extLst>
                <a:ext uri="{FF2B5EF4-FFF2-40B4-BE49-F238E27FC236}">
                  <a16:creationId xmlns:a16="http://schemas.microsoft.com/office/drawing/2014/main" id="{A66E9783-14F6-4F1F-BEA5-984946D283A4}"/>
                </a:ext>
              </a:extLst>
            </p:cNvPr>
            <p:cNvSpPr txBox="1"/>
            <p:nvPr/>
          </p:nvSpPr>
          <p:spPr>
            <a:xfrm>
              <a:off x="4898344" y="1567934"/>
              <a:ext cx="4933979" cy="461665"/>
            </a:xfrm>
            <a:prstGeom prst="rect">
              <a:avLst/>
            </a:prstGeom>
            <a:noFill/>
          </p:spPr>
          <p:txBody>
            <a:bodyPr wrap="none" rtlCol="0">
              <a:spAutoFit/>
            </a:bodyPr>
            <a:lstStyle/>
            <a:p>
              <a:r>
                <a:rPr lang="en-US" sz="2400" dirty="0"/>
                <a:t>Characterization at Fukushima Daiichi </a:t>
              </a:r>
            </a:p>
          </p:txBody>
        </p:sp>
      </p:grpSp>
      <p:sp>
        <p:nvSpPr>
          <p:cNvPr id="12" name="TextBox 11">
            <a:extLst>
              <a:ext uri="{FF2B5EF4-FFF2-40B4-BE49-F238E27FC236}">
                <a16:creationId xmlns:a16="http://schemas.microsoft.com/office/drawing/2014/main" id="{66F9B374-6B43-44D2-A8C3-D25C92B5AFD2}"/>
              </a:ext>
            </a:extLst>
          </p:cNvPr>
          <p:cNvSpPr txBox="1"/>
          <p:nvPr/>
        </p:nvSpPr>
        <p:spPr>
          <a:xfrm>
            <a:off x="4820673" y="3823156"/>
            <a:ext cx="3369833" cy="215444"/>
          </a:xfrm>
          <a:prstGeom prst="rect">
            <a:avLst/>
          </a:prstGeom>
          <a:noFill/>
        </p:spPr>
        <p:txBody>
          <a:bodyPr wrap="none" rtlCol="0">
            <a:spAutoFit/>
          </a:bodyPr>
          <a:lstStyle/>
          <a:p>
            <a:r>
              <a:rPr lang="en-US" sz="800" dirty="0"/>
              <a:t>file:///C:/Users/D3J524/Downloads/fukushima2021-presentation_slides.pdf</a:t>
            </a:r>
          </a:p>
        </p:txBody>
      </p:sp>
      <p:grpSp>
        <p:nvGrpSpPr>
          <p:cNvPr id="23" name="Group 22">
            <a:extLst>
              <a:ext uri="{FF2B5EF4-FFF2-40B4-BE49-F238E27FC236}">
                <a16:creationId xmlns:a16="http://schemas.microsoft.com/office/drawing/2014/main" id="{E90D544A-10A9-47A9-89B3-CF538B7AA4BF}"/>
              </a:ext>
            </a:extLst>
          </p:cNvPr>
          <p:cNvGrpSpPr/>
          <p:nvPr/>
        </p:nvGrpSpPr>
        <p:grpSpPr>
          <a:xfrm>
            <a:off x="2587601" y="4145570"/>
            <a:ext cx="3337773" cy="2163637"/>
            <a:chOff x="2535731" y="4145570"/>
            <a:chExt cx="3337773" cy="2163637"/>
          </a:xfrm>
        </p:grpSpPr>
        <p:pic>
          <p:nvPicPr>
            <p:cNvPr id="15" name="Picture 14" descr="A picture containing outdoor, outdoor object&#10;&#10;Description automatically generated">
              <a:extLst>
                <a:ext uri="{FF2B5EF4-FFF2-40B4-BE49-F238E27FC236}">
                  <a16:creationId xmlns:a16="http://schemas.microsoft.com/office/drawing/2014/main" id="{805E79E5-A89D-48C5-966E-1B8C4D71E6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33017" y="4145570"/>
              <a:ext cx="2743200" cy="1828800"/>
            </a:xfrm>
            <a:prstGeom prst="rect">
              <a:avLst/>
            </a:prstGeom>
          </p:spPr>
        </p:pic>
        <p:sp>
          <p:nvSpPr>
            <p:cNvPr id="18" name="TextBox 17">
              <a:extLst>
                <a:ext uri="{FF2B5EF4-FFF2-40B4-BE49-F238E27FC236}">
                  <a16:creationId xmlns:a16="http://schemas.microsoft.com/office/drawing/2014/main" id="{ED072417-A291-46AA-9CF9-51BCDB670A1C}"/>
                </a:ext>
              </a:extLst>
            </p:cNvPr>
            <p:cNvSpPr txBox="1"/>
            <p:nvPr/>
          </p:nvSpPr>
          <p:spPr>
            <a:xfrm>
              <a:off x="2535731" y="5973451"/>
              <a:ext cx="3337773" cy="335756"/>
            </a:xfrm>
            <a:prstGeom prst="rect">
              <a:avLst/>
            </a:prstGeom>
            <a:solidFill>
              <a:schemeClr val="bg1"/>
            </a:solidFill>
          </p:spPr>
          <p:txBody>
            <a:bodyPr wrap="square" rtlCol="0">
              <a:spAutoFit/>
            </a:bodyPr>
            <a:lstStyle/>
            <a:p>
              <a:r>
                <a:rPr lang="en-US" dirty="0"/>
                <a:t>Characterization of Storage Tanks</a:t>
              </a:r>
            </a:p>
          </p:txBody>
        </p:sp>
      </p:grpSp>
      <p:grpSp>
        <p:nvGrpSpPr>
          <p:cNvPr id="24" name="Group 23">
            <a:extLst>
              <a:ext uri="{FF2B5EF4-FFF2-40B4-BE49-F238E27FC236}">
                <a16:creationId xmlns:a16="http://schemas.microsoft.com/office/drawing/2014/main" id="{BA1848C0-F76E-4B17-8623-0DF9FE1BD2BD}"/>
              </a:ext>
            </a:extLst>
          </p:cNvPr>
          <p:cNvGrpSpPr/>
          <p:nvPr/>
        </p:nvGrpSpPr>
        <p:grpSpPr>
          <a:xfrm>
            <a:off x="6191116" y="4145570"/>
            <a:ext cx="2800484" cy="2163637"/>
            <a:chOff x="6096000" y="4145570"/>
            <a:chExt cx="2800484" cy="2163637"/>
          </a:xfrm>
        </p:grpSpPr>
        <p:pic>
          <p:nvPicPr>
            <p:cNvPr id="17" name="Picture 16">
              <a:extLst>
                <a:ext uri="{FF2B5EF4-FFF2-40B4-BE49-F238E27FC236}">
                  <a16:creationId xmlns:a16="http://schemas.microsoft.com/office/drawing/2014/main" id="{C82863D5-6853-469D-9329-8F5D00BBF27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 t="15707" r="45105" b="18747"/>
            <a:stretch/>
          </p:blipFill>
          <p:spPr>
            <a:xfrm>
              <a:off x="6096000" y="4145570"/>
              <a:ext cx="2800484" cy="1828800"/>
            </a:xfrm>
            <a:prstGeom prst="rect">
              <a:avLst/>
            </a:prstGeom>
          </p:spPr>
        </p:pic>
        <p:sp>
          <p:nvSpPr>
            <p:cNvPr id="20" name="TextBox 19">
              <a:extLst>
                <a:ext uri="{FF2B5EF4-FFF2-40B4-BE49-F238E27FC236}">
                  <a16:creationId xmlns:a16="http://schemas.microsoft.com/office/drawing/2014/main" id="{CEE916C1-2577-4F33-BC7D-4EFB2E3FCBC0}"/>
                </a:ext>
              </a:extLst>
            </p:cNvPr>
            <p:cNvSpPr txBox="1"/>
            <p:nvPr/>
          </p:nvSpPr>
          <p:spPr>
            <a:xfrm>
              <a:off x="6384944" y="5973451"/>
              <a:ext cx="2222596" cy="335756"/>
            </a:xfrm>
            <a:prstGeom prst="rect">
              <a:avLst/>
            </a:prstGeom>
            <a:solidFill>
              <a:schemeClr val="bg1"/>
            </a:solidFill>
          </p:spPr>
          <p:txBody>
            <a:bodyPr wrap="none" rtlCol="0">
              <a:spAutoFit/>
            </a:bodyPr>
            <a:lstStyle/>
            <a:p>
              <a:r>
                <a:rPr lang="en-US" dirty="0"/>
                <a:t>Emergency Response </a:t>
              </a:r>
            </a:p>
          </p:txBody>
        </p:sp>
      </p:grpSp>
      <p:grpSp>
        <p:nvGrpSpPr>
          <p:cNvPr id="25" name="Group 24">
            <a:extLst>
              <a:ext uri="{FF2B5EF4-FFF2-40B4-BE49-F238E27FC236}">
                <a16:creationId xmlns:a16="http://schemas.microsoft.com/office/drawing/2014/main" id="{495996C8-BE35-42CA-823C-89E95FBD9C2A}"/>
              </a:ext>
            </a:extLst>
          </p:cNvPr>
          <p:cNvGrpSpPr/>
          <p:nvPr/>
        </p:nvGrpSpPr>
        <p:grpSpPr>
          <a:xfrm>
            <a:off x="152400" y="4145570"/>
            <a:ext cx="2169459" cy="2163637"/>
            <a:chOff x="302474" y="4145570"/>
            <a:chExt cx="2169459" cy="2163637"/>
          </a:xfrm>
        </p:grpSpPr>
        <p:pic>
          <p:nvPicPr>
            <p:cNvPr id="13" name="Picture 12" descr="A drone flying in the air&#10;&#10;Description automatically generated with low confidence">
              <a:extLst>
                <a:ext uri="{FF2B5EF4-FFF2-40B4-BE49-F238E27FC236}">
                  <a16:creationId xmlns:a16="http://schemas.microsoft.com/office/drawing/2014/main" id="{F6376E2E-5F31-B14C-A18F-C4D7E08B9D4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2474" y="4145570"/>
              <a:ext cx="2169459" cy="1828800"/>
            </a:xfrm>
            <a:prstGeom prst="rect">
              <a:avLst/>
            </a:prstGeom>
          </p:spPr>
        </p:pic>
        <p:sp>
          <p:nvSpPr>
            <p:cNvPr id="22" name="TextBox 21">
              <a:extLst>
                <a:ext uri="{FF2B5EF4-FFF2-40B4-BE49-F238E27FC236}">
                  <a16:creationId xmlns:a16="http://schemas.microsoft.com/office/drawing/2014/main" id="{BC95EB2A-C000-413F-918D-D94345C3B6CA}"/>
                </a:ext>
              </a:extLst>
            </p:cNvPr>
            <p:cNvSpPr txBox="1"/>
            <p:nvPr/>
          </p:nvSpPr>
          <p:spPr>
            <a:xfrm>
              <a:off x="739911" y="5973451"/>
              <a:ext cx="1294585" cy="335756"/>
            </a:xfrm>
            <a:prstGeom prst="rect">
              <a:avLst/>
            </a:prstGeom>
            <a:solidFill>
              <a:schemeClr val="bg1"/>
            </a:solidFill>
          </p:spPr>
          <p:txBody>
            <a:bodyPr wrap="none" rtlCol="0">
              <a:spAutoFit/>
            </a:bodyPr>
            <a:lstStyle/>
            <a:p>
              <a:r>
                <a:rPr lang="en-US" dirty="0"/>
                <a:t>Distribution</a:t>
              </a:r>
            </a:p>
          </p:txBody>
        </p:sp>
      </p:grpSp>
    </p:spTree>
    <p:extLst>
      <p:ext uri="{BB962C8B-B14F-4D97-AF65-F5344CB8AC3E}">
        <p14:creationId xmlns:p14="http://schemas.microsoft.com/office/powerpoint/2010/main" val="2069147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803B3-E3F2-4A62-BEC1-BAE479B9995D}"/>
              </a:ext>
            </a:extLst>
          </p:cNvPr>
          <p:cNvSpPr>
            <a:spLocks noGrp="1"/>
          </p:cNvSpPr>
          <p:nvPr>
            <p:ph type="title"/>
          </p:nvPr>
        </p:nvSpPr>
        <p:spPr/>
        <p:txBody>
          <a:bodyPr/>
          <a:lstStyle/>
          <a:p>
            <a:r>
              <a:rPr lang="en-US" dirty="0"/>
              <a:t>NRC Recognizes the Need for:</a:t>
            </a:r>
          </a:p>
        </p:txBody>
      </p:sp>
      <p:sp>
        <p:nvSpPr>
          <p:cNvPr id="4" name="Content Placeholder 3">
            <a:extLst>
              <a:ext uri="{FF2B5EF4-FFF2-40B4-BE49-F238E27FC236}">
                <a16:creationId xmlns:a16="http://schemas.microsoft.com/office/drawing/2014/main" id="{AACFB742-C901-4A83-8FE9-9D2418FF0A9F}"/>
              </a:ext>
            </a:extLst>
          </p:cNvPr>
          <p:cNvSpPr>
            <a:spLocks noGrp="1"/>
          </p:cNvSpPr>
          <p:nvPr>
            <p:ph sz="half" idx="1"/>
          </p:nvPr>
        </p:nvSpPr>
        <p:spPr/>
        <p:txBody>
          <a:bodyPr>
            <a:normAutofit fontScale="92500" lnSpcReduction="20000"/>
          </a:bodyPr>
          <a:lstStyle/>
          <a:p>
            <a:pPr marL="0" indent="0">
              <a:buNone/>
            </a:pPr>
            <a:r>
              <a:rPr lang="en-US" dirty="0"/>
              <a:t>Knowledge and awareness of new and advanced technologies for characterization and survey of radiological and hazardous contaminants and remediation and exploring potential application/implications for regulatory compliance.</a:t>
            </a:r>
          </a:p>
          <a:p>
            <a:pPr marL="0" indent="0">
              <a:buNone/>
            </a:pPr>
            <a:endParaRPr lang="en-US" dirty="0"/>
          </a:p>
        </p:txBody>
      </p:sp>
      <p:sp>
        <p:nvSpPr>
          <p:cNvPr id="5" name="Content Placeholder 4">
            <a:extLst>
              <a:ext uri="{FF2B5EF4-FFF2-40B4-BE49-F238E27FC236}">
                <a16:creationId xmlns:a16="http://schemas.microsoft.com/office/drawing/2014/main" id="{C32E1F28-CCBF-49E7-A2D7-2E5699999197}"/>
              </a:ext>
            </a:extLst>
          </p:cNvPr>
          <p:cNvSpPr>
            <a:spLocks noGrp="1"/>
          </p:cNvSpPr>
          <p:nvPr>
            <p:ph sz="half" idx="2"/>
          </p:nvPr>
        </p:nvSpPr>
        <p:spPr/>
        <p:txBody>
          <a:bodyPr>
            <a:normAutofit fontScale="92500" lnSpcReduction="20000"/>
          </a:bodyPr>
          <a:lstStyle/>
          <a:p>
            <a:r>
              <a:rPr lang="en-US" dirty="0"/>
              <a:t>Demonstrate decommissioning practices with </a:t>
            </a:r>
            <a:r>
              <a:rPr lang="en-US" b="1" i="1" dirty="0"/>
              <a:t>state-of-the-art processes and practices</a:t>
            </a:r>
            <a:r>
              <a:rPr lang="en-US" dirty="0"/>
              <a:t> using autonomous systems (drones). </a:t>
            </a:r>
          </a:p>
          <a:p>
            <a:r>
              <a:rPr lang="en-US" dirty="0"/>
              <a:t>Specifically, to  </a:t>
            </a:r>
            <a:r>
              <a:rPr lang="en-US" b="1" i="1" dirty="0"/>
              <a:t>provide guidance to licensees </a:t>
            </a:r>
            <a:r>
              <a:rPr lang="en-US" dirty="0"/>
              <a:t>to increase the understanding of factors that affect measurement techniques </a:t>
            </a:r>
          </a:p>
        </p:txBody>
      </p:sp>
    </p:spTree>
    <p:extLst>
      <p:ext uri="{BB962C8B-B14F-4D97-AF65-F5344CB8AC3E}">
        <p14:creationId xmlns:p14="http://schemas.microsoft.com/office/powerpoint/2010/main" val="2415381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2B159-F365-4ED1-8A56-605420E0ACF8}"/>
              </a:ext>
            </a:extLst>
          </p:cNvPr>
          <p:cNvSpPr>
            <a:spLocks noGrp="1"/>
          </p:cNvSpPr>
          <p:nvPr>
            <p:ph type="title"/>
          </p:nvPr>
        </p:nvSpPr>
        <p:spPr/>
        <p:txBody>
          <a:bodyPr/>
          <a:lstStyle/>
          <a:p>
            <a:r>
              <a:rPr lang="en-US" dirty="0"/>
              <a:t>NRC’s Decommissioning</a:t>
            </a:r>
          </a:p>
        </p:txBody>
      </p:sp>
      <p:sp>
        <p:nvSpPr>
          <p:cNvPr id="3" name="Content Placeholder 2">
            <a:extLst>
              <a:ext uri="{FF2B5EF4-FFF2-40B4-BE49-F238E27FC236}">
                <a16:creationId xmlns:a16="http://schemas.microsoft.com/office/drawing/2014/main" id="{71014F93-93F6-4805-B2FC-AC9D607D3F97}"/>
              </a:ext>
            </a:extLst>
          </p:cNvPr>
          <p:cNvSpPr>
            <a:spLocks noGrp="1"/>
          </p:cNvSpPr>
          <p:nvPr>
            <p:ph sz="half" idx="1"/>
          </p:nvPr>
        </p:nvSpPr>
        <p:spPr>
          <a:xfrm>
            <a:off x="152400" y="1600200"/>
            <a:ext cx="4038600" cy="4525963"/>
          </a:xfrm>
        </p:spPr>
        <p:txBody>
          <a:bodyPr>
            <a:normAutofit fontScale="70000" lnSpcReduction="20000"/>
          </a:bodyPr>
          <a:lstStyle/>
          <a:p>
            <a:pPr marL="223838" indent="-223838"/>
            <a:r>
              <a:rPr lang="en-US" dirty="0"/>
              <a:t>Decommissioning is performed in accordance with 10 CFR 50, as part of termination of license (10 CFR 50.82) and release of the facility or site for unrestricted use (10 CFR 50.83 and 10 CFR Part 20, Subpart E).  </a:t>
            </a:r>
          </a:p>
          <a:p>
            <a:pPr marL="223838" indent="-223838"/>
            <a:r>
              <a:rPr lang="en-US" dirty="0"/>
              <a:t>Guidance for conducting surveys includes:</a:t>
            </a:r>
          </a:p>
          <a:p>
            <a:pPr marL="461963" lvl="1" indent="-238125"/>
            <a:r>
              <a:rPr lang="en-US" sz="2600" dirty="0"/>
              <a:t>Multi-Agency Radiation Survey and Site Investigation Manual (MARSSIM) NUREG-1575 </a:t>
            </a:r>
          </a:p>
          <a:p>
            <a:pPr marL="461963" lvl="1" indent="-238125"/>
            <a:r>
              <a:rPr lang="en-US" sz="2600" dirty="0"/>
              <a:t>Minimum Detectable Concentrations with Typical Radiation Survey Instruments for Various Contaminants and Field Condition (NUREG-1507)</a:t>
            </a:r>
          </a:p>
        </p:txBody>
      </p:sp>
      <p:sp>
        <p:nvSpPr>
          <p:cNvPr id="4" name="Content Placeholder 3">
            <a:extLst>
              <a:ext uri="{FF2B5EF4-FFF2-40B4-BE49-F238E27FC236}">
                <a16:creationId xmlns:a16="http://schemas.microsoft.com/office/drawing/2014/main" id="{6FA50651-75E2-4C95-94C3-E4A283A4BCAE}"/>
              </a:ext>
            </a:extLst>
          </p:cNvPr>
          <p:cNvSpPr>
            <a:spLocks noGrp="1"/>
          </p:cNvSpPr>
          <p:nvPr>
            <p:ph sz="half" idx="2"/>
          </p:nvPr>
        </p:nvSpPr>
        <p:spPr>
          <a:xfrm>
            <a:off x="4648200" y="1600200"/>
            <a:ext cx="4343400" cy="2230437"/>
          </a:xfrm>
        </p:spPr>
        <p:txBody>
          <a:bodyPr>
            <a:normAutofit fontScale="70000" lnSpcReduction="20000"/>
          </a:bodyPr>
          <a:lstStyle/>
          <a:p>
            <a:pPr marL="223838" indent="-223838"/>
            <a:r>
              <a:rPr lang="en-US" sz="2900" dirty="0"/>
              <a:t>Criteria for Decommissioning (10 CFR 20, Subpart E):</a:t>
            </a:r>
          </a:p>
          <a:p>
            <a:pPr marL="461963" lvl="1" indent="-238125"/>
            <a:r>
              <a:rPr lang="en-US" sz="2600" dirty="0"/>
              <a:t>Site will be considered acceptable for unrestricted use if residual radioactivity that is distinguishable from background radiation results in a TEDE to an average member of the critical group </a:t>
            </a:r>
            <a:r>
              <a:rPr lang="en-US" sz="2600" b="1" dirty="0"/>
              <a:t>does not exceed 0.25 mSv/year </a:t>
            </a:r>
            <a:br>
              <a:rPr lang="en-US" sz="2600" b="1" dirty="0"/>
            </a:br>
            <a:r>
              <a:rPr lang="en-US" sz="2600" dirty="0"/>
              <a:t>(25 mrem/year) </a:t>
            </a:r>
          </a:p>
          <a:p>
            <a:endParaRPr lang="en-US" dirty="0"/>
          </a:p>
        </p:txBody>
      </p:sp>
      <p:pic>
        <p:nvPicPr>
          <p:cNvPr id="6" name="Picture 5" descr="Diagram&#10;&#10;Description automatically generated">
            <a:extLst>
              <a:ext uri="{FF2B5EF4-FFF2-40B4-BE49-F238E27FC236}">
                <a16:creationId xmlns:a16="http://schemas.microsoft.com/office/drawing/2014/main" id="{FF57BE59-3BA6-43F5-A2CB-F3188F2DD1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5721" y="3830637"/>
            <a:ext cx="4188279" cy="2743200"/>
          </a:xfrm>
          <a:prstGeom prst="rect">
            <a:avLst/>
          </a:prstGeom>
        </p:spPr>
      </p:pic>
      <p:grpSp>
        <p:nvGrpSpPr>
          <p:cNvPr id="14" name="Group 13">
            <a:extLst>
              <a:ext uri="{FF2B5EF4-FFF2-40B4-BE49-F238E27FC236}">
                <a16:creationId xmlns:a16="http://schemas.microsoft.com/office/drawing/2014/main" id="{5246544D-CA24-4513-9987-6FD99C902AA5}"/>
              </a:ext>
            </a:extLst>
          </p:cNvPr>
          <p:cNvGrpSpPr/>
          <p:nvPr/>
        </p:nvGrpSpPr>
        <p:grpSpPr>
          <a:xfrm>
            <a:off x="4495800" y="4572000"/>
            <a:ext cx="4648200" cy="2001837"/>
            <a:chOff x="4495800" y="4572000"/>
            <a:chExt cx="4648200" cy="2001837"/>
          </a:xfrm>
        </p:grpSpPr>
        <p:sp>
          <p:nvSpPr>
            <p:cNvPr id="7" name="Rectangle 6">
              <a:extLst>
                <a:ext uri="{FF2B5EF4-FFF2-40B4-BE49-F238E27FC236}">
                  <a16:creationId xmlns:a16="http://schemas.microsoft.com/office/drawing/2014/main" id="{7C329D65-C7C1-4FC1-B032-62B692C29703}"/>
                </a:ext>
              </a:extLst>
            </p:cNvPr>
            <p:cNvSpPr/>
            <p:nvPr/>
          </p:nvSpPr>
          <p:spPr>
            <a:xfrm>
              <a:off x="6324600" y="4572000"/>
              <a:ext cx="2819400" cy="2001837"/>
            </a:xfrm>
            <a:prstGeom prst="rect">
              <a:avLst/>
            </a:prstGeom>
            <a:solidFill>
              <a:schemeClr val="accent1">
                <a:lumMod val="20000"/>
                <a:lumOff val="80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Logo&#10;&#10;Description automatically generated">
              <a:extLst>
                <a:ext uri="{FF2B5EF4-FFF2-40B4-BE49-F238E27FC236}">
                  <a16:creationId xmlns:a16="http://schemas.microsoft.com/office/drawing/2014/main" id="{DA49D8BF-76B2-425C-8F71-9525349960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32907" y="4609499"/>
              <a:ext cx="486755" cy="343501"/>
            </a:xfrm>
            <a:prstGeom prst="rect">
              <a:avLst/>
            </a:prstGeom>
          </p:spPr>
        </p:pic>
        <p:pic>
          <p:nvPicPr>
            <p:cNvPr id="9" name="Picture 8" descr="A picture containing icon&#10;&#10;Description automatically generated">
              <a:extLst>
                <a:ext uri="{FF2B5EF4-FFF2-40B4-BE49-F238E27FC236}">
                  <a16:creationId xmlns:a16="http://schemas.microsoft.com/office/drawing/2014/main" id="{6F117991-1D84-4CE1-8DAB-7E2C619CEC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83418" y="4915537"/>
              <a:ext cx="378746" cy="365760"/>
            </a:xfrm>
            <a:prstGeom prst="rect">
              <a:avLst/>
            </a:prstGeom>
          </p:spPr>
        </p:pic>
        <p:pic>
          <p:nvPicPr>
            <p:cNvPr id="10" name="Picture 9">
              <a:extLst>
                <a:ext uri="{FF2B5EF4-FFF2-40B4-BE49-F238E27FC236}">
                  <a16:creationId xmlns:a16="http://schemas.microsoft.com/office/drawing/2014/main" id="{E656E705-F4E5-4399-9F34-539BE610E04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060" r="-1" b="19520"/>
            <a:stretch/>
          </p:blipFill>
          <p:spPr>
            <a:xfrm>
              <a:off x="4531285" y="6167120"/>
              <a:ext cx="483012" cy="365760"/>
            </a:xfrm>
            <a:prstGeom prst="rect">
              <a:avLst/>
            </a:prstGeom>
          </p:spPr>
        </p:pic>
        <p:pic>
          <p:nvPicPr>
            <p:cNvPr id="11" name="Picture 10">
              <a:extLst>
                <a:ext uri="{FF2B5EF4-FFF2-40B4-BE49-F238E27FC236}">
                  <a16:creationId xmlns:a16="http://schemas.microsoft.com/office/drawing/2014/main" id="{4B67FBA3-7ED8-4B94-BF71-01946502A47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16949" y="5332731"/>
              <a:ext cx="511685" cy="365760"/>
            </a:xfrm>
            <a:prstGeom prst="rect">
              <a:avLst/>
            </a:prstGeom>
          </p:spPr>
        </p:pic>
        <p:pic>
          <p:nvPicPr>
            <p:cNvPr id="12" name="Picture 11" descr="A picture containing text, close, vegetable&#10;&#10;Description automatically generated">
              <a:extLst>
                <a:ext uri="{FF2B5EF4-FFF2-40B4-BE49-F238E27FC236}">
                  <a16:creationId xmlns:a16="http://schemas.microsoft.com/office/drawing/2014/main" id="{648DA575-6BF5-42D3-B5DA-F66EF3DD125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16382" y="5749925"/>
              <a:ext cx="512818" cy="365760"/>
            </a:xfrm>
            <a:prstGeom prst="rect">
              <a:avLst/>
            </a:prstGeom>
          </p:spPr>
        </p:pic>
        <p:sp>
          <p:nvSpPr>
            <p:cNvPr id="13" name="Rectangle 12">
              <a:extLst>
                <a:ext uri="{FF2B5EF4-FFF2-40B4-BE49-F238E27FC236}">
                  <a16:creationId xmlns:a16="http://schemas.microsoft.com/office/drawing/2014/main" id="{BEF89512-2568-4DC1-817F-B2368EBC8D07}"/>
                </a:ext>
              </a:extLst>
            </p:cNvPr>
            <p:cNvSpPr/>
            <p:nvPr/>
          </p:nvSpPr>
          <p:spPr>
            <a:xfrm>
              <a:off x="4495800" y="4572000"/>
              <a:ext cx="1828800" cy="2001837"/>
            </a:xfrm>
            <a:prstGeom prst="rect">
              <a:avLst/>
            </a:prstGeom>
            <a:solidFill>
              <a:schemeClr val="accent6">
                <a:lumMod val="20000"/>
                <a:lumOff val="80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971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Goal of NRC’s Drone Project</a:t>
            </a:r>
          </a:p>
        </p:txBody>
      </p:sp>
      <p:sp>
        <p:nvSpPr>
          <p:cNvPr id="7" name="Content Placeholder 6">
            <a:extLst>
              <a:ext uri="{FF2B5EF4-FFF2-40B4-BE49-F238E27FC236}">
                <a16:creationId xmlns:a16="http://schemas.microsoft.com/office/drawing/2014/main" id="{8BD5AA6C-19CE-4FF6-BBF4-3AE44B46C404}"/>
              </a:ext>
            </a:extLst>
          </p:cNvPr>
          <p:cNvSpPr>
            <a:spLocks noGrp="1"/>
          </p:cNvSpPr>
          <p:nvPr>
            <p:ph idx="1"/>
          </p:nvPr>
        </p:nvSpPr>
        <p:spPr/>
        <p:txBody>
          <a:bodyPr>
            <a:normAutofit fontScale="92500" lnSpcReduction="20000"/>
          </a:bodyPr>
          <a:lstStyle/>
          <a:p>
            <a:pPr marL="0" indent="0">
              <a:buNone/>
            </a:pPr>
            <a:r>
              <a:rPr lang="en-US" dirty="0"/>
              <a:t>Goal:</a:t>
            </a:r>
          </a:p>
          <a:p>
            <a:r>
              <a:rPr lang="en-US" dirty="0"/>
              <a:t>Demonstrate the use of autonomous systems (drones) for decommissioning activities, improving knowledge of scanning systems, meeting Action Levels (DCGLs) and for possible inclusion in guidance documents and computer tools (such as VSP)</a:t>
            </a:r>
          </a:p>
          <a:p>
            <a:pPr marL="0" indent="0">
              <a:buNone/>
            </a:pPr>
            <a:r>
              <a:rPr lang="en-US" dirty="0"/>
              <a:t>How: Outdoor Scenario</a:t>
            </a:r>
          </a:p>
          <a:p>
            <a:r>
              <a:rPr lang="en-US" dirty="0"/>
              <a:t>Test and evaluate radiation detector's ability to meet the Data Quality Objectives (DQOs), varying height off ground and velocity of drone</a:t>
            </a:r>
          </a:p>
          <a:p>
            <a:endParaRPr lang="en-US" dirty="0"/>
          </a:p>
        </p:txBody>
      </p:sp>
    </p:spTree>
    <p:extLst>
      <p:ext uri="{BB962C8B-B14F-4D97-AF65-F5344CB8AC3E}">
        <p14:creationId xmlns:p14="http://schemas.microsoft.com/office/powerpoint/2010/main" val="19873794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5aa91b91-1b5c-47ee-93a7-b2620ed781e0">KZXXQUUWFKWZ-1817279113-1731</_dlc_DocId>
    <_dlc_DocIdUrl xmlns="5aa91b91-1b5c-47ee-93a7-b2620ed781e0">
      <Url>https://earrth.pnnl.gov/_layouts/15/DocIdRedir.aspx?ID=KZXXQUUWFKWZ-1817279113-1731</Url>
      <Description>KZXXQUUWFKWZ-1817279113-1731</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753AA2EB97B7E4C832508BACD57AE6A" ma:contentTypeVersion="4" ma:contentTypeDescription="Create a new document." ma:contentTypeScope="" ma:versionID="421e8a8f825b9d546586c466887b032f">
  <xsd:schema xmlns:xsd="http://www.w3.org/2001/XMLSchema" xmlns:xs="http://www.w3.org/2001/XMLSchema" xmlns:p="http://schemas.microsoft.com/office/2006/metadata/properties" xmlns:ns2="5aa91b91-1b5c-47ee-93a7-b2620ed781e0" targetNamespace="http://schemas.microsoft.com/office/2006/metadata/properties" ma:root="true" ma:fieldsID="3c8cec267a752d00d9afaa4ece66f275" ns2:_="">
    <xsd:import namespace="5aa91b91-1b5c-47ee-93a7-b2620ed781e0"/>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a91b91-1b5c-47ee-93a7-b2620ed781e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file>

<file path=customXml/itemProps1.xml><?xml version="1.0" encoding="utf-8"?>
<ds:datastoreItem xmlns:ds="http://schemas.openxmlformats.org/officeDocument/2006/customXml" ds:itemID="{60D2171D-4755-4685-B56E-67383C9A4220}">
  <ds:schemaRefs>
    <ds:schemaRef ds:uri="http://www.w3.org/XML/1998/namespace"/>
    <ds:schemaRef ds:uri="http://purl.org/dc/terms/"/>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5aa91b91-1b5c-47ee-93a7-b2620ed781e0"/>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15E9C3F9-EB45-48A8-910E-EE36767134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a91b91-1b5c-47ee-93a7-b2620ed781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021C6E5-FF86-47DA-987A-F46CEAB7B5C6}">
  <ds:schemaRefs>
    <ds:schemaRef ds:uri="http://schemas.microsoft.com/sharepoint/events"/>
  </ds:schemaRefs>
</ds:datastoreItem>
</file>

<file path=customXml/itemProps4.xml><?xml version="1.0" encoding="utf-8"?>
<ds:datastoreItem xmlns:ds="http://schemas.openxmlformats.org/officeDocument/2006/customXml" ds:itemID="{B2AE6C2C-1EF2-412F-BA59-56012C8468A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3676</TotalTime>
  <Words>1062</Words>
  <Application>Microsoft Office PowerPoint</Application>
  <PresentationFormat>On-screen Show (4:3)</PresentationFormat>
  <Paragraphs>178</Paragraphs>
  <Slides>16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Cambria</vt:lpstr>
      <vt:lpstr>Wingdings</vt:lpstr>
      <vt:lpstr>Office Theme</vt:lpstr>
      <vt:lpstr>NRC Drones Project: Drones for Decommissioning</vt:lpstr>
      <vt:lpstr>Agenda</vt:lpstr>
      <vt:lpstr>Drones are…</vt:lpstr>
      <vt:lpstr>Why use Drones?</vt:lpstr>
      <vt:lpstr>Why use Drones?</vt:lpstr>
      <vt:lpstr>How are Drones being  used Today?</vt:lpstr>
      <vt:lpstr>NRC Recognizes the Need for:</vt:lpstr>
      <vt:lpstr>NRC’s Decommissioning</vt:lpstr>
      <vt:lpstr>Goal of NRC’s Drone Project</vt:lpstr>
      <vt:lpstr>Project Planning</vt:lpstr>
      <vt:lpstr>Project Planning</vt:lpstr>
      <vt:lpstr>NRC-PNNL Communication Plan</vt:lpstr>
      <vt:lpstr>Outcome of the Project</vt:lpstr>
      <vt:lpstr>Drones can Team with US</vt:lpstr>
      <vt:lpstr>Outcome of the Project</vt:lpstr>
      <vt:lpstr>Welcome Your Ideas!</vt:lpstr>
    </vt:vector>
  </TitlesOfParts>
  <Company>USNRC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Tomon, John</dc:creator>
  <cp:lastModifiedBy>Bunn, Amoret L</cp:lastModifiedBy>
  <cp:revision>40</cp:revision>
  <dcterms:created xsi:type="dcterms:W3CDTF">2017-09-18T19:23:28Z</dcterms:created>
  <dcterms:modified xsi:type="dcterms:W3CDTF">2021-04-14T16:45:09Z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0x0101000753AA2EB97B7E4C832508BACD57AE6A</vt:lpwstr>
  </property>
  <property fmtid="{D5CDD505-2E9C-101B-9397-08002B2CF9AE}" pid="3" name="_dlc_DocIdItemGuid">
    <vt:lpwstr>456138a7-2e03-4e36-8fbb-84cd5eb51c32</vt:lpwstr>
  </property>
</Properties>
</file>