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34"/>
  </p:notesMasterIdLst>
  <p:handoutMasterIdLst>
    <p:handoutMasterId r:id="rId35"/>
  </p:handoutMasterIdLst>
  <p:sldIdLst>
    <p:sldId id="341" r:id="rId5"/>
    <p:sldId id="389" r:id="rId6"/>
    <p:sldId id="390" r:id="rId7"/>
    <p:sldId id="385" r:id="rId8"/>
    <p:sldId id="383" r:id="rId9"/>
    <p:sldId id="384" r:id="rId10"/>
    <p:sldId id="386" r:id="rId11"/>
    <p:sldId id="391" r:id="rId12"/>
    <p:sldId id="392" r:id="rId13"/>
    <p:sldId id="393" r:id="rId14"/>
    <p:sldId id="394" r:id="rId15"/>
    <p:sldId id="382" r:id="rId16"/>
    <p:sldId id="395" r:id="rId17"/>
    <p:sldId id="396" r:id="rId18"/>
    <p:sldId id="397" r:id="rId19"/>
    <p:sldId id="379" r:id="rId20"/>
    <p:sldId id="398" r:id="rId21"/>
    <p:sldId id="399" r:id="rId22"/>
    <p:sldId id="400" r:id="rId23"/>
    <p:sldId id="406" r:id="rId24"/>
    <p:sldId id="407" r:id="rId25"/>
    <p:sldId id="408" r:id="rId26"/>
    <p:sldId id="409" r:id="rId27"/>
    <p:sldId id="401" r:id="rId28"/>
    <p:sldId id="402" r:id="rId29"/>
    <p:sldId id="403" r:id="rId30"/>
    <p:sldId id="404" r:id="rId31"/>
    <p:sldId id="405" r:id="rId32"/>
    <p:sldId id="288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yn Kahler" initials="C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FA"/>
    <a:srgbClr val="001D57"/>
    <a:srgbClr val="002585"/>
    <a:srgbClr val="FF0000"/>
    <a:srgbClr val="FFC566"/>
    <a:srgbClr val="FFCB6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17CA4-AF05-415E-B91F-486504290B87}" v="156" dt="2021-04-01T16:10:5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 autoAdjust="0"/>
    <p:restoredTop sz="73593" autoAdjust="0"/>
  </p:normalViewPr>
  <p:slideViewPr>
    <p:cSldViewPr>
      <p:cViewPr varScale="1">
        <p:scale>
          <a:sx n="49" d="100"/>
          <a:sy n="49" d="100"/>
        </p:scale>
        <p:origin x="1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072" y="-312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Grossman" userId="ee370760-40b9-425a-942b-fc395f156287" providerId="ADAL" clId="{79AC2CAC-CF82-4D74-B5E6-B8EA90A6BD52}"/>
    <pc:docChg chg="modSld">
      <pc:chgData name="Christopher Grossman" userId="ee370760-40b9-425a-942b-fc395f156287" providerId="ADAL" clId="{79AC2CAC-CF82-4D74-B5E6-B8EA90A6BD52}" dt="2021-04-02T12:46:36.396" v="8" actId="1076"/>
      <pc:docMkLst>
        <pc:docMk/>
      </pc:docMkLst>
      <pc:sldChg chg="modSp">
        <pc:chgData name="Christopher Grossman" userId="ee370760-40b9-425a-942b-fc395f156287" providerId="ADAL" clId="{79AC2CAC-CF82-4D74-B5E6-B8EA90A6BD52}" dt="2021-04-02T12:46:36.396" v="8" actId="1076"/>
        <pc:sldMkLst>
          <pc:docMk/>
          <pc:sldMk cId="0" sldId="288"/>
        </pc:sldMkLst>
        <pc:spChg chg="mod">
          <ac:chgData name="Christopher Grossman" userId="ee370760-40b9-425a-942b-fc395f156287" providerId="ADAL" clId="{79AC2CAC-CF82-4D74-B5E6-B8EA90A6BD52}" dt="2021-04-02T12:46:36.396" v="8" actId="1076"/>
          <ac:spMkLst>
            <pc:docMk/>
            <pc:sldMk cId="0" sldId="288"/>
            <ac:spMk id="31748" creationId="{00000000-0000-0000-0000-000000000000}"/>
          </ac:spMkLst>
        </pc:spChg>
      </pc:sldChg>
      <pc:sldChg chg="modNotesTx">
        <pc:chgData name="Christopher Grossman" userId="ee370760-40b9-425a-942b-fc395f156287" providerId="ADAL" clId="{79AC2CAC-CF82-4D74-B5E6-B8EA90A6BD52}" dt="2021-04-02T12:45:21.409" v="1" actId="20577"/>
        <pc:sldMkLst>
          <pc:docMk/>
          <pc:sldMk cId="3975934245" sldId="383"/>
        </pc:sldMkLst>
      </pc:sldChg>
      <pc:sldChg chg="modNotesTx">
        <pc:chgData name="Christopher Grossman" userId="ee370760-40b9-425a-942b-fc395f156287" providerId="ADAL" clId="{79AC2CAC-CF82-4D74-B5E6-B8EA90A6BD52}" dt="2021-04-02T12:45:26.070" v="2" actId="6549"/>
        <pc:sldMkLst>
          <pc:docMk/>
          <pc:sldMk cId="2279031016" sldId="384"/>
        </pc:sldMkLst>
      </pc:sldChg>
      <pc:sldChg chg="modNotesTx">
        <pc:chgData name="Christopher Grossman" userId="ee370760-40b9-425a-942b-fc395f156287" providerId="ADAL" clId="{79AC2CAC-CF82-4D74-B5E6-B8EA90A6BD52}" dt="2021-04-02T12:45:11.862" v="0" actId="6549"/>
        <pc:sldMkLst>
          <pc:docMk/>
          <pc:sldMk cId="4134037296" sldId="389"/>
        </pc:sldMkLst>
      </pc:sldChg>
      <pc:sldChg chg="modNotesTx">
        <pc:chgData name="Christopher Grossman" userId="ee370760-40b9-425a-942b-fc395f156287" providerId="ADAL" clId="{79AC2CAC-CF82-4D74-B5E6-B8EA90A6BD52}" dt="2021-04-02T12:45:36.080" v="3" actId="6549"/>
        <pc:sldMkLst>
          <pc:docMk/>
          <pc:sldMk cId="957330120" sldId="391"/>
        </pc:sldMkLst>
      </pc:sldChg>
      <pc:sldChg chg="modNotesTx">
        <pc:chgData name="Christopher Grossman" userId="ee370760-40b9-425a-942b-fc395f156287" providerId="ADAL" clId="{79AC2CAC-CF82-4D74-B5E6-B8EA90A6BD52}" dt="2021-04-02T12:45:41.085" v="4" actId="6549"/>
        <pc:sldMkLst>
          <pc:docMk/>
          <pc:sldMk cId="2371268696" sldId="392"/>
        </pc:sldMkLst>
      </pc:sldChg>
      <pc:sldChg chg="modNotesTx">
        <pc:chgData name="Christopher Grossman" userId="ee370760-40b9-425a-942b-fc395f156287" providerId="ADAL" clId="{79AC2CAC-CF82-4D74-B5E6-B8EA90A6BD52}" dt="2021-04-02T12:45:46.769" v="5" actId="6549"/>
        <pc:sldMkLst>
          <pc:docMk/>
          <pc:sldMk cId="425955218" sldId="393"/>
        </pc:sldMkLst>
      </pc:sldChg>
      <pc:sldChg chg="modNotesTx">
        <pc:chgData name="Christopher Grossman" userId="ee370760-40b9-425a-942b-fc395f156287" providerId="ADAL" clId="{79AC2CAC-CF82-4D74-B5E6-B8EA90A6BD52}" dt="2021-04-02T12:45:55.955" v="6" actId="6549"/>
        <pc:sldMkLst>
          <pc:docMk/>
          <pc:sldMk cId="329182420" sldId="3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A094B-BC0A-4514-A24B-BDACBF1F64B5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D75475-2E5C-4039-A7F8-8DCC61540F0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Identify</a:t>
          </a:r>
        </a:p>
      </dgm:t>
    </dgm:pt>
    <dgm:pt modelId="{EC597BD4-5ACB-4CC2-B557-26DFB895CEC6}" type="parTrans" cxnId="{B7BB9570-9271-4115-895A-4365DF1B79F5}">
      <dgm:prSet/>
      <dgm:spPr/>
      <dgm:t>
        <a:bodyPr/>
        <a:lstStyle/>
        <a:p>
          <a:endParaRPr lang="en-US"/>
        </a:p>
      </dgm:t>
    </dgm:pt>
    <dgm:pt modelId="{65FE5D48-4545-48F1-986C-938058EFDFFF}" type="sibTrans" cxnId="{B7BB9570-9271-4115-895A-4365DF1B79F5}">
      <dgm:prSet/>
      <dgm:spPr/>
      <dgm:t>
        <a:bodyPr/>
        <a:lstStyle/>
        <a:p>
          <a:endParaRPr lang="en-US"/>
        </a:p>
      </dgm:t>
    </dgm:pt>
    <dgm:pt modelId="{6AD80A81-B640-418B-B30C-7EE2C7F20DF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Gather</a:t>
          </a:r>
        </a:p>
      </dgm:t>
    </dgm:pt>
    <dgm:pt modelId="{6729AAE3-999F-421A-9F33-68C3FE88C34A}" type="parTrans" cxnId="{051470F3-4A96-4FBA-8DDB-7DD36752C6CB}">
      <dgm:prSet/>
      <dgm:spPr/>
      <dgm:t>
        <a:bodyPr/>
        <a:lstStyle/>
        <a:p>
          <a:endParaRPr lang="en-US"/>
        </a:p>
      </dgm:t>
    </dgm:pt>
    <dgm:pt modelId="{65AF30E4-9507-41CE-99B9-EAFE124581A6}" type="sibTrans" cxnId="{051470F3-4A96-4FBA-8DDB-7DD36752C6CB}">
      <dgm:prSet/>
      <dgm:spPr/>
      <dgm:t>
        <a:bodyPr/>
        <a:lstStyle/>
        <a:p>
          <a:endParaRPr lang="en-US"/>
        </a:p>
      </dgm:t>
    </dgm:pt>
    <dgm:pt modelId="{B82EC47B-2E63-42A4-B381-56429088F37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Prioritize</a:t>
          </a:r>
        </a:p>
      </dgm:t>
    </dgm:pt>
    <dgm:pt modelId="{F662C209-F606-40D8-9AC1-5E8044C50EB1}" type="parTrans" cxnId="{1E9B5D51-11BA-4DB3-9DDC-E6287293F522}">
      <dgm:prSet/>
      <dgm:spPr/>
      <dgm:t>
        <a:bodyPr/>
        <a:lstStyle/>
        <a:p>
          <a:endParaRPr lang="en-US"/>
        </a:p>
      </dgm:t>
    </dgm:pt>
    <dgm:pt modelId="{5E0F741E-77CD-4412-A96A-BE56986838E8}" type="sibTrans" cxnId="{1E9B5D51-11BA-4DB3-9DDC-E6287293F522}">
      <dgm:prSet/>
      <dgm:spPr/>
      <dgm:t>
        <a:bodyPr/>
        <a:lstStyle/>
        <a:p>
          <a:endParaRPr lang="en-US"/>
        </a:p>
      </dgm:t>
    </dgm:pt>
    <dgm:pt modelId="{6876BFAC-9F44-448C-B88A-FF73A9699D24}" type="pres">
      <dgm:prSet presAssocID="{A26A094B-BC0A-4514-A24B-BDACBF1F64B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748DB2F-9B75-4FF0-A7BF-9E1DB9E04B87}" type="pres">
      <dgm:prSet presAssocID="{E2D75475-2E5C-4039-A7F8-8DCC61540F0C}" presName="Accent1" presStyleCnt="0"/>
      <dgm:spPr/>
    </dgm:pt>
    <dgm:pt modelId="{F4F06A68-FFE6-44DE-AC47-2618E2DC581B}" type="pres">
      <dgm:prSet presAssocID="{E2D75475-2E5C-4039-A7F8-8DCC61540F0C}" presName="Accent" presStyleLbl="node1" presStyleIdx="0" presStyleCnt="3" custLinFactNeighborX="-1211" custLinFactNeighborY="2410"/>
      <dgm:spPr/>
    </dgm:pt>
    <dgm:pt modelId="{54789C05-AEFF-44A3-B31A-A6C1266ACCB8}" type="pres">
      <dgm:prSet presAssocID="{E2D75475-2E5C-4039-A7F8-8DCC61540F0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EA25790-383C-42A9-AC27-961B4271242F}" type="pres">
      <dgm:prSet presAssocID="{6AD80A81-B640-418B-B30C-7EE2C7F20DFC}" presName="Accent2" presStyleCnt="0"/>
      <dgm:spPr/>
    </dgm:pt>
    <dgm:pt modelId="{577CAFC3-F98D-4173-9844-F1298CAE8772}" type="pres">
      <dgm:prSet presAssocID="{6AD80A81-B640-418B-B30C-7EE2C7F20DFC}" presName="Accent" presStyleLbl="node1" presStyleIdx="1" presStyleCnt="3"/>
      <dgm:spPr/>
    </dgm:pt>
    <dgm:pt modelId="{EF5AD587-6C8B-440D-AB5E-745C92DAE7F9}" type="pres">
      <dgm:prSet presAssocID="{6AD80A81-B640-418B-B30C-7EE2C7F20DF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74B88CF-75E1-412C-8C7D-96CC481EC2F5}" type="pres">
      <dgm:prSet presAssocID="{B82EC47B-2E63-42A4-B381-56429088F37F}" presName="Accent3" presStyleCnt="0"/>
      <dgm:spPr/>
    </dgm:pt>
    <dgm:pt modelId="{8D5B6A3E-7663-434C-9BB4-0FA5B51036B7}" type="pres">
      <dgm:prSet presAssocID="{B82EC47B-2E63-42A4-B381-56429088F37F}" presName="Accent" presStyleLbl="node1" presStyleIdx="2" presStyleCnt="3"/>
      <dgm:spPr/>
    </dgm:pt>
    <dgm:pt modelId="{91AE0320-95AF-4C7B-B050-49184A18BCD4}" type="pres">
      <dgm:prSet presAssocID="{B82EC47B-2E63-42A4-B381-56429088F37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9629829-6691-40A1-BBCE-F9F3EA0ACB3B}" type="presOf" srcId="{6AD80A81-B640-418B-B30C-7EE2C7F20DFC}" destId="{EF5AD587-6C8B-440D-AB5E-745C92DAE7F9}" srcOrd="0" destOrd="0" presId="urn:microsoft.com/office/officeart/2009/layout/CircleArrowProcess"/>
    <dgm:cxn modelId="{C09A0E5C-9EEB-4EA0-B0AA-3921CCB89060}" type="presOf" srcId="{E2D75475-2E5C-4039-A7F8-8DCC61540F0C}" destId="{54789C05-AEFF-44A3-B31A-A6C1266ACCB8}" srcOrd="0" destOrd="0" presId="urn:microsoft.com/office/officeart/2009/layout/CircleArrowProcess"/>
    <dgm:cxn modelId="{BE10115C-C9FB-4B66-B439-AC3A2DDCF77A}" type="presOf" srcId="{B82EC47B-2E63-42A4-B381-56429088F37F}" destId="{91AE0320-95AF-4C7B-B050-49184A18BCD4}" srcOrd="0" destOrd="0" presId="urn:microsoft.com/office/officeart/2009/layout/CircleArrowProcess"/>
    <dgm:cxn modelId="{B7BB9570-9271-4115-895A-4365DF1B79F5}" srcId="{A26A094B-BC0A-4514-A24B-BDACBF1F64B5}" destId="{E2D75475-2E5C-4039-A7F8-8DCC61540F0C}" srcOrd="0" destOrd="0" parTransId="{EC597BD4-5ACB-4CC2-B557-26DFB895CEC6}" sibTransId="{65FE5D48-4545-48F1-986C-938058EFDFFF}"/>
    <dgm:cxn modelId="{1E9B5D51-11BA-4DB3-9DDC-E6287293F522}" srcId="{A26A094B-BC0A-4514-A24B-BDACBF1F64B5}" destId="{B82EC47B-2E63-42A4-B381-56429088F37F}" srcOrd="2" destOrd="0" parTransId="{F662C209-F606-40D8-9AC1-5E8044C50EB1}" sibTransId="{5E0F741E-77CD-4412-A96A-BE56986838E8}"/>
    <dgm:cxn modelId="{B7364EE1-72D9-41A1-A0F9-3ED1783029B4}" type="presOf" srcId="{A26A094B-BC0A-4514-A24B-BDACBF1F64B5}" destId="{6876BFAC-9F44-448C-B88A-FF73A9699D24}" srcOrd="0" destOrd="0" presId="urn:microsoft.com/office/officeart/2009/layout/CircleArrowProcess"/>
    <dgm:cxn modelId="{051470F3-4A96-4FBA-8DDB-7DD36752C6CB}" srcId="{A26A094B-BC0A-4514-A24B-BDACBF1F64B5}" destId="{6AD80A81-B640-418B-B30C-7EE2C7F20DFC}" srcOrd="1" destOrd="0" parTransId="{6729AAE3-999F-421A-9F33-68C3FE88C34A}" sibTransId="{65AF30E4-9507-41CE-99B9-EAFE124581A6}"/>
    <dgm:cxn modelId="{617B897D-73A7-4472-894F-EED276CA36E8}" type="presParOf" srcId="{6876BFAC-9F44-448C-B88A-FF73A9699D24}" destId="{D748DB2F-9B75-4FF0-A7BF-9E1DB9E04B87}" srcOrd="0" destOrd="0" presId="urn:microsoft.com/office/officeart/2009/layout/CircleArrowProcess"/>
    <dgm:cxn modelId="{36D1DE72-15FB-4409-9717-D13B78012008}" type="presParOf" srcId="{D748DB2F-9B75-4FF0-A7BF-9E1DB9E04B87}" destId="{F4F06A68-FFE6-44DE-AC47-2618E2DC581B}" srcOrd="0" destOrd="0" presId="urn:microsoft.com/office/officeart/2009/layout/CircleArrowProcess"/>
    <dgm:cxn modelId="{66B43177-33E6-4F9C-A06E-3C5E752A3798}" type="presParOf" srcId="{6876BFAC-9F44-448C-B88A-FF73A9699D24}" destId="{54789C05-AEFF-44A3-B31A-A6C1266ACCB8}" srcOrd="1" destOrd="0" presId="urn:microsoft.com/office/officeart/2009/layout/CircleArrowProcess"/>
    <dgm:cxn modelId="{074B6064-2D28-42D1-8156-C6FE5F651DD5}" type="presParOf" srcId="{6876BFAC-9F44-448C-B88A-FF73A9699D24}" destId="{5EA25790-383C-42A9-AC27-961B4271242F}" srcOrd="2" destOrd="0" presId="urn:microsoft.com/office/officeart/2009/layout/CircleArrowProcess"/>
    <dgm:cxn modelId="{FB558E4B-AC9B-477C-A12D-24415F593DFD}" type="presParOf" srcId="{5EA25790-383C-42A9-AC27-961B4271242F}" destId="{577CAFC3-F98D-4173-9844-F1298CAE8772}" srcOrd="0" destOrd="0" presId="urn:microsoft.com/office/officeart/2009/layout/CircleArrowProcess"/>
    <dgm:cxn modelId="{E7DA950D-3556-44E8-AFB5-AB9D9356F34E}" type="presParOf" srcId="{6876BFAC-9F44-448C-B88A-FF73A9699D24}" destId="{EF5AD587-6C8B-440D-AB5E-745C92DAE7F9}" srcOrd="3" destOrd="0" presId="urn:microsoft.com/office/officeart/2009/layout/CircleArrowProcess"/>
    <dgm:cxn modelId="{9B27816B-8917-4A76-B79A-4AE3D823B1F9}" type="presParOf" srcId="{6876BFAC-9F44-448C-B88A-FF73A9699D24}" destId="{774B88CF-75E1-412C-8C7D-96CC481EC2F5}" srcOrd="4" destOrd="0" presId="urn:microsoft.com/office/officeart/2009/layout/CircleArrowProcess"/>
    <dgm:cxn modelId="{32D2FF49-874A-46A3-8B3E-44FA925E6B55}" type="presParOf" srcId="{774B88CF-75E1-412C-8C7D-96CC481EC2F5}" destId="{8D5B6A3E-7663-434C-9BB4-0FA5B51036B7}" srcOrd="0" destOrd="0" presId="urn:microsoft.com/office/officeart/2009/layout/CircleArrowProcess"/>
    <dgm:cxn modelId="{03729068-DA6C-48CF-A6D2-DDD58EE0D1F2}" type="presParOf" srcId="{6876BFAC-9F44-448C-B88A-FF73A9699D24}" destId="{91AE0320-95AF-4C7B-B050-49184A18BCD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06A68-FFE6-44DE-AC47-2618E2DC581B}">
      <dsp:nvSpPr>
        <dsp:cNvPr id="0" name=""/>
        <dsp:cNvSpPr/>
      </dsp:nvSpPr>
      <dsp:spPr>
        <a:xfrm>
          <a:off x="1090764" y="88274"/>
          <a:ext cx="1928064" cy="192835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89C05-AEFF-44A3-B31A-A6C1266ACCB8}">
      <dsp:nvSpPr>
        <dsp:cNvPr id="0" name=""/>
        <dsp:cNvSpPr/>
      </dsp:nvSpPr>
      <dsp:spPr>
        <a:xfrm>
          <a:off x="1540279" y="737996"/>
          <a:ext cx="1071388" cy="5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Identify</a:t>
          </a:r>
        </a:p>
      </dsp:txBody>
      <dsp:txXfrm>
        <a:off x="1540279" y="737996"/>
        <a:ext cx="1071388" cy="535566"/>
      </dsp:txXfrm>
    </dsp:sp>
    <dsp:sp modelId="{577CAFC3-F98D-4173-9844-F1298CAE8772}">
      <dsp:nvSpPr>
        <dsp:cNvPr id="0" name=""/>
        <dsp:cNvSpPr/>
      </dsp:nvSpPr>
      <dsp:spPr>
        <a:xfrm>
          <a:off x="578600" y="1149785"/>
          <a:ext cx="1928064" cy="19283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3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AD587-6C8B-440D-AB5E-745C92DAE7F9}">
      <dsp:nvSpPr>
        <dsp:cNvPr id="0" name=""/>
        <dsp:cNvSpPr/>
      </dsp:nvSpPr>
      <dsp:spPr>
        <a:xfrm>
          <a:off x="1006938" y="1852390"/>
          <a:ext cx="1071388" cy="5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Gather</a:t>
          </a:r>
        </a:p>
      </dsp:txBody>
      <dsp:txXfrm>
        <a:off x="1006938" y="1852390"/>
        <a:ext cx="1071388" cy="535566"/>
      </dsp:txXfrm>
    </dsp:sp>
    <dsp:sp modelId="{8D5B6A3E-7663-434C-9BB4-0FA5B51036B7}">
      <dsp:nvSpPr>
        <dsp:cNvPr id="0" name=""/>
        <dsp:cNvSpPr/>
      </dsp:nvSpPr>
      <dsp:spPr>
        <a:xfrm>
          <a:off x="1251341" y="2390359"/>
          <a:ext cx="1656506" cy="16571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6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AE0320-95AF-4C7B-B050-49184A18BCD4}">
      <dsp:nvSpPr>
        <dsp:cNvPr id="0" name=""/>
        <dsp:cNvSpPr/>
      </dsp:nvSpPr>
      <dsp:spPr>
        <a:xfrm>
          <a:off x="1542813" y="2968386"/>
          <a:ext cx="1071388" cy="5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100" kern="1200" dirty="0"/>
            <a:t>Prioritize</a:t>
          </a:r>
        </a:p>
      </dsp:txBody>
      <dsp:txXfrm>
        <a:off x="1542813" y="2968386"/>
        <a:ext cx="1071388" cy="53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t" anchorCtr="0" compatLnSpc="1">
            <a:prstTxWarp prst="textNoShape">
              <a:avLst/>
            </a:prstTxWarp>
          </a:bodyPr>
          <a:lstStyle>
            <a:lvl1pPr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50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t" anchorCtr="0" compatLnSpc="1">
            <a:prstTxWarp prst="textNoShape">
              <a:avLst/>
            </a:prstTxWarp>
          </a:bodyPr>
          <a:lstStyle>
            <a:lvl1pPr algn="r"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80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b" anchorCtr="0" compatLnSpc="1">
            <a:prstTxWarp prst="textNoShape">
              <a:avLst/>
            </a:prstTxWarp>
          </a:bodyPr>
          <a:lstStyle>
            <a:lvl1pPr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503" y="912180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b" anchorCtr="0" compatLnSpc="1">
            <a:prstTxWarp prst="textNoShape">
              <a:avLst/>
            </a:prstTxWarp>
          </a:bodyPr>
          <a:lstStyle>
            <a:lvl1pPr algn="r"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AF41EE4-BFA2-4EDB-92D4-49A238A56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3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t" anchorCtr="0" compatLnSpc="1">
            <a:prstTxWarp prst="textNoShape">
              <a:avLst/>
            </a:prstTxWarp>
          </a:bodyPr>
          <a:lstStyle>
            <a:lvl1pPr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50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t" anchorCtr="0" compatLnSpc="1">
            <a:prstTxWarp prst="textNoShape">
              <a:avLst/>
            </a:prstTxWarp>
          </a:bodyPr>
          <a:lstStyle>
            <a:lvl1pPr algn="r"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4" y="4560902"/>
            <a:ext cx="5363595" cy="43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180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b" anchorCtr="0" compatLnSpc="1">
            <a:prstTxWarp prst="textNoShape">
              <a:avLst/>
            </a:prstTxWarp>
          </a:bodyPr>
          <a:lstStyle>
            <a:lvl1pPr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503" y="912180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94" tIns="48348" rIns="96694" bIns="48348" numCol="1" anchor="b" anchorCtr="0" compatLnSpc="1">
            <a:prstTxWarp prst="textNoShape">
              <a:avLst/>
            </a:prstTxWarp>
          </a:bodyPr>
          <a:lstStyle>
            <a:lvl1pPr algn="r" defTabSz="966904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2561ACB-EE70-470E-9CC8-EF7DC1F03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1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07AF-EEF5-40F8-8F22-9ECCEEF08D6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07AF-EEF5-40F8-8F22-9ECCEEF08D6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0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3A5586C-D7C0-4099-8CDE-3C94EFFB58B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CA3A45-A847-4ED4-BD2E-CB7D62389F23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7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A07AF-EEF5-40F8-8F22-9ECCEEF08D6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62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CA3A45-A847-4ED4-BD2E-CB7D62389F23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23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46073C-5ECD-405C-ACC5-2B09B7560066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0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6BBC892-5708-43D8-8A8A-E58817B18307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2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1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7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BA54A-C2F3-4D97-992B-F4EA23185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8B70-44EC-4507-9ADA-0A85B2F04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77F7B-65FB-4E6E-A101-0BF4FF198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18635-9724-4F86-AABB-ABE4196D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5657-E87D-4FDB-8EAA-00555EB76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1E39D-1D28-409C-94B8-476199110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77F7B-65FB-4E6E-A101-0BF4FF198F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811C5B-6A67-4075-AD74-C801B6D3A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054BC3-E81A-4CFE-A1D1-AD713663F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77F7B-65FB-4E6E-A101-0BF4FF198F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97023-D035-4406-8270-0BEC9C891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0F1FF-F706-47F5-B471-150C2CD57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77F7B-65FB-4E6E-A101-0BF4FF198F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5BAF46-F6B2-4BE3-90BB-DE4DF6735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F45BF-9596-487D-94FD-CF46470F9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77F7B-65FB-4E6E-A101-0BF4FF198F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pt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7275"/>
            <a:ext cx="9144000" cy="1990725"/>
          </a:xfrm>
          <a:prstGeom prst="rect">
            <a:avLst/>
          </a:prstGeom>
          <a:noFill/>
        </p:spPr>
      </p:pic>
      <p:pic>
        <p:nvPicPr>
          <p:cNvPr id="1040" name="Picture 16" descr="nrc_logo_bl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9713" y="228600"/>
            <a:ext cx="2173287" cy="81756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4C2B4-1A7F-4A66-833B-7E170D146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2DDE4-69BB-4EE8-8205-54D47E73E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C77F7B-65FB-4E6E-A101-0BF4FF198F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3" r:id="rId4"/>
    <p:sldLayoutId id="2147483684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10" Type="http://schemas.openxmlformats.org/officeDocument/2006/relationships/image" Target="../media/image19.svg"/><Relationship Id="rId4" Type="http://schemas.openxmlformats.org/officeDocument/2006/relationships/image" Target="../media/image21.e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sv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67385"/>
            <a:ext cx="8991600" cy="19787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cs typeface="Arial" charset="0"/>
              </a:rPr>
              <a:t>Using the </a:t>
            </a:r>
            <a:r>
              <a:rPr lang="en-US" sz="3600" b="1" dirty="0" err="1">
                <a:solidFill>
                  <a:srgbClr val="002060"/>
                </a:solidFill>
                <a:cs typeface="Arial" charset="0"/>
              </a:rPr>
              <a:t>DandD</a:t>
            </a:r>
            <a:r>
              <a:rPr lang="en-US" sz="3600" b="1" dirty="0">
                <a:solidFill>
                  <a:srgbClr val="002060"/>
                </a:solidFill>
                <a:cs typeface="Arial" charset="0"/>
              </a:rPr>
              <a:t> Code</a:t>
            </a:r>
            <a:br>
              <a:rPr lang="en-US" sz="3600" b="1" dirty="0">
                <a:solidFill>
                  <a:srgbClr val="002060"/>
                </a:solidFill>
                <a:cs typeface="Arial" charset="0"/>
              </a:rPr>
            </a:br>
            <a:r>
              <a:rPr lang="en-US" sz="3600" b="1" dirty="0">
                <a:solidFill>
                  <a:srgbClr val="002060"/>
                </a:solidFill>
                <a:cs typeface="Arial" charset="0"/>
              </a:rPr>
              <a:t> to Derive Dose-Based Screening Values for the </a:t>
            </a:r>
            <a:br>
              <a:rPr lang="en-US" sz="3600" b="1" dirty="0">
                <a:solidFill>
                  <a:srgbClr val="002060"/>
                </a:solidFill>
                <a:cs typeface="Arial" charset="0"/>
              </a:rPr>
            </a:br>
            <a:r>
              <a:rPr lang="en-US" sz="3600" b="1" dirty="0">
                <a:solidFill>
                  <a:srgbClr val="002060"/>
                </a:solidFill>
                <a:cs typeface="Arial" charset="0"/>
              </a:rPr>
              <a:t>U.S. Nuclear Regulatory Commission's Radium Program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1100" y="4260300"/>
            <a:ext cx="6934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April 16, 2021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Radiation Protection Computer Code Analysis and Maintenance Program User Group Meeting</a:t>
            </a:r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075C8D-EE03-406E-A415-F16E7CA20DAF}"/>
              </a:ext>
            </a:extLst>
          </p:cNvPr>
          <p:cNvSpPr/>
          <p:nvPr/>
        </p:nvSpPr>
        <p:spPr>
          <a:xfrm>
            <a:off x="4648200" y="5101173"/>
            <a:ext cx="3074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David A. King, CHP, PMP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ORAU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E38B4-406A-416F-BF40-A4AC618ECC13}"/>
              </a:ext>
            </a:extLst>
          </p:cNvPr>
          <p:cNvSpPr/>
          <p:nvPr/>
        </p:nvSpPr>
        <p:spPr>
          <a:xfrm>
            <a:off x="1426925" y="5082885"/>
            <a:ext cx="2762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Christopher Grossman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U.S. NRC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149D1-1AA0-4358-89D9-4AE9EB33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91" y="386041"/>
            <a:ext cx="1274174" cy="5364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57152B-D2F5-4783-A931-FF5372AB6A74}"/>
              </a:ext>
            </a:extLst>
          </p:cNvPr>
          <p:cNvSpPr/>
          <p:nvPr/>
        </p:nvSpPr>
        <p:spPr>
          <a:xfrm>
            <a:off x="390473" y="830892"/>
            <a:ext cx="2529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Oak Ridge Associated Universities</a:t>
            </a:r>
          </a:p>
        </p:txBody>
      </p:sp>
    </p:spTree>
    <p:extLst>
      <p:ext uri="{BB962C8B-B14F-4D97-AF65-F5344CB8AC3E}">
        <p14:creationId xmlns:p14="http://schemas.microsoft.com/office/powerpoint/2010/main" val="26231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9943"/>
            <a:ext cx="6108032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i="1" dirty="0"/>
              <a:t>Initial Site Visits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381000" y="914400"/>
            <a:ext cx="43434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90BBE3-69B4-4D27-8B5F-3189D711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298" y="3241127"/>
            <a:ext cx="2377787" cy="1578277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20915A-B2E2-46B0-AB49-A7BBABC5E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718" y="1340592"/>
            <a:ext cx="2355069" cy="1768207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54A8A-BD73-424F-9C0C-7F0118ED1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409" y="4566775"/>
            <a:ext cx="2143097" cy="1556379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47E336-7CF0-4D52-AC88-281DC7F32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28" y="1753044"/>
            <a:ext cx="2254584" cy="1690938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578DD3-27AB-49A5-9266-2DAF31A48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08" y="3775956"/>
            <a:ext cx="2387025" cy="1780600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A1CC12-3587-435B-BC71-39B645335158}"/>
              </a:ext>
            </a:extLst>
          </p:cNvPr>
          <p:cNvGrpSpPr/>
          <p:nvPr/>
        </p:nvGrpSpPr>
        <p:grpSpPr>
          <a:xfrm>
            <a:off x="2776470" y="2975265"/>
            <a:ext cx="2495550" cy="1739225"/>
            <a:chOff x="3600450" y="1823466"/>
            <a:chExt cx="5238750" cy="39528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700E3E0-E68C-469A-B853-C4E1E1D8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00450" y="1823466"/>
              <a:ext cx="5238750" cy="3952875"/>
            </a:xfrm>
            <a:prstGeom prst="rect">
              <a:avLst/>
            </a:prstGeom>
            <a:ln w="25400">
              <a:solidFill>
                <a:srgbClr val="002585"/>
              </a:solidFill>
            </a:ln>
            <a:effectLst>
              <a:outerShdw blurRad="50800" dist="101600" dir="2700000" algn="tl" rotWithShape="0">
                <a:srgbClr val="002060">
                  <a:alpha val="40000"/>
                </a:srgbClr>
              </a:outerShdw>
            </a:effectLst>
          </p:spPr>
        </p:pic>
        <p:pic>
          <p:nvPicPr>
            <p:cNvPr id="20" name="Graphic 19" descr="Marker">
              <a:extLst>
                <a:ext uri="{FF2B5EF4-FFF2-40B4-BE49-F238E27FC236}">
                  <a16:creationId xmlns:a16="http://schemas.microsoft.com/office/drawing/2014/main" id="{D6788549-0B9A-48E3-B5D5-D5AC81A3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17770" y="2820091"/>
              <a:ext cx="542400" cy="542400"/>
            </a:xfrm>
            <a:prstGeom prst="rect">
              <a:avLst/>
            </a:prstGeom>
          </p:spPr>
        </p:pic>
        <p:pic>
          <p:nvPicPr>
            <p:cNvPr id="21" name="Graphic 20" descr="Marker">
              <a:extLst>
                <a:ext uri="{FF2B5EF4-FFF2-40B4-BE49-F238E27FC236}">
                  <a16:creationId xmlns:a16="http://schemas.microsoft.com/office/drawing/2014/main" id="{E50B45F8-4279-4088-8A07-04B4D1A3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37622" y="2281281"/>
              <a:ext cx="542400" cy="542400"/>
            </a:xfrm>
            <a:prstGeom prst="rect">
              <a:avLst/>
            </a:prstGeom>
          </p:spPr>
        </p:pic>
        <p:pic>
          <p:nvPicPr>
            <p:cNvPr id="22" name="Graphic 21" descr="Marker">
              <a:extLst>
                <a:ext uri="{FF2B5EF4-FFF2-40B4-BE49-F238E27FC236}">
                  <a16:creationId xmlns:a16="http://schemas.microsoft.com/office/drawing/2014/main" id="{EBB5969F-4B95-4DE0-A2E3-ECA3A7CCD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33184" y="2453115"/>
              <a:ext cx="542400" cy="542400"/>
            </a:xfrm>
            <a:prstGeom prst="rect">
              <a:avLst/>
            </a:prstGeom>
          </p:spPr>
        </p:pic>
        <p:pic>
          <p:nvPicPr>
            <p:cNvPr id="23" name="Graphic 22" descr="Marker">
              <a:extLst>
                <a:ext uri="{FF2B5EF4-FFF2-40B4-BE49-F238E27FC236}">
                  <a16:creationId xmlns:a16="http://schemas.microsoft.com/office/drawing/2014/main" id="{82F34323-71A0-411E-859F-1A628D58C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64608" y="3028844"/>
              <a:ext cx="542400" cy="542400"/>
            </a:xfrm>
            <a:prstGeom prst="rect">
              <a:avLst/>
            </a:prstGeom>
          </p:spPr>
        </p:pic>
        <p:pic>
          <p:nvPicPr>
            <p:cNvPr id="25" name="Graphic 24" descr="Marker">
              <a:extLst>
                <a:ext uri="{FF2B5EF4-FFF2-40B4-BE49-F238E27FC236}">
                  <a16:creationId xmlns:a16="http://schemas.microsoft.com/office/drawing/2014/main" id="{B8711510-EBC4-430D-9C37-FE2E223D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10000" y="4203734"/>
              <a:ext cx="542400" cy="542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C2AC9ED-D4CE-47C0-8898-31054CFF2277}"/>
              </a:ext>
            </a:extLst>
          </p:cNvPr>
          <p:cNvSpPr txBox="1"/>
          <p:nvPr/>
        </p:nvSpPr>
        <p:spPr>
          <a:xfrm>
            <a:off x="6352784" y="1292943"/>
            <a:ext cx="263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2017-2019, NRC conducted 37 ISVs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5098AA8-4B13-4A0B-B8EF-CC044523F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43491" y="6492875"/>
            <a:ext cx="2057400" cy="365125"/>
          </a:xfrm>
        </p:spPr>
        <p:txBody>
          <a:bodyPr/>
          <a:lstStyle/>
          <a:p>
            <a:fld id="{AFC77F7B-65FB-4E6E-A101-0BF4FF198F9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6934200" cy="1325563"/>
          </a:xfrm>
        </p:spPr>
        <p:txBody>
          <a:bodyPr/>
          <a:lstStyle/>
          <a:p>
            <a:pPr algn="l"/>
            <a:r>
              <a:rPr lang="en-US" altLang="en-US" b="1" dirty="0" err="1"/>
              <a:t>DandD</a:t>
            </a:r>
            <a:r>
              <a:rPr lang="en-US" altLang="en-US" b="1" dirty="0"/>
              <a:t> Conceptual Model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8264" y="1914779"/>
            <a:ext cx="85557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NRC’s </a:t>
            </a:r>
            <a:r>
              <a:rPr lang="en-US" altLang="en-US" sz="2800" i="1" dirty="0"/>
              <a:t>Consolidated Decommissioning Guidance—Characterization, Survey, and Determination of Radiological Criteria</a:t>
            </a:r>
            <a:r>
              <a:rPr lang="en-US" altLang="en-US" sz="2800" dirty="0"/>
              <a:t> (NUREG-1757, Vol. 2, Rev 1) presents dose-based screening values.</a:t>
            </a:r>
          </a:p>
          <a:p>
            <a:r>
              <a:rPr lang="en-US" altLang="en-US" sz="2800" dirty="0"/>
              <a:t>Using a similar approach for the radium program had advantages (i.e., conservatism, limited need for justification, characterization).</a:t>
            </a:r>
          </a:p>
          <a:p>
            <a:r>
              <a:rPr lang="en-US" altLang="en-US" sz="2800" dirty="0"/>
              <a:t>However, use of these values, also had three limitations, as will be described.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CEC10-6490-469F-A9A7-1A875C1FC6B9}"/>
              </a:ext>
            </a:extLst>
          </p:cNvPr>
          <p:cNvCxnSpPr>
            <a:cxnSpLocks/>
          </p:cNvCxnSpPr>
          <p:nvPr/>
        </p:nvCxnSpPr>
        <p:spPr bwMode="auto">
          <a:xfrm>
            <a:off x="671322" y="1699832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03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6781800" cy="1325563"/>
          </a:xfrm>
        </p:spPr>
        <p:txBody>
          <a:bodyPr/>
          <a:lstStyle/>
          <a:p>
            <a:pPr algn="l"/>
            <a:r>
              <a:rPr lang="en-US" altLang="en-US" b="1" dirty="0" err="1"/>
              <a:t>DandD</a:t>
            </a:r>
            <a:r>
              <a:rPr lang="en-US" altLang="en-US" b="1" dirty="0"/>
              <a:t> Conceptual Model (cont’d)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163639" y="6499724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700411"/>
              </p:ext>
            </p:extLst>
          </p:nvPr>
        </p:nvGraphicFramePr>
        <p:xfrm>
          <a:off x="609600" y="3200399"/>
          <a:ext cx="7924800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90493063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747976083"/>
                    </a:ext>
                  </a:extLst>
                </a:gridCol>
              </a:tblGrid>
              <a:tr h="584266">
                <a:tc>
                  <a:txBody>
                    <a:bodyPr/>
                    <a:lstStyle/>
                    <a:p>
                      <a:r>
                        <a:rPr lang="en-US" sz="2000" dirty="0"/>
                        <a:t>Residential Farmer  (Soil)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Indoor Occupant (Building</a:t>
                      </a:r>
                      <a:r>
                        <a:rPr lang="en-US" sz="2000" baseline="0" dirty="0"/>
                        <a:t> Surfaces)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57962"/>
                  </a:ext>
                </a:extLst>
              </a:tr>
              <a:tr h="330237">
                <a:tc>
                  <a:txBody>
                    <a:bodyPr/>
                    <a:lstStyle/>
                    <a:p>
                      <a:r>
                        <a:rPr lang="en-US" sz="2000" dirty="0"/>
                        <a:t>External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External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63745"/>
                  </a:ext>
                </a:extLst>
              </a:tr>
              <a:tr h="330237">
                <a:tc>
                  <a:txBody>
                    <a:bodyPr/>
                    <a:lstStyle/>
                    <a:p>
                      <a:r>
                        <a:rPr lang="en-US" sz="2000" dirty="0"/>
                        <a:t>Inhalation of suspended</a:t>
                      </a:r>
                      <a:r>
                        <a:rPr lang="en-US" sz="2000" baseline="0" dirty="0"/>
                        <a:t> dust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Inhalation of suspended</a:t>
                      </a:r>
                      <a:r>
                        <a:rPr lang="en-US" sz="2000" baseline="0" dirty="0"/>
                        <a:t> dust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29822"/>
                  </a:ext>
                </a:extLst>
              </a:tr>
              <a:tr h="330237">
                <a:tc>
                  <a:txBody>
                    <a:bodyPr/>
                    <a:lstStyle/>
                    <a:p>
                      <a:r>
                        <a:rPr lang="en-US" sz="2000" dirty="0"/>
                        <a:t>Ingestion of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Ingestion of dust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07625"/>
                  </a:ext>
                </a:extLst>
              </a:tr>
              <a:tr h="330237">
                <a:tc>
                  <a:txBody>
                    <a:bodyPr/>
                    <a:lstStyle/>
                    <a:p>
                      <a:r>
                        <a:rPr lang="en-US" sz="2000" dirty="0"/>
                        <a:t>Ingestion of</a:t>
                      </a:r>
                      <a:r>
                        <a:rPr lang="en-US" sz="2000" baseline="0" dirty="0"/>
                        <a:t> groundwater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65561"/>
                  </a:ext>
                </a:extLst>
              </a:tr>
              <a:tr h="330237">
                <a:tc>
                  <a:txBody>
                    <a:bodyPr/>
                    <a:lstStyle/>
                    <a:p>
                      <a:r>
                        <a:rPr lang="en-US" sz="2000" dirty="0"/>
                        <a:t>Ingestion of plant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23126"/>
                  </a:ext>
                </a:extLst>
              </a:tr>
              <a:tr h="584266">
                <a:tc>
                  <a:txBody>
                    <a:bodyPr/>
                    <a:lstStyle/>
                    <a:p>
                      <a:r>
                        <a:rPr lang="en-US" sz="2000" dirty="0"/>
                        <a:t>Ingestion of fish and animal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3817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858962"/>
            <a:ext cx="82296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i="1" u="sng" dirty="0"/>
              <a:t>Simplified</a:t>
            </a:r>
            <a:r>
              <a:rPr lang="en-US" altLang="en-US" sz="2800" dirty="0"/>
              <a:t> list of </a:t>
            </a:r>
            <a:r>
              <a:rPr lang="en-US" altLang="en-US" sz="2800" i="1" u="sng" dirty="0"/>
              <a:t>two sets</a:t>
            </a:r>
            <a:r>
              <a:rPr lang="en-US" altLang="en-US" sz="2800" dirty="0"/>
              <a:t> of  exposure pathways for residential (soil) and industrial (building surfaces) considered by </a:t>
            </a:r>
            <a:r>
              <a:rPr lang="en-US" altLang="en-US" sz="2800" dirty="0" err="1"/>
              <a:t>DandD</a:t>
            </a:r>
            <a:r>
              <a:rPr lang="en-US" altLang="en-US" sz="2800" dirty="0"/>
              <a:t> (v2.4):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9051A0-FDEB-4EF1-8CD2-0CAF0CD3A9E0}"/>
              </a:ext>
            </a:extLst>
          </p:cNvPr>
          <p:cNvCxnSpPr>
            <a:cxnSpLocks/>
          </p:cNvCxnSpPr>
          <p:nvPr/>
        </p:nvCxnSpPr>
        <p:spPr bwMode="auto">
          <a:xfrm>
            <a:off x="609600" y="1762888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3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6934200" cy="1325563"/>
          </a:xfrm>
        </p:spPr>
        <p:txBody>
          <a:bodyPr/>
          <a:lstStyle/>
          <a:p>
            <a:pPr algn="l"/>
            <a:r>
              <a:rPr lang="en-US" altLang="en-US" b="1" dirty="0" err="1"/>
              <a:t>DandD</a:t>
            </a:r>
            <a:r>
              <a:rPr lang="en-US" altLang="en-US" b="1" dirty="0"/>
              <a:t> Conceptual Model (cont’d)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162800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1991219"/>
            <a:ext cx="3570288" cy="2352182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842BC-4372-4757-8131-4BE9DFB46F26}"/>
              </a:ext>
            </a:extLst>
          </p:cNvPr>
          <p:cNvCxnSpPr>
            <a:cxnSpLocks/>
          </p:cNvCxnSpPr>
          <p:nvPr/>
        </p:nvCxnSpPr>
        <p:spPr bwMode="auto">
          <a:xfrm>
            <a:off x="628650" y="1690688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BE068-E7B9-442B-9746-6B4EE15A71E3}"/>
              </a:ext>
            </a:extLst>
          </p:cNvPr>
          <p:cNvSpPr txBox="1">
            <a:spLocks/>
          </p:cNvSpPr>
          <p:nvPr/>
        </p:nvSpPr>
        <p:spPr bwMode="auto">
          <a:xfrm>
            <a:off x="609600" y="1858961"/>
            <a:ext cx="4648200" cy="31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 err="1"/>
              <a:t>DandD</a:t>
            </a:r>
            <a:r>
              <a:rPr lang="en-US" altLang="en-US" sz="2800" dirty="0"/>
              <a:t> (v2.4) based on certain assumptions:</a:t>
            </a:r>
          </a:p>
          <a:p>
            <a:r>
              <a:rPr lang="en-US" altLang="en-US" dirty="0"/>
              <a:t>Building Surfaces</a:t>
            </a:r>
          </a:p>
          <a:p>
            <a:pPr lvl="1"/>
            <a:r>
              <a:rPr lang="en-US" altLang="en-US" dirty="0"/>
              <a:t>Non-volumetric, mostly fixed, no buried structures</a:t>
            </a:r>
          </a:p>
          <a:p>
            <a:endParaRPr lang="en-US" alt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AA4D3B-C01F-4837-BA68-649CA98FA17C}"/>
              </a:ext>
            </a:extLst>
          </p:cNvPr>
          <p:cNvSpPr txBox="1">
            <a:spLocks/>
          </p:cNvSpPr>
          <p:nvPr/>
        </p:nvSpPr>
        <p:spPr bwMode="auto">
          <a:xfrm>
            <a:off x="602673" y="4021381"/>
            <a:ext cx="7701756" cy="235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Soils</a:t>
            </a:r>
          </a:p>
          <a:p>
            <a:pPr lvl="1"/>
            <a:r>
              <a:rPr lang="en-US" altLang="en-US" dirty="0"/>
              <a:t>Surficial, no groundwater contamination, ponding or surface run-off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18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1584" y="365125"/>
            <a:ext cx="6605016" cy="1325563"/>
          </a:xfrm>
        </p:spPr>
        <p:txBody>
          <a:bodyPr/>
          <a:lstStyle/>
          <a:p>
            <a:pPr algn="l"/>
            <a:r>
              <a:rPr lang="en-US" altLang="en-US" b="1" dirty="0" err="1"/>
              <a:t>DandD</a:t>
            </a:r>
            <a:r>
              <a:rPr lang="en-US" altLang="en-US" b="1" dirty="0"/>
              <a:t> Conceptual Model (cont’d)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919292"/>
            <a:ext cx="3733800" cy="2316162"/>
          </a:xfrm>
        </p:spPr>
        <p:txBody>
          <a:bodyPr/>
          <a:lstStyle/>
          <a:p>
            <a:r>
              <a:rPr lang="en-US" altLang="en-US" sz="3200" dirty="0"/>
              <a:t>Some structures, like this former clock factory, are now residential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162800" y="6482208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1584" y="4631278"/>
            <a:ext cx="8229600" cy="11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/>
              <a:t>Limitation 1</a:t>
            </a:r>
            <a:r>
              <a:rPr lang="en-US" altLang="en-US" sz="3200" dirty="0"/>
              <a:t>: need residential screening values for impacted buildings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91584" y="1812402"/>
            <a:ext cx="4419600" cy="2697162"/>
          </a:xfrm>
          <a:prstGeom prst="rect">
            <a:avLst/>
          </a:prstGeom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F1707E-B2B9-4F8E-B27B-1FA9F2FF61DC}"/>
              </a:ext>
            </a:extLst>
          </p:cNvPr>
          <p:cNvCxnSpPr>
            <a:cxnSpLocks/>
          </p:cNvCxnSpPr>
          <p:nvPr/>
        </p:nvCxnSpPr>
        <p:spPr bwMode="auto">
          <a:xfrm>
            <a:off x="671322" y="1699832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9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1736" y="365125"/>
            <a:ext cx="6386264" cy="1325563"/>
          </a:xfrm>
        </p:spPr>
        <p:txBody>
          <a:bodyPr/>
          <a:lstStyle/>
          <a:p>
            <a:pPr algn="l"/>
            <a:r>
              <a:rPr lang="en-US" altLang="en-US" b="1" dirty="0" err="1"/>
              <a:t>DandD</a:t>
            </a:r>
            <a:r>
              <a:rPr lang="en-US" altLang="en-US" b="1" dirty="0"/>
              <a:t> Conceptual Model (cont’d)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71736" y="2057400"/>
            <a:ext cx="8200527" cy="3154362"/>
          </a:xfrm>
        </p:spPr>
        <p:txBody>
          <a:bodyPr/>
          <a:lstStyle/>
          <a:p>
            <a:r>
              <a:rPr lang="en-US" altLang="en-US" sz="3200" b="1" dirty="0"/>
              <a:t>Limitation 2</a:t>
            </a:r>
            <a:r>
              <a:rPr lang="en-US" altLang="en-US" sz="3200" dirty="0"/>
              <a:t>: default screening values are for large-area sources, but the program is looking for </a:t>
            </a:r>
            <a:r>
              <a:rPr lang="en-US" altLang="en-US" sz="3200" i="1" u="sng" dirty="0"/>
              <a:t>discrete sources </a:t>
            </a:r>
            <a:r>
              <a:rPr lang="en-US" altLang="en-US" sz="3200" dirty="0"/>
              <a:t>of Ra-226.</a:t>
            </a:r>
          </a:p>
          <a:p>
            <a:r>
              <a:rPr lang="en-US" altLang="en-US" sz="3200" b="1" dirty="0"/>
              <a:t>Limitation 3</a:t>
            </a:r>
            <a:r>
              <a:rPr lang="en-US" altLang="en-US" sz="3200" dirty="0"/>
              <a:t>: NRC did not publish surface screening values for alpha emitters like Ra-226 (i.e., the screening level must be derived)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F25A07-634A-436E-A6CC-0AA90AD552F3}"/>
              </a:ext>
            </a:extLst>
          </p:cNvPr>
          <p:cNvCxnSpPr>
            <a:cxnSpLocks/>
          </p:cNvCxnSpPr>
          <p:nvPr/>
        </p:nvCxnSpPr>
        <p:spPr bwMode="auto">
          <a:xfrm>
            <a:off x="628650" y="1762888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8229600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9768" y="1467994"/>
            <a:ext cx="8561832" cy="4525963"/>
          </a:xfrm>
        </p:spPr>
        <p:txBody>
          <a:bodyPr/>
          <a:lstStyle/>
          <a:p>
            <a:r>
              <a:rPr lang="en-US" altLang="en-US" sz="3200" dirty="0"/>
              <a:t>NRC developed hypothetical receptors using a similar approach to existing guidance.</a:t>
            </a:r>
          </a:p>
          <a:p>
            <a:r>
              <a:rPr lang="en-US" altLang="en-US" sz="3200" dirty="0"/>
              <a:t>The more interesting challenge was to integrate flexibility in the modeling approach:</a:t>
            </a:r>
          </a:p>
          <a:p>
            <a:pPr lvl="1"/>
            <a:r>
              <a:rPr lang="en-US" altLang="en-US" sz="2800" dirty="0"/>
              <a:t>Complete “Runs” for multiple surface areas for a range of discrete source sizes, and </a:t>
            </a:r>
          </a:p>
          <a:p>
            <a:pPr lvl="1"/>
            <a:r>
              <a:rPr lang="en-US" altLang="en-US" sz="2800" dirty="0"/>
              <a:t>Compile pathway-specific dose-to-source ratios (DSRs).</a:t>
            </a:r>
          </a:p>
          <a:p>
            <a:endParaRPr lang="en-US" altLang="en-US" sz="3200" dirty="0"/>
          </a:p>
          <a:p>
            <a:endParaRPr lang="en-US" altLang="en-US" sz="28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B698A1-E16E-405F-8A0B-BF8A2B48C16C}"/>
              </a:ext>
            </a:extLst>
          </p:cNvPr>
          <p:cNvCxnSpPr>
            <a:cxnSpLocks/>
          </p:cNvCxnSpPr>
          <p:nvPr/>
        </p:nvCxnSpPr>
        <p:spPr bwMode="auto">
          <a:xfrm>
            <a:off x="457200" y="1219200"/>
            <a:ext cx="53340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3672" y="365125"/>
            <a:ext cx="6129528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3672" y="2001393"/>
            <a:ext cx="8229600" cy="4525963"/>
          </a:xfrm>
        </p:spPr>
        <p:txBody>
          <a:bodyPr/>
          <a:lstStyle/>
          <a:p>
            <a:r>
              <a:rPr lang="en-US" altLang="en-US" sz="3200" dirty="0"/>
              <a:t>Code runs were completed for surface areas of unlimited, 10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, 7.5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, 5.0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, 2.5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, 1.0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, and 0.1 m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Seven surface areas each for industrial (surfaces) and residential (soils and surfaces), for a total of 21 total runs. </a:t>
            </a:r>
          </a:p>
          <a:p>
            <a:endParaRPr lang="en-US" altLang="en-US" sz="3200" dirty="0"/>
          </a:p>
          <a:p>
            <a:endParaRPr lang="en-US" altLang="en-US" sz="28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55040" y="6472936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CA704-FFEA-4F71-B140-B3231D45E652}"/>
              </a:ext>
            </a:extLst>
          </p:cNvPr>
          <p:cNvCxnSpPr>
            <a:cxnSpLocks/>
          </p:cNvCxnSpPr>
          <p:nvPr/>
        </p:nvCxnSpPr>
        <p:spPr bwMode="auto">
          <a:xfrm>
            <a:off x="457200" y="1905000"/>
            <a:ext cx="481507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9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6248400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86108" cy="4221163"/>
          </a:xfrm>
        </p:spPr>
        <p:txBody>
          <a:bodyPr/>
          <a:lstStyle/>
          <a:p>
            <a:r>
              <a:rPr lang="en-US" altLang="en-US" sz="3200" dirty="0"/>
              <a:t>DSRs were compiled for each combination of receptor, source material, source area, and pathway. For example:</a:t>
            </a:r>
          </a:p>
          <a:p>
            <a:pPr lvl="1"/>
            <a:r>
              <a:rPr lang="en-US" altLang="en-US" sz="2800" dirty="0"/>
              <a:t>Industrial</a:t>
            </a:r>
          </a:p>
          <a:p>
            <a:pPr lvl="1"/>
            <a:r>
              <a:rPr lang="en-US" altLang="en-US" sz="2800" dirty="0"/>
              <a:t>Building surfaces </a:t>
            </a:r>
          </a:p>
          <a:p>
            <a:pPr lvl="1"/>
            <a:r>
              <a:rPr lang="en-US" altLang="en-US" sz="2800" dirty="0"/>
              <a:t>Unlimited, 10 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7.5 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5.0 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2.5 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1.0 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and 0.1 m</a:t>
            </a:r>
            <a:r>
              <a:rPr lang="en-US" altLang="en-US" sz="2800" baseline="30000" dirty="0"/>
              <a:t>2</a:t>
            </a:r>
          </a:p>
          <a:p>
            <a:pPr lvl="1"/>
            <a:r>
              <a:rPr lang="en-US" altLang="en-US" sz="2800" dirty="0"/>
              <a:t> External exposure, dust inhalation and ingestion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78020" y="6476608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D7040C-D993-4990-931B-9D388B73E176}"/>
              </a:ext>
            </a:extLst>
          </p:cNvPr>
          <p:cNvCxnSpPr>
            <a:cxnSpLocks/>
          </p:cNvCxnSpPr>
          <p:nvPr/>
        </p:nvCxnSpPr>
        <p:spPr bwMode="auto">
          <a:xfrm>
            <a:off x="457200" y="1905000"/>
            <a:ext cx="53340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6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6096000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56232"/>
            <a:ext cx="8229600" cy="4269931"/>
          </a:xfrm>
        </p:spPr>
        <p:txBody>
          <a:bodyPr/>
          <a:lstStyle/>
          <a:p>
            <a:r>
              <a:rPr lang="en-US" altLang="en-US" sz="3200" dirty="0"/>
              <a:t>Why was this approach taken?</a:t>
            </a:r>
          </a:p>
          <a:p>
            <a:pPr lvl="1"/>
            <a:r>
              <a:rPr lang="en-US" altLang="en-US" sz="2800" dirty="0"/>
              <a:t>What if, for example, the removable fraction is measured to be much different than the modeled value?</a:t>
            </a:r>
          </a:p>
          <a:p>
            <a:pPr lvl="1"/>
            <a:r>
              <a:rPr lang="en-US" altLang="en-US" sz="2800" dirty="0"/>
              <a:t>What if drinking water or agricultural pathways are not reasonable for a given property?</a:t>
            </a:r>
          </a:p>
          <a:p>
            <a:r>
              <a:rPr lang="en-US" altLang="en-US" sz="3200" dirty="0"/>
              <a:t>The model provides flexibility to dose assessors </a:t>
            </a:r>
          </a:p>
          <a:p>
            <a:endParaRPr lang="en-US" altLang="en-US" sz="3200" dirty="0"/>
          </a:p>
          <a:p>
            <a:endParaRPr lang="en-US" altLang="en-US" sz="28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21512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BD3734-5832-4E40-B50A-D66FB04C758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650" y="1823752"/>
            <a:ext cx="5424678" cy="9144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3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61565"/>
            <a:ext cx="6153150" cy="1325563"/>
          </a:xfrm>
        </p:spPr>
        <p:txBody>
          <a:bodyPr/>
          <a:lstStyle/>
          <a:p>
            <a:pPr algn="l"/>
            <a:r>
              <a:rPr lang="en-US" altLang="en-US" b="1" dirty="0"/>
              <a:t>Presentation Organization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140744"/>
            <a:ext cx="5486400" cy="3985419"/>
          </a:xfrm>
        </p:spPr>
        <p:txBody>
          <a:bodyPr/>
          <a:lstStyle/>
          <a:p>
            <a:r>
              <a:rPr lang="en-US" altLang="en-US" sz="3000" dirty="0"/>
              <a:t>Background, from a historical perspective</a:t>
            </a:r>
          </a:p>
          <a:p>
            <a:r>
              <a:rPr lang="en-US" altLang="en-US" sz="3000" dirty="0"/>
              <a:t>The </a:t>
            </a:r>
            <a:r>
              <a:rPr lang="en-US" altLang="en-US" sz="3000" dirty="0" err="1"/>
              <a:t>DandD</a:t>
            </a:r>
            <a:r>
              <a:rPr lang="en-US" altLang="en-US" sz="3000" dirty="0"/>
              <a:t> conceptual model vs. Radium Program objectives</a:t>
            </a:r>
          </a:p>
          <a:p>
            <a:r>
              <a:rPr lang="en-US" altLang="en-US" sz="3000" dirty="0"/>
              <a:t>Dose model method</a:t>
            </a:r>
          </a:p>
          <a:p>
            <a:r>
              <a:rPr lang="en-US" altLang="en-US" sz="3000" dirty="0"/>
              <a:t>Results and discussion</a:t>
            </a:r>
          </a:p>
          <a:p>
            <a:endParaRPr lang="en-US" altLang="en-US" sz="3000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141144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467B97-DB08-40ED-9A87-8C7AD75AC11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49448" y="1624149"/>
            <a:ext cx="2656946" cy="4247029"/>
            <a:chOff x="6049448" y="1624149"/>
            <a:chExt cx="2656946" cy="42470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448" y="1624149"/>
              <a:ext cx="2656946" cy="398541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448" y="5609568"/>
              <a:ext cx="2169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RAMP Website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B1E4F7-CE9E-4E55-87D8-9AFA3FE4A3F7}"/>
              </a:ext>
            </a:extLst>
          </p:cNvPr>
          <p:cNvCxnSpPr>
            <a:cxnSpLocks/>
          </p:cNvCxnSpPr>
          <p:nvPr/>
        </p:nvCxnSpPr>
        <p:spPr bwMode="auto">
          <a:xfrm>
            <a:off x="457200" y="1905000"/>
            <a:ext cx="35814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37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65219"/>
            <a:ext cx="5924550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68743"/>
            <a:ext cx="8229600" cy="4457420"/>
          </a:xfrm>
        </p:spPr>
        <p:txBody>
          <a:bodyPr/>
          <a:lstStyle/>
          <a:p>
            <a:r>
              <a:rPr lang="en-US" altLang="en-US" sz="2800" dirty="0"/>
              <a:t>Radon decay products assume to be present in secular equilibrium with Ra-226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21512" y="6471934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77523"/>
              </p:ext>
            </p:extLst>
          </p:nvPr>
        </p:nvGraphicFramePr>
        <p:xfrm>
          <a:off x="2474753" y="2651918"/>
          <a:ext cx="4078447" cy="3657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sx="101000" sy="101000" algn="tl" rotWithShape="0">
                    <a:schemeClr val="bg2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129154">
                  <a:extLst>
                    <a:ext uri="{9D8B030D-6E8A-4147-A177-3AD203B41FA5}">
                      <a16:colId xmlns:a16="http://schemas.microsoft.com/office/drawing/2014/main" val="895722569"/>
                    </a:ext>
                  </a:extLst>
                </a:gridCol>
                <a:gridCol w="1949293">
                  <a:extLst>
                    <a:ext uri="{9D8B030D-6E8A-4147-A177-3AD203B41FA5}">
                      <a16:colId xmlns:a16="http://schemas.microsoft.com/office/drawing/2014/main" val="2590263936"/>
                    </a:ext>
                  </a:extLst>
                </a:gridCol>
              </a:tblGrid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Radionuclide</a:t>
                      </a:r>
                      <a:endParaRPr lang="en-US" sz="24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Emission</a:t>
                      </a:r>
                      <a:endParaRPr lang="en-US" sz="24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977974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 dirty="0">
                          <a:effectLst/>
                        </a:rPr>
                        <a:t>Ra-226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Alpha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474171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 dirty="0">
                          <a:effectLst/>
                        </a:rPr>
                        <a:t>Rn-222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Alpha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276714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Po-218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Alpha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953266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Pb-214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Beta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161716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Bi-214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Beta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533218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Po-214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Alpha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683952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Pb-210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Beta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513688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Bi-210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Beta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1157288"/>
                  </a:ext>
                </a:extLst>
              </a:tr>
              <a:tr h="3490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>
                          <a:effectLst/>
                        </a:rPr>
                        <a:t>Po-210</a:t>
                      </a:r>
                      <a:endParaRPr lang="en-US" sz="240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-914400" algn="l"/>
                        </a:tabLst>
                      </a:pPr>
                      <a:r>
                        <a:rPr lang="en-US" sz="2400" dirty="0">
                          <a:effectLst/>
                        </a:rPr>
                        <a:t>Alpha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MS Mincho"/>
                        <a:cs typeface="Garamond" panose="02020404030301010803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680874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212136-DE1E-4D1E-8DBB-731FE017FE2C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400" y="1668743"/>
            <a:ext cx="5424678" cy="9144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8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6172200" cy="1325563"/>
          </a:xfrm>
        </p:spPr>
        <p:txBody>
          <a:bodyPr/>
          <a:lstStyle/>
          <a:p>
            <a:pPr algn="l"/>
            <a:r>
              <a:rPr lang="en-US" altLang="en-US" b="1" dirty="0"/>
              <a:t>Dose Model Method (cont’d)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88666"/>
            <a:ext cx="8229600" cy="4137497"/>
          </a:xfrm>
        </p:spPr>
        <p:txBody>
          <a:bodyPr/>
          <a:lstStyle/>
          <a:p>
            <a:r>
              <a:rPr lang="en-US" altLang="en-US" sz="2800" dirty="0"/>
              <a:t>One additional detail before results:</a:t>
            </a:r>
          </a:p>
          <a:p>
            <a:pPr lvl="1"/>
            <a:r>
              <a:rPr lang="en-US" altLang="en-US" dirty="0"/>
              <a:t>Runs were completed using unit concentrations (1 concentration unit), so DSRs are represent the dose from a particular pathway from exposure to 1 contamination unit.</a:t>
            </a:r>
          </a:p>
          <a:p>
            <a:pPr lvl="1"/>
            <a:r>
              <a:rPr lang="en-US" altLang="en-US" dirty="0"/>
              <a:t>This dose not help while deriving screening values, but does help dose assessors when evaluating measured concentrations.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25793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1912B-8174-440D-99BF-2323A047A93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3400" y="1807673"/>
            <a:ext cx="5424678" cy="9144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8210550" cy="1325563"/>
          </a:xfrm>
        </p:spPr>
        <p:txBody>
          <a:bodyPr/>
          <a:lstStyle/>
          <a:p>
            <a:pPr algn="l"/>
            <a:r>
              <a:rPr lang="en-US" altLang="en-US" b="1" dirty="0"/>
              <a:t>Results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03226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6970" y="1303805"/>
            <a:ext cx="6438900" cy="28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Industrial Screening Levels—Surfaces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C26ACB-91D7-4EF9-8E83-5E4000D33F2A}"/>
              </a:ext>
            </a:extLst>
          </p:cNvPr>
          <p:cNvCxnSpPr>
            <a:cxnSpLocks/>
          </p:cNvCxnSpPr>
          <p:nvPr/>
        </p:nvCxnSpPr>
        <p:spPr bwMode="auto">
          <a:xfrm>
            <a:off x="381000" y="1105410"/>
            <a:ext cx="19050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6015"/>
            <a:ext cx="7221294" cy="419842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12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1" y="365125"/>
            <a:ext cx="8210550" cy="1325563"/>
          </a:xfrm>
        </p:spPr>
        <p:txBody>
          <a:bodyPr/>
          <a:lstStyle/>
          <a:p>
            <a:pPr algn="l"/>
            <a:r>
              <a:rPr lang="en-US" altLang="en-US" b="1" dirty="0"/>
              <a:t>Results (cont’d)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899508" y="6513031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17585" y="1292918"/>
            <a:ext cx="6908830" cy="6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Residential Screening Levels—Surfaces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10BFA-2001-47C3-8C49-A2B70033A21F}"/>
              </a:ext>
            </a:extLst>
          </p:cNvPr>
          <p:cNvCxnSpPr>
            <a:cxnSpLocks/>
          </p:cNvCxnSpPr>
          <p:nvPr/>
        </p:nvCxnSpPr>
        <p:spPr bwMode="auto">
          <a:xfrm flipV="1">
            <a:off x="412285" y="1109806"/>
            <a:ext cx="4159715" cy="9144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53" y="1894045"/>
            <a:ext cx="7354493" cy="424166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95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" y="365125"/>
            <a:ext cx="8439150" cy="1325563"/>
          </a:xfrm>
        </p:spPr>
        <p:txBody>
          <a:bodyPr/>
          <a:lstStyle/>
          <a:p>
            <a:pPr algn="l"/>
            <a:r>
              <a:rPr lang="en-US" altLang="en-US" b="1" dirty="0"/>
              <a:t>Results (cont’d)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10400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6970" y="1303804"/>
            <a:ext cx="6908830" cy="6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/>
              <a:t>Residential Screening Levels—Soils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5ADC69-167B-44D7-8C15-DEA1AA8A319F}"/>
              </a:ext>
            </a:extLst>
          </p:cNvPr>
          <p:cNvCxnSpPr>
            <a:cxnSpLocks/>
          </p:cNvCxnSpPr>
          <p:nvPr/>
        </p:nvCxnSpPr>
        <p:spPr bwMode="auto">
          <a:xfrm>
            <a:off x="234492" y="1098705"/>
            <a:ext cx="4032708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9" y="2126962"/>
            <a:ext cx="8661012" cy="29191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50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8077200" cy="1325563"/>
          </a:xfrm>
        </p:spPr>
        <p:txBody>
          <a:bodyPr/>
          <a:lstStyle/>
          <a:p>
            <a:pPr algn="l"/>
            <a:r>
              <a:rPr lang="en-US" altLang="en-US" b="1" dirty="0"/>
              <a:t>Results (cont’d)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945312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88A56B-2CFF-434C-A995-6B770A18F99C}"/>
              </a:ext>
            </a:extLst>
          </p:cNvPr>
          <p:cNvCxnSpPr>
            <a:cxnSpLocks/>
          </p:cNvCxnSpPr>
          <p:nvPr/>
        </p:nvCxnSpPr>
        <p:spPr bwMode="auto">
          <a:xfrm>
            <a:off x="533400" y="1134753"/>
            <a:ext cx="4038600" cy="35103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87" y="1524000"/>
            <a:ext cx="7551026" cy="4802187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37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286750" cy="1325563"/>
          </a:xfrm>
        </p:spPr>
        <p:txBody>
          <a:bodyPr/>
          <a:lstStyle/>
          <a:p>
            <a:pPr algn="l"/>
            <a:r>
              <a:rPr lang="en-US" altLang="en-US" b="1" dirty="0"/>
              <a:t>Results (cont’d)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91860" y="6484346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38135" y="1408361"/>
            <a:ext cx="8608423" cy="4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Residential without farming (from 42 to 380 </a:t>
            </a:r>
            <a:r>
              <a:rPr lang="en-US" altLang="en-US" sz="2800" dirty="0" err="1"/>
              <a:t>pCi</a:t>
            </a:r>
            <a:r>
              <a:rPr lang="en-US" altLang="en-US" sz="2800" dirty="0"/>
              <a:t>/g)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7548" y="3671866"/>
            <a:ext cx="8229600" cy="46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Only 1% removable fraction (from 14k to 63k </a:t>
            </a:r>
            <a:r>
              <a:rPr lang="en-US" altLang="en-US" sz="2800" dirty="0" err="1"/>
              <a:t>dpm</a:t>
            </a:r>
            <a:r>
              <a:rPr lang="en-US" altLang="en-US" sz="2800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75E296-5040-4D4E-868A-FD03307BBA3B}"/>
              </a:ext>
            </a:extLst>
          </p:cNvPr>
          <p:cNvCxnSpPr>
            <a:cxnSpLocks/>
          </p:cNvCxnSpPr>
          <p:nvPr/>
        </p:nvCxnSpPr>
        <p:spPr bwMode="auto">
          <a:xfrm>
            <a:off x="338137" y="1152144"/>
            <a:ext cx="4081463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76" y="4177859"/>
            <a:ext cx="6869738" cy="214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4" y="1970871"/>
            <a:ext cx="8419014" cy="15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4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1325563"/>
          </a:xfrm>
        </p:spPr>
        <p:txBody>
          <a:bodyPr/>
          <a:lstStyle/>
          <a:p>
            <a:pPr algn="l"/>
            <a:r>
              <a:rPr lang="en-US" altLang="en-US" b="1" dirty="0"/>
              <a:t>Discussion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21512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produced media-specific, source-size-specific, pathway-specific, and receptor-specific screening levels.</a:t>
            </a:r>
          </a:p>
          <a:p>
            <a:r>
              <a:rPr lang="en-US" dirty="0"/>
              <a:t>Doses assessor have a scalable tool to estimate doses based on measured (not modeled) conditions. </a:t>
            </a:r>
          </a:p>
          <a:p>
            <a:r>
              <a:rPr lang="en-US" dirty="0"/>
              <a:t>Dose assessors have not been required to perform additional </a:t>
            </a:r>
            <a:r>
              <a:rPr lang="en-US" dirty="0" err="1"/>
              <a:t>DandD</a:t>
            </a:r>
            <a:r>
              <a:rPr lang="en-US" dirty="0"/>
              <a:t> runs.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822DD-57DB-4BA1-91D9-38105DE73DE7}"/>
              </a:ext>
            </a:extLst>
          </p:cNvPr>
          <p:cNvCxnSpPr>
            <a:cxnSpLocks/>
          </p:cNvCxnSpPr>
          <p:nvPr/>
        </p:nvCxnSpPr>
        <p:spPr bwMode="auto">
          <a:xfrm>
            <a:off x="628650" y="1198385"/>
            <a:ext cx="272415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65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7981950" cy="1325563"/>
          </a:xfrm>
        </p:spPr>
        <p:txBody>
          <a:bodyPr/>
          <a:lstStyle/>
          <a:p>
            <a:pPr algn="l"/>
            <a:r>
              <a:rPr lang="en-US" altLang="en-US" b="1" dirty="0"/>
              <a:t>Discussion (cont’d)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21512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B171AF-0DCF-45E9-9F02-6A127D17AE0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For additional details on the dose assessment methodology, see </a:t>
            </a:r>
            <a:r>
              <a:rPr lang="en-US" sz="3200" i="1" dirty="0"/>
              <a:t>Dose Assessment Technical Basis Document for Potential Exposures to Discrete Sources of Radium-226 and Associated Contamination </a:t>
            </a:r>
            <a:r>
              <a:rPr lang="en-US" sz="3200" dirty="0"/>
              <a:t>(ADAMS ML17072A414)</a:t>
            </a:r>
          </a:p>
          <a:p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8F36C5-3905-4398-9264-4235125C1FF9}"/>
              </a:ext>
            </a:extLst>
          </p:cNvPr>
          <p:cNvCxnSpPr>
            <a:cxnSpLocks/>
          </p:cNvCxnSpPr>
          <p:nvPr/>
        </p:nvCxnSpPr>
        <p:spPr bwMode="auto">
          <a:xfrm>
            <a:off x="628650" y="1152144"/>
            <a:ext cx="493395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53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290638" y="1905000"/>
            <a:ext cx="6486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000066"/>
              </a:solidFill>
              <a:latin typeface="HelveticaNeue LT 53 Ex" pitchFamily="2" charset="0"/>
            </a:endParaRPr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3127375" y="4067175"/>
            <a:ext cx="2819400" cy="1343025"/>
            <a:chOff x="2064" y="3072"/>
            <a:chExt cx="1776" cy="846"/>
          </a:xfrm>
        </p:grpSpPr>
        <p:sp>
          <p:nvSpPr>
            <p:cNvPr id="31749" name="Text Box 6"/>
            <p:cNvSpPr txBox="1">
              <a:spLocks noChangeArrowheads="1"/>
            </p:cNvSpPr>
            <p:nvPr/>
          </p:nvSpPr>
          <p:spPr bwMode="auto">
            <a:xfrm>
              <a:off x="2064" y="3072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2064" y="3332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2064" y="3591"/>
              <a:ext cx="17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2800" b="1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748" name="Subtitle 4"/>
          <p:cNvSpPr>
            <a:spLocks noGrp="1"/>
          </p:cNvSpPr>
          <p:nvPr>
            <p:ph type="subTitle" idx="1"/>
          </p:nvPr>
        </p:nvSpPr>
        <p:spPr>
          <a:xfrm>
            <a:off x="1588293" y="2613025"/>
            <a:ext cx="5891213" cy="11430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D4D25B-C8D9-4191-8BB9-1C232301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21" y="1388260"/>
            <a:ext cx="4913935" cy="4525963"/>
          </a:xfrm>
        </p:spPr>
        <p:txBody>
          <a:bodyPr/>
          <a:lstStyle/>
          <a:p>
            <a:r>
              <a:rPr lang="en-US" sz="2000" dirty="0"/>
              <a:t>Developed by NRC to assesses compliance with the dose criteria of 10 CFR Part 20, Subpart E. </a:t>
            </a:r>
          </a:p>
          <a:p>
            <a:r>
              <a:rPr lang="en-US" sz="2000" dirty="0"/>
              <a:t>Specifically, </a:t>
            </a:r>
            <a:r>
              <a:rPr lang="en-US" sz="2000" dirty="0" err="1"/>
              <a:t>DandD</a:t>
            </a:r>
            <a:r>
              <a:rPr lang="en-US" sz="2000" dirty="0"/>
              <a:t> embodies NRC’s guidance on screening dose assessments to allow licensees to perform simple estimates of the annual dose from residual radioactivity in soils and on building surfaces. </a:t>
            </a:r>
          </a:p>
          <a:p>
            <a:r>
              <a:rPr lang="en-US" sz="2000" dirty="0"/>
              <a:t>For a screening assessment with </a:t>
            </a:r>
            <a:r>
              <a:rPr lang="en-US" sz="2000" dirty="0" err="1"/>
              <a:t>DandD</a:t>
            </a:r>
            <a:r>
              <a:rPr lang="en-US" sz="2000" dirty="0"/>
              <a:t>, NRC has predefined conceptual models for the scenarios along with default parameter distributions (based on NUREG/CR–5512, Volumes 1 and 3).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635D7-8416-4BA0-B032-5A8C012E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73" y="280995"/>
            <a:ext cx="7886700" cy="1325563"/>
          </a:xfrm>
        </p:spPr>
        <p:txBody>
          <a:bodyPr/>
          <a:lstStyle/>
          <a:p>
            <a:pPr algn="l"/>
            <a:r>
              <a:rPr lang="en-US" b="1" dirty="0" err="1"/>
              <a:t>DandD</a:t>
            </a:r>
            <a:r>
              <a:rPr lang="en-US" b="1" dirty="0"/>
              <a:t>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BCB7D-4846-4BA6-8288-CA628E0E6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492875"/>
            <a:ext cx="2057400" cy="365125"/>
          </a:xfrm>
        </p:spPr>
        <p:txBody>
          <a:bodyPr/>
          <a:lstStyle/>
          <a:p>
            <a:fld id="{AFC77F7B-65FB-4E6E-A101-0BF4FF198F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AE45B-97A0-45D6-A8AE-51CEE964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57" y="1540644"/>
            <a:ext cx="3286029" cy="4523624"/>
          </a:xfrm>
          <a:prstGeom prst="rect">
            <a:avLst/>
          </a:prstGeom>
          <a:effectLst>
            <a:outerShdw blurRad="50800" dist="38100" dir="2700000" sx="103000" sy="103000" algn="tl" rotWithShape="0">
              <a:schemeClr val="bg2">
                <a:alpha val="40000"/>
              </a:scheme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3A861C-8AB6-48C9-83B3-D5E93ABF5C78}"/>
              </a:ext>
            </a:extLst>
          </p:cNvPr>
          <p:cNvCxnSpPr>
            <a:cxnSpLocks/>
          </p:cNvCxnSpPr>
          <p:nvPr/>
        </p:nvCxnSpPr>
        <p:spPr bwMode="auto">
          <a:xfrm>
            <a:off x="462873" y="990600"/>
            <a:ext cx="3344079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33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5572" y="274638"/>
            <a:ext cx="7886700" cy="1325563"/>
          </a:xfrm>
        </p:spPr>
        <p:txBody>
          <a:bodyPr/>
          <a:lstStyle/>
          <a:p>
            <a:pPr algn="l"/>
            <a:r>
              <a:rPr lang="en-US" altLang="en-US" b="1" dirty="0"/>
              <a:t>Radium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4509"/>
            <a:ext cx="8301228" cy="2255837"/>
          </a:xfrm>
        </p:spPr>
        <p:txBody>
          <a:bodyPr/>
          <a:lstStyle/>
          <a:p>
            <a:r>
              <a:rPr lang="en-US" altLang="en-US" sz="2800" dirty="0"/>
              <a:t>The turn of the 20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century saw many new scientific discoveries:</a:t>
            </a:r>
          </a:p>
          <a:p>
            <a:pPr lvl="1"/>
            <a:r>
              <a:rPr lang="en-US" altLang="en-US" dirty="0"/>
              <a:t>X-rays, radioactivity, alpha and beta particles, the atomic nucleus, the isolation of radium…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99236" y="6492875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467B97-DB08-40ED-9A87-8C7AD75AC11D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5029200" y="3705180"/>
            <a:ext cx="3997734" cy="2255837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0248" y="3487149"/>
            <a:ext cx="469392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The mystery and excitement surrounding these discoveries helped make radium a consumer and medicinal sensation.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F75ED-7B18-4AFE-B9B4-2FC93C174052}"/>
              </a:ext>
            </a:extLst>
          </p:cNvPr>
          <p:cNvCxnSpPr>
            <a:cxnSpLocks/>
          </p:cNvCxnSpPr>
          <p:nvPr/>
        </p:nvCxnSpPr>
        <p:spPr bwMode="auto">
          <a:xfrm>
            <a:off x="457200" y="1066800"/>
            <a:ext cx="20574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6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\\radium\Groups\IEAV\Projects\0459 Radium Antiquity Dose Modeling and Inventory\Images\radith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6523" r="7036" b="4784"/>
          <a:stretch>
            <a:fillRect/>
          </a:stretch>
        </p:blipFill>
        <p:spPr bwMode="auto">
          <a:xfrm>
            <a:off x="403225" y="990600"/>
            <a:ext cx="1927225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03225" y="290513"/>
            <a:ext cx="7886700" cy="1325563"/>
          </a:xfrm>
        </p:spPr>
        <p:txBody>
          <a:bodyPr/>
          <a:lstStyle/>
          <a:p>
            <a:pPr algn="l"/>
            <a:r>
              <a:rPr lang="en-US" altLang="en-US" b="1" dirty="0"/>
              <a:t>Historical Uses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49294" y="6492875"/>
            <a:ext cx="16652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77137C-F203-4D9C-9747-827123523906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8197" name="Picture 2" descr="\\Radium\groups\IEAV\Projects\1 Archived Projects\0459 Radium Antiquity Dose Modeling and Inventory\Images\vita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01788"/>
            <a:ext cx="32750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\\Radium\groups\IEAV\Projects\1 Archived Projects\0459 Radium Antiquity Dose Modeling and Inventory\Images\radi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478338"/>
            <a:ext cx="329247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\\Radium\groups\IEAV\Projects\1 Archived Projects\0459 Radium Antiquity Dose Modeling and Inventory\Images\radiumrad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47800"/>
            <a:ext cx="3479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2544763" y="5959475"/>
            <a:ext cx="5337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www.orau.org/ptp/collection/quackcures/quackcures.htm</a:t>
            </a:r>
          </a:p>
        </p:txBody>
      </p:sp>
      <p:pic>
        <p:nvPicPr>
          <p:cNvPr id="8201" name="Picture 7" descr="\\Radium\groups\IEAV\ESSAP Working Area\kingd\2018 VPPh_D\Radium Girls\radiumbath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00" r="3639" b="5843"/>
          <a:stretch>
            <a:fillRect/>
          </a:stretch>
        </p:blipFill>
        <p:spPr bwMode="auto">
          <a:xfrm>
            <a:off x="403225" y="3938588"/>
            <a:ext cx="18986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57ED4-8E26-4419-8557-E2729F483666}"/>
              </a:ext>
            </a:extLst>
          </p:cNvPr>
          <p:cNvCxnSpPr>
            <a:cxnSpLocks/>
          </p:cNvCxnSpPr>
          <p:nvPr/>
        </p:nvCxnSpPr>
        <p:spPr bwMode="auto">
          <a:xfrm>
            <a:off x="533400" y="999744"/>
            <a:ext cx="3813175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3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05066" y="397668"/>
            <a:ext cx="8008938" cy="1325563"/>
          </a:xfrm>
        </p:spPr>
        <p:txBody>
          <a:bodyPr/>
          <a:lstStyle/>
          <a:p>
            <a:pPr algn="l"/>
            <a:r>
              <a:rPr lang="en-US" altLang="en-US" b="1" dirty="0"/>
              <a:t>Historical Uses (cont’d)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86600" y="6460332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26E181-DB00-42B4-8E95-8CF8DF0E20F4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5364" name="Picture 7" descr="Y:\IEAV\ESSAP Working Area\kingd\2018 VPPh_D\Radium Girls\radiumgirls_Delicate 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8938" cy="4505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8083FB-48B6-49BF-9FDE-5F8B324C291C}"/>
              </a:ext>
            </a:extLst>
          </p:cNvPr>
          <p:cNvCxnSpPr>
            <a:cxnSpLocks/>
          </p:cNvCxnSpPr>
          <p:nvPr/>
        </p:nvCxnSpPr>
        <p:spPr bwMode="auto">
          <a:xfrm>
            <a:off x="533400" y="1143000"/>
            <a:ext cx="60198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199" y="288630"/>
            <a:ext cx="7746048" cy="1325563"/>
          </a:xfrm>
        </p:spPr>
        <p:txBody>
          <a:bodyPr/>
          <a:lstStyle/>
          <a:p>
            <a:pPr algn="l"/>
            <a:r>
              <a:rPr lang="en-US" altLang="en-US" b="1" dirty="0"/>
              <a:t>Legacy Sites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816872" cy="3078162"/>
          </a:xfrm>
        </p:spPr>
        <p:txBody>
          <a:bodyPr/>
          <a:lstStyle/>
          <a:p>
            <a:r>
              <a:rPr lang="en-US" altLang="en-US" sz="3200" dirty="0"/>
              <a:t>Many of the facilities used to produce/maintain Ra-226 products survive today.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033703" y="6458364"/>
            <a:ext cx="16652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026A35-C8A2-4FB6-8034-2C470434C53A}" type="slidenum">
              <a:rPr lang="en-US" altLang="en-US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5" name="Picture 5" descr="Y:\IEAV\ESSAP Working Area\kingd\2018 HPS Meeting In Cleveland\Radium Survey Summaries\waterburyc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72" y="1274887"/>
            <a:ext cx="4424920" cy="25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8" y="4038620"/>
            <a:ext cx="824179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However, many of these facilities have been re-purposed and, in some cases, the facility users are unaware of the Ra-226 legacy.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5A2AE9-CB98-46D9-811C-9425B65DAF03}"/>
              </a:ext>
            </a:extLst>
          </p:cNvPr>
          <p:cNvCxnSpPr>
            <a:cxnSpLocks/>
          </p:cNvCxnSpPr>
          <p:nvPr/>
        </p:nvCxnSpPr>
        <p:spPr bwMode="auto">
          <a:xfrm>
            <a:off x="457199" y="1143000"/>
            <a:ext cx="32004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1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21316-4185-4288-B344-B127CDFA8F64}"/>
              </a:ext>
            </a:extLst>
          </p:cNvPr>
          <p:cNvGrpSpPr/>
          <p:nvPr/>
        </p:nvGrpSpPr>
        <p:grpSpPr>
          <a:xfrm>
            <a:off x="514596" y="652827"/>
            <a:ext cx="3467100" cy="3417663"/>
            <a:chOff x="5355587" y="-609065"/>
            <a:chExt cx="3839489" cy="57442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23DB0D-9165-402F-9CFC-850F413AFC5C}"/>
                </a:ext>
              </a:extLst>
            </p:cNvPr>
            <p:cNvSpPr txBox="1"/>
            <p:nvPr/>
          </p:nvSpPr>
          <p:spPr>
            <a:xfrm>
              <a:off x="5861893" y="-609065"/>
              <a:ext cx="3333183" cy="44462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  <a:effectLst>
              <a:outerShdw blurRad="50800" dist="101600" dir="2700000" algn="tl" rotWithShape="0">
                <a:srgbClr val="002060">
                  <a:alpha val="40000"/>
                </a:srgbClr>
              </a:outerShdw>
            </a:effectLst>
          </p:spPr>
          <p:txBody>
            <a:bodyPr wrap="square" rtlCol="0">
              <a:normAutofit/>
            </a:bodyPr>
            <a:lstStyle/>
            <a:p>
              <a:r>
                <a:rPr lang="en-US" sz="1400" b="1" dirty="0">
                  <a:latin typeface="Century Schoolbook" panose="02040604050505020304" pitchFamily="18" charset="0"/>
                </a:rPr>
                <a:t>Subtitle D—Nuclear Security</a:t>
              </a:r>
            </a:p>
            <a:p>
              <a:r>
                <a:rPr lang="en-US" sz="1200" b="1" dirty="0">
                  <a:latin typeface="Century Schoolbook" panose="02040604050505020304" pitchFamily="18" charset="0"/>
                </a:rPr>
                <a:t>SEC. 651. NUCLEAR FACILITY AND MATERIALS SECURITY.</a:t>
              </a:r>
            </a:p>
            <a:p>
              <a:r>
                <a:rPr lang="en-US" sz="1200" dirty="0">
                  <a:latin typeface="Century" panose="02040604050505020304" pitchFamily="18" charset="0"/>
                </a:rPr>
                <a:t> </a:t>
              </a:r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  <a:p>
              <a:pPr marR="4990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C1BFDD-D128-49B0-AA8C-76641C1331CF}"/>
                </a:ext>
              </a:extLst>
            </p:cNvPr>
            <p:cNvSpPr txBox="1"/>
            <p:nvPr/>
          </p:nvSpPr>
          <p:spPr>
            <a:xfrm>
              <a:off x="5355587" y="688904"/>
              <a:ext cx="3333183" cy="44462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  <a:effectLst>
              <a:outerShdw blurRad="50800" dist="101600" dir="2700000" algn="tl" rotWithShape="0">
                <a:srgbClr val="002060">
                  <a:alpha val="40000"/>
                </a:srgbClr>
              </a:outerShdw>
            </a:effectLst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800" b="1" dirty="0">
                  <a:latin typeface="Century" panose="02040604050505020304" pitchFamily="18" charset="0"/>
                </a:rPr>
                <a:t>Public Law 109–58 </a:t>
              </a:r>
            </a:p>
            <a:p>
              <a:pPr algn="ctr"/>
              <a:r>
                <a:rPr lang="en-US" sz="1800" b="1" dirty="0">
                  <a:latin typeface="Century" panose="02040604050505020304" pitchFamily="18" charset="0"/>
                </a:rPr>
                <a:t>109th Congress</a:t>
              </a:r>
            </a:p>
            <a:p>
              <a:endParaRPr lang="en-US" sz="2000" dirty="0">
                <a:latin typeface="Century" panose="02040604050505020304" pitchFamily="18" charset="0"/>
              </a:endParaRPr>
            </a:p>
            <a:p>
              <a:pPr algn="ctr"/>
              <a:r>
                <a:rPr lang="en-US" sz="1600" dirty="0">
                  <a:latin typeface="Century" panose="02040604050505020304" pitchFamily="18" charset="0"/>
                </a:rPr>
                <a:t>Energy Policy Act of 2005</a:t>
              </a:r>
            </a:p>
            <a:p>
              <a:endParaRPr lang="en-US" sz="2000" dirty="0">
                <a:latin typeface="Century" panose="02040604050505020304" pitchFamily="18" charset="0"/>
              </a:endParaRPr>
            </a:p>
            <a:p>
              <a:endParaRPr lang="en-US" sz="1600" dirty="0">
                <a:latin typeface="Century" panose="02040604050505020304" pitchFamily="18" charset="0"/>
              </a:endParaRPr>
            </a:p>
            <a:p>
              <a:pPr marR="39190" algn="ctr"/>
              <a:r>
                <a:rPr lang="en-US" sz="1000" dirty="0">
                  <a:latin typeface="Century" panose="02040604050505020304" pitchFamily="18" charset="0"/>
                </a:rPr>
                <a:t>Aug. 8, 2005</a:t>
              </a:r>
            </a:p>
            <a:p>
              <a:endParaRPr lang="en-US" sz="1000" dirty="0">
                <a:latin typeface="Times New Roman" panose="02020603050405020304" pitchFamily="18" charset="0"/>
              </a:endParaRPr>
            </a:p>
            <a:p>
              <a:pPr marR="39190" algn="ctr"/>
              <a:r>
                <a:rPr lang="en-US" sz="1000" dirty="0">
                  <a:latin typeface="Century" panose="02040604050505020304" pitchFamily="18" charset="0"/>
                </a:rPr>
                <a:t>[H.R. 6]</a:t>
              </a:r>
            </a:p>
            <a:p>
              <a:endParaRPr lang="en-US" sz="800" dirty="0"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marL="228600" marR="10" indent="-228600">
                <a:buAutoNum type="alphaLcParenBoth"/>
              </a:pPr>
              <a:endParaRPr lang="en-US" sz="800" dirty="0">
                <a:highlight>
                  <a:srgbClr val="FFFF00"/>
                </a:highlight>
                <a:latin typeface="Century" panose="02040604050505020304" pitchFamily="18" charset="0"/>
              </a:endParaRPr>
            </a:p>
            <a:p>
              <a:pPr algn="just"/>
              <a:endParaRPr lang="en-US" sz="800" dirty="0">
                <a:latin typeface="Century" panose="02040604050505020304" pitchFamily="18" charset="0"/>
              </a:endParaRPr>
            </a:p>
            <a:p>
              <a:pPr marR="4990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61D7EB-2730-42E2-8E8C-2677E1DECEB0}"/>
              </a:ext>
            </a:extLst>
          </p:cNvPr>
          <p:cNvGrpSpPr/>
          <p:nvPr/>
        </p:nvGrpSpPr>
        <p:grpSpPr>
          <a:xfrm>
            <a:off x="4684144" y="2772806"/>
            <a:ext cx="3488060" cy="3402877"/>
            <a:chOff x="5295900" y="1501227"/>
            <a:chExt cx="3488060" cy="3402877"/>
          </a:xfrm>
          <a:effectLst>
            <a:outerShdw blurRad="50800" dist="38100" dir="2700000" sx="102000" sy="102000" algn="tl" rotWithShape="0">
              <a:schemeClr val="bg2">
                <a:alpha val="40000"/>
              </a:scheme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E1FA87-5B32-4B1E-8116-E02E3DBB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1061" y="1501227"/>
              <a:ext cx="3022899" cy="2645408"/>
            </a:xfrm>
            <a:prstGeom prst="rect">
              <a:avLst/>
            </a:prstGeom>
            <a:ln w="25400">
              <a:solidFill>
                <a:srgbClr val="0070C0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0326A8-F9AA-4AA0-AD8C-8BE6ECC77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414" b="16466"/>
            <a:stretch/>
          </p:blipFill>
          <p:spPr>
            <a:xfrm>
              <a:off x="5295900" y="2258696"/>
              <a:ext cx="3009900" cy="2645408"/>
            </a:xfrm>
            <a:prstGeom prst="rect">
              <a:avLst/>
            </a:prstGeom>
            <a:ln w="25400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2060">
                  <a:alpha val="40000"/>
                </a:srgb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D7C0A9-38FE-477A-B834-589F490FD063}"/>
              </a:ext>
            </a:extLst>
          </p:cNvPr>
          <p:cNvSpPr txBox="1"/>
          <p:nvPr/>
        </p:nvSpPr>
        <p:spPr>
          <a:xfrm>
            <a:off x="5410200" y="2163239"/>
            <a:ext cx="302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2007 NARM Rule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5A9A2-2016-4DC0-BE5B-0294C841C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2800" y="6492875"/>
            <a:ext cx="1665288" cy="365125"/>
          </a:xfrm>
        </p:spPr>
        <p:txBody>
          <a:bodyPr/>
          <a:lstStyle/>
          <a:p>
            <a:pPr algn="r"/>
            <a:fld id="{AFC77F7B-65FB-4E6E-A101-0BF4FF198F92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3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1542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0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i="1" dirty="0"/>
              <a:t>Identifying Legacy Sites</a:t>
            </a:r>
          </a:p>
          <a:p>
            <a:endParaRPr lang="en-US" sz="40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85800" y="914400"/>
            <a:ext cx="53340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819F05D-605B-4776-ACAD-3B242467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90710"/>
            <a:ext cx="1357262" cy="698144"/>
          </a:xfrm>
          <a:prstGeom prst="rect">
            <a:avLst/>
          </a:prstGeom>
          <a:effectLst>
            <a:outerShdw blurRad="50800" dist="101600" dir="2700000" algn="tl" rotWithShape="0">
              <a:srgbClr val="002060">
                <a:alpha val="40000"/>
              </a:srgbClr>
            </a:outerShdw>
          </a:effec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C8B509-274A-4CAA-8623-D3B7C62E7725}"/>
              </a:ext>
            </a:extLst>
          </p:cNvPr>
          <p:cNvGraphicFramePr/>
          <p:nvPr/>
        </p:nvGraphicFramePr>
        <p:xfrm>
          <a:off x="341834" y="1538860"/>
          <a:ext cx="3620779" cy="408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3BFBAA70-07C8-458E-A773-F6E393760DC3}"/>
              </a:ext>
            </a:extLst>
          </p:cNvPr>
          <p:cNvGrpSpPr/>
          <p:nvPr/>
        </p:nvGrpSpPr>
        <p:grpSpPr>
          <a:xfrm>
            <a:off x="3600450" y="1701404"/>
            <a:ext cx="5238750" cy="3952875"/>
            <a:chOff x="3600450" y="1823466"/>
            <a:chExt cx="5238750" cy="39528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927D64-91D6-43D5-9C78-951F2487C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00450" y="1823466"/>
              <a:ext cx="5238750" cy="3952875"/>
            </a:xfrm>
            <a:prstGeom prst="rect">
              <a:avLst/>
            </a:prstGeom>
            <a:ln w="25400">
              <a:solidFill>
                <a:srgbClr val="002585"/>
              </a:solidFill>
            </a:ln>
            <a:effectLst>
              <a:outerShdw blurRad="50800" dist="101600" dir="2700000" algn="tl" rotWithShape="0">
                <a:srgbClr val="002060">
                  <a:alpha val="40000"/>
                </a:srgbClr>
              </a:outerShdw>
            </a:effectLst>
          </p:spPr>
        </p:pic>
        <p:pic>
          <p:nvPicPr>
            <p:cNvPr id="18" name="Graphic 17" descr="Marker">
              <a:extLst>
                <a:ext uri="{FF2B5EF4-FFF2-40B4-BE49-F238E27FC236}">
                  <a16:creationId xmlns:a16="http://schemas.microsoft.com/office/drawing/2014/main" id="{88FF4D4F-15D2-4B6A-AD36-CA5DDF8A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17770" y="2820091"/>
              <a:ext cx="542400" cy="542400"/>
            </a:xfrm>
            <a:prstGeom prst="rect">
              <a:avLst/>
            </a:prstGeom>
          </p:spPr>
        </p:pic>
        <p:pic>
          <p:nvPicPr>
            <p:cNvPr id="20" name="Graphic 19" descr="Marker">
              <a:extLst>
                <a:ext uri="{FF2B5EF4-FFF2-40B4-BE49-F238E27FC236}">
                  <a16:creationId xmlns:a16="http://schemas.microsoft.com/office/drawing/2014/main" id="{AA3DBD8B-2BD2-4B3D-9A73-50E3C2FFA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37622" y="2281281"/>
              <a:ext cx="542400" cy="542400"/>
            </a:xfrm>
            <a:prstGeom prst="rect">
              <a:avLst/>
            </a:prstGeom>
          </p:spPr>
        </p:pic>
        <p:pic>
          <p:nvPicPr>
            <p:cNvPr id="21" name="Graphic 20" descr="Marker">
              <a:extLst>
                <a:ext uri="{FF2B5EF4-FFF2-40B4-BE49-F238E27FC236}">
                  <a16:creationId xmlns:a16="http://schemas.microsoft.com/office/drawing/2014/main" id="{75C1E785-0879-4632-BA4D-2836EFAFA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33184" y="2453115"/>
              <a:ext cx="542400" cy="542400"/>
            </a:xfrm>
            <a:prstGeom prst="rect">
              <a:avLst/>
            </a:prstGeom>
          </p:spPr>
        </p:pic>
        <p:pic>
          <p:nvPicPr>
            <p:cNvPr id="22" name="Graphic 21" descr="Marker">
              <a:extLst>
                <a:ext uri="{FF2B5EF4-FFF2-40B4-BE49-F238E27FC236}">
                  <a16:creationId xmlns:a16="http://schemas.microsoft.com/office/drawing/2014/main" id="{E21FB92D-DEDF-4A85-84AD-EE105CFB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64608" y="3028844"/>
              <a:ext cx="542400" cy="542400"/>
            </a:xfrm>
            <a:prstGeom prst="rect">
              <a:avLst/>
            </a:prstGeom>
          </p:spPr>
        </p:pic>
        <p:pic>
          <p:nvPicPr>
            <p:cNvPr id="23" name="Graphic 22" descr="Marker">
              <a:extLst>
                <a:ext uri="{FF2B5EF4-FFF2-40B4-BE49-F238E27FC236}">
                  <a16:creationId xmlns:a16="http://schemas.microsoft.com/office/drawing/2014/main" id="{4F726034-D660-4509-B357-0C4E5C041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37114" y="2029762"/>
              <a:ext cx="542400" cy="542400"/>
            </a:xfrm>
            <a:prstGeom prst="rect">
              <a:avLst/>
            </a:prstGeom>
          </p:spPr>
        </p:pic>
        <p:pic>
          <p:nvPicPr>
            <p:cNvPr id="24" name="Graphic 23" descr="Marker">
              <a:extLst>
                <a:ext uri="{FF2B5EF4-FFF2-40B4-BE49-F238E27FC236}">
                  <a16:creationId xmlns:a16="http://schemas.microsoft.com/office/drawing/2014/main" id="{5E06E6CB-BD71-4121-99DD-85DFE1CA7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10000" y="4203734"/>
              <a:ext cx="542400" cy="54240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897C26-2987-488E-AE71-7BA363C3D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34152" y="6468341"/>
            <a:ext cx="2057400" cy="365125"/>
          </a:xfrm>
        </p:spPr>
        <p:txBody>
          <a:bodyPr/>
          <a:lstStyle/>
          <a:p>
            <a:fld id="{AFC77F7B-65FB-4E6E-A101-0BF4FF198F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86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KZXXQUUWFKWZ-1817279113-1673</_dlc_DocId>
    <_dlc_DocIdUrl xmlns="5aa91b91-1b5c-47ee-93a7-b2620ed781e0">
      <Url>https://earrth.pnnl.gov/_layouts/15/DocIdRedir.aspx?ID=KZXXQUUWFKWZ-1817279113-1673</Url>
      <Description>KZXXQUUWFKWZ-1817279113-1673</Description>
    </_dlc_DocIdUrl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1EB7838-CF88-4D15-AD35-B6E80A4BA852}"/>
</file>

<file path=customXml/itemProps2.xml><?xml version="1.0" encoding="utf-8"?>
<ds:datastoreItem xmlns:ds="http://schemas.openxmlformats.org/officeDocument/2006/customXml" ds:itemID="{C4614C43-04BC-431F-9E6D-EF1732150540}">
  <ds:schemaRefs>
    <ds:schemaRef ds:uri="http://schemas.microsoft.com/office/2006/documentManagement/types"/>
    <ds:schemaRef ds:uri="bd237bd7-9e69-4f09-9125-af670c98d274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5099be1f-087d-41b8-8a5d-00ac3c4410e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6F0FCA-CA4B-4529-822B-9F35B14D9475}"/>
</file>

<file path=customXml/itemProps4.xml><?xml version="1.0" encoding="utf-8"?>
<ds:datastoreItem xmlns:ds="http://schemas.openxmlformats.org/officeDocument/2006/customXml" ds:itemID="{40BF3D2A-8A80-4857-A134-A1002EE3E54B}"/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1080</Words>
  <Application>Microsoft Office PowerPoint</Application>
  <PresentationFormat>On-screen Show (4:3)</PresentationFormat>
  <Paragraphs>204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Century</vt:lpstr>
      <vt:lpstr>Century Schoolbook</vt:lpstr>
      <vt:lpstr>Garamond</vt:lpstr>
      <vt:lpstr>HelveticaNeue LT 53 Ex</vt:lpstr>
      <vt:lpstr>Lucida Grande</vt:lpstr>
      <vt:lpstr>Times New Roman</vt:lpstr>
      <vt:lpstr>Blank Presentation</vt:lpstr>
      <vt:lpstr>Using the DandD Code  to Derive Dose-Based Screening Values for the  U.S. Nuclear Regulatory Commission's Radium Program</vt:lpstr>
      <vt:lpstr>Presentation Organization</vt:lpstr>
      <vt:lpstr>DandD Code</vt:lpstr>
      <vt:lpstr>Radium</vt:lpstr>
      <vt:lpstr>Historical Uses</vt:lpstr>
      <vt:lpstr>Historical Uses (cont’d)</vt:lpstr>
      <vt:lpstr>Legacy Sites</vt:lpstr>
      <vt:lpstr>PowerPoint Presentation</vt:lpstr>
      <vt:lpstr>PowerPoint Presentation</vt:lpstr>
      <vt:lpstr>Initial Site Visits</vt:lpstr>
      <vt:lpstr>DandD Conceptual Model</vt:lpstr>
      <vt:lpstr>DandD Conceptual Model (cont’d)</vt:lpstr>
      <vt:lpstr>DandD Conceptual Model (cont’d)</vt:lpstr>
      <vt:lpstr>DandD Conceptual Model (cont’d)</vt:lpstr>
      <vt:lpstr>DandD Conceptual Model (cont’d)</vt:lpstr>
      <vt:lpstr>Dose Model Method</vt:lpstr>
      <vt:lpstr>Dose Model Method (cont’d)</vt:lpstr>
      <vt:lpstr>Dose Model Method (cont’d)</vt:lpstr>
      <vt:lpstr>Dose Model Method (cont’d)</vt:lpstr>
      <vt:lpstr>Dose Model Method (cont’d)</vt:lpstr>
      <vt:lpstr>Dose Model Method (cont’d)</vt:lpstr>
      <vt:lpstr>Results</vt:lpstr>
      <vt:lpstr>Results (cont’d)</vt:lpstr>
      <vt:lpstr>Results (cont’d)</vt:lpstr>
      <vt:lpstr>Results (cont’d)</vt:lpstr>
      <vt:lpstr>Results (cont’d)</vt:lpstr>
      <vt:lpstr>Discussion</vt:lpstr>
      <vt:lpstr>Discussion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Radium:   Creation of a  Multi-pronged Program  from Scratch–  Lessons Learned and Best Practices</dc:title>
  <dc:creator>Grossman, Christopher</dc:creator>
  <cp:lastModifiedBy>Christopher Grossman</cp:lastModifiedBy>
  <cp:revision>18</cp:revision>
  <dcterms:created xsi:type="dcterms:W3CDTF">2020-02-12T16:44:38Z</dcterms:created>
  <dcterms:modified xsi:type="dcterms:W3CDTF">2021-04-02T12:46:39Z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0x0101000753AA2EB97B7E4C832508BACD57AE6A</vt:lpwstr>
  </property>
  <property fmtid="{D5CDD505-2E9C-101B-9397-08002B2CF9AE}" pid="3" name="_dlc_DocIdItemGuid">
    <vt:lpwstr>9a32b4a5-5982-43a9-a7f8-c8b64260ff23</vt:lpwstr>
  </property>
</Properties>
</file>