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0" r:id="rId4"/>
  </p:sldMasterIdLst>
  <p:notesMasterIdLst>
    <p:notesMasterId r:id="rId38"/>
  </p:notesMasterIdLst>
  <p:sldIdLst>
    <p:sldId id="273" r:id="rId5"/>
    <p:sldId id="341" r:id="rId6"/>
    <p:sldId id="398" r:id="rId7"/>
    <p:sldId id="300" r:id="rId8"/>
    <p:sldId id="401" r:id="rId9"/>
    <p:sldId id="399" r:id="rId10"/>
    <p:sldId id="400" r:id="rId11"/>
    <p:sldId id="402" r:id="rId12"/>
    <p:sldId id="265" r:id="rId13"/>
    <p:sldId id="301" r:id="rId14"/>
    <p:sldId id="403" r:id="rId15"/>
    <p:sldId id="404" r:id="rId16"/>
    <p:sldId id="405" r:id="rId17"/>
    <p:sldId id="406" r:id="rId18"/>
    <p:sldId id="296" r:id="rId19"/>
    <p:sldId id="407" r:id="rId20"/>
    <p:sldId id="408" r:id="rId21"/>
    <p:sldId id="409" r:id="rId22"/>
    <p:sldId id="410" r:id="rId23"/>
    <p:sldId id="419" r:id="rId24"/>
    <p:sldId id="420" r:id="rId25"/>
    <p:sldId id="264" r:id="rId26"/>
    <p:sldId id="411" r:id="rId27"/>
    <p:sldId id="283" r:id="rId28"/>
    <p:sldId id="412" r:id="rId29"/>
    <p:sldId id="413" r:id="rId30"/>
    <p:sldId id="418" r:id="rId31"/>
    <p:sldId id="314" r:id="rId32"/>
    <p:sldId id="421" r:id="rId33"/>
    <p:sldId id="414" r:id="rId34"/>
    <p:sldId id="417" r:id="rId35"/>
    <p:sldId id="380" r:id="rId36"/>
    <p:sldId id="39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405"/>
    <a:srgbClr val="FF6600"/>
    <a:srgbClr val="4B9CD3"/>
    <a:srgbClr val="002966"/>
    <a:srgbClr val="E25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88" autoAdjust="0"/>
    <p:restoredTop sz="94619" autoAdjust="0"/>
  </p:normalViewPr>
  <p:slideViewPr>
    <p:cSldViewPr snapToGrid="0">
      <p:cViewPr varScale="1">
        <p:scale>
          <a:sx n="135" d="100"/>
          <a:sy n="135" d="100"/>
        </p:scale>
        <p:origin x="60" y="261"/>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ustomXml" Target="../customXml/item4.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1D77A-147D-4FDD-B64A-D3E92DA4AEAF}" type="datetimeFigureOut">
              <a:rPr lang="en-US" smtClean="0"/>
              <a:t>10/18/21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DC59B-8E0D-407A-BA48-D5EA036AD22D}" type="slidenum">
              <a:rPr lang="en-US" smtClean="0"/>
              <a:t>‹#›</a:t>
            </a:fld>
            <a:endParaRPr lang="en-US"/>
          </a:p>
        </p:txBody>
      </p:sp>
    </p:spTree>
    <p:extLst>
      <p:ext uri="{BB962C8B-B14F-4D97-AF65-F5344CB8AC3E}">
        <p14:creationId xmlns:p14="http://schemas.microsoft.com/office/powerpoint/2010/main" val="245109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B9CD3"/>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rgbClr val="002966"/>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rgbClr val="DC440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AA27A1F9-659C-4C8D-A61D-F856BEAAC0AE}" type="datetime1">
              <a:rPr lang="en-US" smtClean="0"/>
              <a:t>10/18/21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r>
              <a:rPr lang="en-US"/>
              <a:t>RCD RADIATION PROTECTION ASSOCIATES</a:t>
            </a:r>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lvl1pPr>
              <a:defRPr/>
            </a:lvl1pPr>
          </a:lstStyle>
          <a:p>
            <a:r>
              <a:rPr lang="en-US" dirty="0"/>
              <a:t>Renaissance code development, </a:t>
            </a:r>
            <a:r>
              <a:rPr lang="en-US" dirty="0" err="1"/>
              <a:t>llc</a:t>
            </a:r>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B9CD3"/>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rgbClr val="002966"/>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rgbClr val="DC440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6DADCA6A-C9CE-4C89-A51A-A47C46124C8A}" type="datetime1">
              <a:rPr lang="en-US" smtClean="0"/>
              <a:t>10/18/21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lvl1pPr>
              <a:defRPr>
                <a:solidFill>
                  <a:srgbClr val="002966"/>
                </a:solidFill>
              </a:defRPr>
            </a:lvl1pPr>
          </a:lstStyle>
          <a:p>
            <a:r>
              <a:rPr lang="en-US" dirty="0"/>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lvl2pPr>
              <a:buClr>
                <a:srgbClr val="4B9CD3"/>
              </a:buClr>
              <a:defRPr/>
            </a:lvl2pPr>
            <a:lvl3pPr>
              <a:buClr>
                <a:srgbClr val="4B9CD3"/>
              </a:buClr>
              <a:defRPr/>
            </a:lvl3pPr>
            <a:lvl4pPr>
              <a:buClr>
                <a:srgbClr val="4B9CD3"/>
              </a:buClr>
              <a:defRPr/>
            </a:lvl4pPr>
            <a:lvl5pPr>
              <a:buClr>
                <a:srgbClr val="4B9CD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1DAB7B-28B1-48F5-9409-13647A2A12D6}" type="datetime1">
              <a:rPr lang="en-US" smtClean="0"/>
              <a:t>10/18/21</a:t>
            </a:fld>
            <a:endParaRPr lang="en-US" dirty="0"/>
          </a:p>
        </p:txBody>
      </p:sp>
      <p:sp>
        <p:nvSpPr>
          <p:cNvPr id="6" name="Footer Placeholder 5"/>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lvl1pPr>
              <a:defRPr>
                <a:solidFill>
                  <a:srgbClr val="002966"/>
                </a:solidFill>
              </a:defRPr>
            </a:lvl1pPr>
          </a:lstStyle>
          <a:p>
            <a:r>
              <a:rPr lang="en-US" dirty="0"/>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8B9C57-242D-40B3-A13D-588C497E1B50}" type="datetime1">
              <a:rPr lang="en-US" smtClean="0"/>
              <a:t>10/18/21</a:t>
            </a:fld>
            <a:endParaRPr lang="en-US" dirty="0"/>
          </a:p>
        </p:txBody>
      </p:sp>
      <p:sp>
        <p:nvSpPr>
          <p:cNvPr id="8" name="Footer Placeholder 7"/>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lvl1pPr>
              <a:defRPr>
                <a:solidFill>
                  <a:srgbClr val="002966"/>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87394168-8178-45B6-A40B-6661216D4DC8}" type="datetime1">
              <a:rPr lang="en-US" smtClean="0"/>
              <a:t>10/18/21</a:t>
            </a:fld>
            <a:endParaRPr lang="en-US" dirty="0"/>
          </a:p>
        </p:txBody>
      </p:sp>
      <p:sp>
        <p:nvSpPr>
          <p:cNvPr id="4" name="Footer Placeholder 3"/>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83C89-91B3-4D06-9A23-3A0987FFF132}" type="datetime1">
              <a:rPr lang="en-US" smtClean="0"/>
              <a:t>10/18/21</a:t>
            </a:fld>
            <a:endParaRPr lang="en-US" dirty="0"/>
          </a:p>
        </p:txBody>
      </p:sp>
      <p:sp>
        <p:nvSpPr>
          <p:cNvPr id="3" name="Footer Placeholder 2"/>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73642" y="601199"/>
            <a:ext cx="3682723" cy="5815475"/>
          </a:xfrm>
          <a:prstGeom prst="rect">
            <a:avLst/>
          </a:prstGeom>
          <a:solidFill>
            <a:srgbClr val="4B9CD3"/>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DC4405"/>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37D442E8-09CA-4BB4-9AD4-7E69FF75EA5E}" type="datetime1">
              <a:rPr lang="en-US" smtClean="0"/>
              <a:t>10/18/21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1020278" y="6452590"/>
            <a:ext cx="6478124" cy="365125"/>
          </a:xfrm>
        </p:spPr>
        <p:txBody>
          <a:bodyPr/>
          <a:lstStyle/>
          <a:p>
            <a:r>
              <a:rPr lang="en-US" dirty="0"/>
              <a:t>Renaissance code development, </a:t>
            </a:r>
            <a:r>
              <a:rPr lang="en-US" dirty="0" err="1"/>
              <a:t>llc</a:t>
            </a:r>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rgbClr val="002966"/>
                </a:solidFill>
              </a:defRPr>
            </a:lvl1pPr>
          </a:lstStyle>
          <a:p>
            <a:r>
              <a:rPr lang="en-US" dirty="0"/>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solidFill>
                  <a:srgbClr val="4B9CD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12D41A0-4116-441F-BD75-BE4278A9BFC0}" type="datetime1">
              <a:rPr lang="en-US" smtClean="0"/>
              <a:t>10/18/21</a:t>
            </a:fld>
            <a:endParaRPr lang="en-US" dirty="0"/>
          </a:p>
        </p:txBody>
      </p:sp>
      <p:sp>
        <p:nvSpPr>
          <p:cNvPr id="6" name="Footer Placeholder 5"/>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899720"/>
            <a:ext cx="11029616" cy="99495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1050">
                <a:solidFill>
                  <a:srgbClr val="DC4405"/>
                </a:solidFill>
              </a:defRPr>
            </a:lvl1pPr>
          </a:lstStyle>
          <a:p>
            <a:fld id="{8AB13E71-960E-4CFD-9B57-5AE43DE19580}" type="datetime1">
              <a:rPr lang="en-US" smtClean="0"/>
              <a:t>10/18/21</a:t>
            </a:fld>
            <a:endParaRPr lang="en-US" dirty="0"/>
          </a:p>
        </p:txBody>
      </p:sp>
      <p:sp>
        <p:nvSpPr>
          <p:cNvPr id="5" name="Footer Placeholder 4"/>
          <p:cNvSpPr>
            <a:spLocks noGrp="1"/>
          </p:cNvSpPr>
          <p:nvPr>
            <p:ph type="ftr" sz="quarter" idx="3"/>
          </p:nvPr>
        </p:nvSpPr>
        <p:spPr>
          <a:xfrm>
            <a:off x="980900" y="6423914"/>
            <a:ext cx="6517501" cy="365125"/>
          </a:xfrm>
          <a:prstGeom prst="rect">
            <a:avLst/>
          </a:prstGeom>
        </p:spPr>
        <p:txBody>
          <a:bodyPr vert="horz" lIns="91440" tIns="45720" rIns="91440" bIns="45720" rtlCol="0" anchor="ctr"/>
          <a:lstStyle>
            <a:lvl1pPr algn="l">
              <a:defRPr sz="1050" cap="all">
                <a:solidFill>
                  <a:srgbClr val="DC4405"/>
                </a:solidFill>
              </a:defRPr>
            </a:lvl1pPr>
          </a:lstStyle>
          <a:p>
            <a:r>
              <a:rPr lang="en-US" dirty="0"/>
              <a:t>Renaissance code development, </a:t>
            </a:r>
            <a:r>
              <a:rPr lang="en-US" dirty="0" err="1"/>
              <a:t>llc</a:t>
            </a:r>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1050">
                <a:solidFill>
                  <a:srgbClr val="DC4405"/>
                </a:solidFill>
              </a:defRPr>
            </a:lvl1pPr>
          </a:lstStyle>
          <a:p>
            <a:fld id="{3A98EE3D-8CD1-4C3F-BD1C-C98C9596463C}" type="slidenum">
              <a:rPr lang="en-US" smtClean="0"/>
              <a:pPr/>
              <a:t>‹#›</a:t>
            </a:fld>
            <a:endParaRPr lang="en-US" dirty="0"/>
          </a:p>
        </p:txBody>
      </p:sp>
      <p:sp>
        <p:nvSpPr>
          <p:cNvPr id="9" name="Rectangle 8"/>
          <p:cNvSpPr/>
          <p:nvPr/>
        </p:nvSpPr>
        <p:spPr>
          <a:xfrm>
            <a:off x="446534" y="457200"/>
            <a:ext cx="3703320" cy="412751"/>
          </a:xfrm>
          <a:prstGeom prst="rect">
            <a:avLst/>
          </a:prstGeom>
          <a:solidFill>
            <a:srgbClr val="002966"/>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402568"/>
          </a:xfrm>
          <a:prstGeom prst="rect">
            <a:avLst/>
          </a:prstGeom>
          <a:solidFill>
            <a:srgbClr val="4B9CD3"/>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397296"/>
          </a:xfrm>
          <a:prstGeom prst="rect">
            <a:avLst/>
          </a:prstGeom>
          <a:solidFill>
            <a:srgbClr val="DC4405"/>
          </a:solidFill>
          <a:ln>
            <a:noFill/>
          </a:ln>
          <a:effectLst/>
        </p:spPr>
        <p:style>
          <a:lnRef idx="1">
            <a:schemeClr val="accent1"/>
          </a:lnRef>
          <a:fillRef idx="3">
            <a:schemeClr val="accent1"/>
          </a:fillRef>
          <a:effectRef idx="2">
            <a:schemeClr val="accent1"/>
          </a:effectRef>
          <a:fontRef idx="minor">
            <a:schemeClr val="lt1"/>
          </a:fontRef>
        </p:style>
      </p:sp>
      <p:sp>
        <p:nvSpPr>
          <p:cNvPr id="12" name="TextBox 11">
            <a:extLst>
              <a:ext uri="{FF2B5EF4-FFF2-40B4-BE49-F238E27FC236}">
                <a16:creationId xmlns:a16="http://schemas.microsoft.com/office/drawing/2014/main" id="{93456897-703D-4A4A-A7F1-53D0F5EB400D}"/>
              </a:ext>
            </a:extLst>
          </p:cNvPr>
          <p:cNvSpPr txBox="1"/>
          <p:nvPr userDrawn="1"/>
        </p:nvSpPr>
        <p:spPr>
          <a:xfrm>
            <a:off x="10232967" y="438427"/>
            <a:ext cx="1512499" cy="461665"/>
          </a:xfrm>
          <a:prstGeom prst="rect">
            <a:avLst/>
          </a:prstGeom>
          <a:noFill/>
          <a:ln>
            <a:noFill/>
          </a:ln>
        </p:spPr>
        <p:txBody>
          <a:bodyPr wrap="square" rtlCol="0">
            <a:spAutoFit/>
          </a:bodyPr>
          <a:lstStyle/>
          <a:p>
            <a:r>
              <a:rPr lang="en-US" sz="2400" b="1" i="1" dirty="0" err="1">
                <a:solidFill>
                  <a:srgbClr val="DC4405"/>
                </a:solidFill>
              </a:rPr>
              <a:t>var</a:t>
            </a:r>
            <a:r>
              <a:rPr lang="en-US" sz="2400" b="0" i="1" dirty="0" err="1">
                <a:ln w="22225">
                  <a:solidFill>
                    <a:srgbClr val="002966"/>
                  </a:solidFill>
                  <a:prstDash val="solid"/>
                </a:ln>
                <a:solidFill>
                  <a:srgbClr val="002966"/>
                </a:solidFill>
                <a:latin typeface="+mn-lt"/>
              </a:rPr>
              <a:t>SKIN</a:t>
            </a:r>
            <a:r>
              <a:rPr lang="en-US" sz="2400" b="0" i="1" dirty="0">
                <a:ln w="22225">
                  <a:solidFill>
                    <a:srgbClr val="DC4405"/>
                  </a:solidFill>
                  <a:prstDash val="solid"/>
                </a:ln>
                <a:solidFill>
                  <a:srgbClr val="DC4405"/>
                </a:solidFill>
                <a:latin typeface="+mn-lt"/>
              </a:rPr>
              <a:t>+</a:t>
            </a:r>
          </a:p>
        </p:txBody>
      </p:sp>
      <p:pic>
        <p:nvPicPr>
          <p:cNvPr id="8" name="Picture 7" descr="A close up of a logo&#10;&#10;Description automatically generated">
            <a:extLst>
              <a:ext uri="{FF2B5EF4-FFF2-40B4-BE49-F238E27FC236}">
                <a16:creationId xmlns:a16="http://schemas.microsoft.com/office/drawing/2014/main" id="{0E69F541-B7B0-420E-BF1E-8D9A8D793D0C}"/>
              </a:ext>
            </a:extLst>
          </p:cNvPr>
          <p:cNvPicPr>
            <a:picLocks noChangeAspect="1"/>
          </p:cNvPicPr>
          <p:nvPr userDrawn="1"/>
        </p:nvPicPr>
        <p:blipFill>
          <a:blip r:embed="rId11"/>
          <a:stretch>
            <a:fillRect/>
          </a:stretch>
        </p:blipFill>
        <p:spPr>
          <a:xfrm>
            <a:off x="644090" y="6449342"/>
            <a:ext cx="336811" cy="314267"/>
          </a:xfrm>
          <a:prstGeom prst="rect">
            <a:avLst/>
          </a:prstGeom>
        </p:spPr>
      </p:pic>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l" defTabSz="457200" rtl="0" eaLnBrk="1" latinLnBrk="0" hangingPunct="1">
        <a:lnSpc>
          <a:spcPct val="100000"/>
        </a:lnSpc>
        <a:spcBef>
          <a:spcPct val="0"/>
        </a:spcBef>
        <a:buNone/>
        <a:defRPr sz="2800" b="0" kern="1200" cap="all">
          <a:solidFill>
            <a:srgbClr val="002966"/>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rgbClr val="4B9CD3"/>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hep.umn.edu/cdms/geant4benchmark/050712/pic/elastic.PN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hep.umn.edu/cdms/geant4benchmark/050712/pic/inelastic.PN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40" name="Rectangle 3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8372723" y="850791"/>
            <a:ext cx="3202016" cy="4198288"/>
          </a:xfrm>
        </p:spPr>
        <p:txBody>
          <a:bodyPr anchor="ctr">
            <a:normAutofit/>
          </a:bodyPr>
          <a:lstStyle/>
          <a:p>
            <a:br>
              <a:rPr lang="en-US" sz="3200" dirty="0">
                <a:solidFill>
                  <a:srgbClr val="FFFFFF"/>
                </a:solidFill>
              </a:rPr>
            </a:br>
            <a:br>
              <a:rPr lang="en-US" sz="3200" dirty="0">
                <a:solidFill>
                  <a:srgbClr val="FFFFFF"/>
                </a:solidFill>
              </a:rPr>
            </a:br>
            <a:r>
              <a:rPr lang="en-US" sz="3200" dirty="0" err="1">
                <a:solidFill>
                  <a:schemeClr val="bg1"/>
                </a:solidFill>
              </a:rPr>
              <a:t>neutronDOSE</a:t>
            </a:r>
            <a:endParaRPr lang="en-US" sz="2800" dirty="0">
              <a:solidFill>
                <a:schemeClr val="bg1"/>
              </a:solidFill>
            </a:endParaRPr>
          </a:p>
        </p:txBody>
      </p:sp>
      <p:sp>
        <p:nvSpPr>
          <p:cNvPr id="42" name="Rectangle 4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8372723" y="5545331"/>
            <a:ext cx="3202016" cy="649222"/>
          </a:xfrm>
          <a:noFill/>
        </p:spPr>
        <p:txBody>
          <a:bodyPr anchor="ctr">
            <a:normAutofit fontScale="85000" lnSpcReduction="20000"/>
          </a:bodyPr>
          <a:lstStyle/>
          <a:p>
            <a:r>
              <a:rPr lang="en-US" sz="1800" dirty="0">
                <a:solidFill>
                  <a:srgbClr val="FFFFFF">
                    <a:alpha val="75000"/>
                  </a:srgbClr>
                </a:solidFill>
              </a:rPr>
              <a:t>Renaissance code development</a:t>
            </a:r>
          </a:p>
          <a:p>
            <a:r>
              <a:rPr lang="en-US" sz="1800" cap="none" dirty="0">
                <a:solidFill>
                  <a:srgbClr val="FFFFFF">
                    <a:alpha val="75000"/>
                  </a:srgbClr>
                </a:solidFill>
              </a:rPr>
              <a:t>Colby Mangini, PhD. CHP</a:t>
            </a:r>
          </a:p>
        </p:txBody>
      </p:sp>
      <p:sp>
        <p:nvSpPr>
          <p:cNvPr id="8" name="TextBox 7">
            <a:extLst>
              <a:ext uri="{FF2B5EF4-FFF2-40B4-BE49-F238E27FC236}">
                <a16:creationId xmlns:a16="http://schemas.microsoft.com/office/drawing/2014/main" id="{361D2031-9727-4617-B44E-CEF7FA17383D}"/>
              </a:ext>
            </a:extLst>
          </p:cNvPr>
          <p:cNvSpPr txBox="1"/>
          <p:nvPr/>
        </p:nvSpPr>
        <p:spPr>
          <a:xfrm>
            <a:off x="8372723" y="2626769"/>
            <a:ext cx="2025234" cy="646331"/>
          </a:xfrm>
          <a:prstGeom prst="rect">
            <a:avLst/>
          </a:prstGeom>
          <a:noFill/>
          <a:ln>
            <a:noFill/>
          </a:ln>
        </p:spPr>
        <p:txBody>
          <a:bodyPr wrap="none" rtlCol="0">
            <a:spAutoFit/>
          </a:bodyPr>
          <a:lstStyle/>
          <a:p>
            <a:r>
              <a:rPr lang="en-US" sz="3600" b="1" i="1" dirty="0" err="1">
                <a:solidFill>
                  <a:srgbClr val="DC4405"/>
                </a:solidFill>
              </a:rPr>
              <a:t>var</a:t>
            </a:r>
            <a:r>
              <a:rPr lang="en-US" sz="3600" b="1" i="1" dirty="0" err="1">
                <a:ln w="22225">
                  <a:solidFill>
                    <a:srgbClr val="002966"/>
                  </a:solidFill>
                  <a:prstDash val="solid"/>
                </a:ln>
                <a:solidFill>
                  <a:srgbClr val="002966"/>
                </a:solidFill>
              </a:rPr>
              <a:t>SKIN</a:t>
            </a:r>
            <a:r>
              <a:rPr lang="en-US" sz="3600" b="1" i="1" dirty="0">
                <a:ln w="22225">
                  <a:solidFill>
                    <a:srgbClr val="DC4405"/>
                  </a:solidFill>
                  <a:prstDash val="solid"/>
                </a:ln>
                <a:solidFill>
                  <a:srgbClr val="DC4405"/>
                </a:solidFill>
              </a:rPr>
              <a:t>+</a:t>
            </a:r>
            <a:endParaRPr lang="en-US" sz="3600" i="1" dirty="0">
              <a:ln w="22225">
                <a:solidFill>
                  <a:srgbClr val="DC4405"/>
                </a:solidFill>
                <a:prstDash val="solid"/>
              </a:ln>
              <a:solidFill>
                <a:srgbClr val="DC4405"/>
              </a:solidFill>
            </a:endParaRPr>
          </a:p>
        </p:txBody>
      </p:sp>
      <p:pic>
        <p:nvPicPr>
          <p:cNvPr id="9" name="Picture 8">
            <a:extLst>
              <a:ext uri="{FF2B5EF4-FFF2-40B4-BE49-F238E27FC236}">
                <a16:creationId xmlns:a16="http://schemas.microsoft.com/office/drawing/2014/main" id="{3DCA15EE-7F39-40A4-8F57-210085258AD0}"/>
              </a:ext>
            </a:extLst>
          </p:cNvPr>
          <p:cNvPicPr>
            <a:picLocks noChangeAspect="1"/>
          </p:cNvPicPr>
          <p:nvPr/>
        </p:nvPicPr>
        <p:blipFill>
          <a:blip r:embed="rId2"/>
          <a:stretch>
            <a:fillRect/>
          </a:stretch>
        </p:blipFill>
        <p:spPr>
          <a:xfrm>
            <a:off x="108412" y="91440"/>
            <a:ext cx="7927438" cy="6766560"/>
          </a:xfrm>
          <a:prstGeom prst="rect">
            <a:avLst/>
          </a:prstGeom>
        </p:spPr>
      </p:pic>
    </p:spTree>
    <p:extLst>
      <p:ext uri="{BB962C8B-B14F-4D97-AF65-F5344CB8AC3E}">
        <p14:creationId xmlns:p14="http://schemas.microsoft.com/office/powerpoint/2010/main" val="242400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2D74-336E-49B2-B549-816F2F7FCFE8}"/>
              </a:ext>
            </a:extLst>
          </p:cNvPr>
          <p:cNvSpPr>
            <a:spLocks noGrp="1"/>
          </p:cNvSpPr>
          <p:nvPr>
            <p:ph type="title"/>
          </p:nvPr>
        </p:nvSpPr>
        <p:spPr/>
        <p:txBody>
          <a:bodyPr/>
          <a:lstStyle/>
          <a:p>
            <a:r>
              <a:rPr lang="en-US" dirty="0"/>
              <a:t>Neutron Dosimetry: Scatter</a:t>
            </a:r>
          </a:p>
        </p:txBody>
      </p:sp>
      <p:sp>
        <p:nvSpPr>
          <p:cNvPr id="3" name="Slide Number Placeholder 2">
            <a:extLst>
              <a:ext uri="{FF2B5EF4-FFF2-40B4-BE49-F238E27FC236}">
                <a16:creationId xmlns:a16="http://schemas.microsoft.com/office/drawing/2014/main" id="{5AD98F9C-A8D3-4581-B37A-1D046EEE9A97}"/>
              </a:ext>
            </a:extLst>
          </p:cNvPr>
          <p:cNvSpPr>
            <a:spLocks noGrp="1"/>
          </p:cNvSpPr>
          <p:nvPr>
            <p:ph type="sldNum" sz="quarter" idx="12"/>
          </p:nvPr>
        </p:nvSpPr>
        <p:spPr/>
        <p:txBody>
          <a:bodyPr/>
          <a:lstStyle/>
          <a:p>
            <a:fld id="{677F7B41-FD57-4489-AAB8-D17CF179067D}" type="slidenum">
              <a:rPr lang="en-US" smtClean="0"/>
              <a:t>10</a:t>
            </a:fld>
            <a:endParaRPr lang="en-US"/>
          </a:p>
        </p:txBody>
      </p:sp>
      <p:pic>
        <p:nvPicPr>
          <p:cNvPr id="4" name="Picture 3">
            <a:extLst>
              <a:ext uri="{FF2B5EF4-FFF2-40B4-BE49-F238E27FC236}">
                <a16:creationId xmlns:a16="http://schemas.microsoft.com/office/drawing/2014/main" id="{0E9B035B-07CA-4E09-9A51-8935BCE4AB90}"/>
              </a:ext>
            </a:extLst>
          </p:cNvPr>
          <p:cNvPicPr>
            <a:picLocks noChangeAspect="1"/>
          </p:cNvPicPr>
          <p:nvPr/>
        </p:nvPicPr>
        <p:blipFill>
          <a:blip r:embed="rId2"/>
          <a:stretch>
            <a:fillRect/>
          </a:stretch>
        </p:blipFill>
        <p:spPr>
          <a:xfrm>
            <a:off x="2101810" y="1789860"/>
            <a:ext cx="7977783" cy="4786669"/>
          </a:xfrm>
          <a:prstGeom prst="rect">
            <a:avLst/>
          </a:prstGeom>
        </p:spPr>
      </p:pic>
      <p:sp>
        <p:nvSpPr>
          <p:cNvPr id="6" name="TextBox 5">
            <a:extLst>
              <a:ext uri="{FF2B5EF4-FFF2-40B4-BE49-F238E27FC236}">
                <a16:creationId xmlns:a16="http://schemas.microsoft.com/office/drawing/2014/main" id="{5E90059B-0597-47E7-817F-491AF6C6C798}"/>
              </a:ext>
            </a:extLst>
          </p:cNvPr>
          <p:cNvSpPr txBox="1"/>
          <p:nvPr/>
        </p:nvSpPr>
        <p:spPr>
          <a:xfrm>
            <a:off x="2101810" y="1819558"/>
            <a:ext cx="684803" cy="307777"/>
          </a:xfrm>
          <a:prstGeom prst="rect">
            <a:avLst/>
          </a:prstGeom>
          <a:noFill/>
        </p:spPr>
        <p:txBody>
          <a:bodyPr wrap="none" rtlCol="0">
            <a:spAutoFit/>
          </a:bodyPr>
          <a:lstStyle/>
          <a:p>
            <a:r>
              <a:rPr lang="en-US" sz="1400" dirty="0" err="1">
                <a:solidFill>
                  <a:schemeClr val="bg1">
                    <a:lumMod val="50000"/>
                  </a:schemeClr>
                </a:solidFill>
              </a:rPr>
              <a:t>f</a:t>
            </a:r>
            <a:r>
              <a:rPr lang="en-US" sz="1400" baseline="-25000" dirty="0" err="1">
                <a:solidFill>
                  <a:schemeClr val="bg1">
                    <a:lumMod val="50000"/>
                  </a:schemeClr>
                </a:solidFill>
              </a:rPr>
              <a:t>CPE</a:t>
            </a:r>
            <a:r>
              <a:rPr lang="en-US" sz="1400" dirty="0">
                <a:solidFill>
                  <a:schemeClr val="bg1">
                    <a:lumMod val="50000"/>
                  </a:schemeClr>
                </a:solidFill>
              </a:rPr>
              <a:t> = 1</a:t>
            </a:r>
            <a:endParaRPr lang="en-US" sz="1400" baseline="-25000" dirty="0">
              <a:solidFill>
                <a:schemeClr val="bg1">
                  <a:lumMod val="50000"/>
                </a:schemeClr>
              </a:solidFill>
            </a:endParaRPr>
          </a:p>
        </p:txBody>
      </p:sp>
    </p:spTree>
    <p:extLst>
      <p:ext uri="{BB962C8B-B14F-4D97-AF65-F5344CB8AC3E}">
        <p14:creationId xmlns:p14="http://schemas.microsoft.com/office/powerpoint/2010/main" val="513031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5757-0532-40F2-BCEA-20DDC9F0898E}"/>
              </a:ext>
            </a:extLst>
          </p:cNvPr>
          <p:cNvSpPr>
            <a:spLocks noGrp="1"/>
          </p:cNvSpPr>
          <p:nvPr>
            <p:ph type="title"/>
          </p:nvPr>
        </p:nvSpPr>
        <p:spPr/>
        <p:txBody>
          <a:bodyPr/>
          <a:lstStyle/>
          <a:p>
            <a:r>
              <a:rPr lang="en-US" dirty="0"/>
              <a:t>Neutron Dosimetry: Radiative Capture</a:t>
            </a:r>
          </a:p>
        </p:txBody>
      </p:sp>
      <p:sp>
        <p:nvSpPr>
          <p:cNvPr id="4" name="Date Placeholder 3">
            <a:extLst>
              <a:ext uri="{FF2B5EF4-FFF2-40B4-BE49-F238E27FC236}">
                <a16:creationId xmlns:a16="http://schemas.microsoft.com/office/drawing/2014/main" id="{78801857-7CC8-463C-80B1-CABF7DF7A39F}"/>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3A55B8CA-F5F9-44FB-8DA7-2548061AAE14}"/>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A3A7F093-6DE7-49E2-BEFC-55770CB3BA15}"/>
              </a:ext>
            </a:extLst>
          </p:cNvPr>
          <p:cNvSpPr>
            <a:spLocks noGrp="1"/>
          </p:cNvSpPr>
          <p:nvPr>
            <p:ph type="sldNum" sz="quarter" idx="12"/>
          </p:nvPr>
        </p:nvSpPr>
        <p:spPr/>
        <p:txBody>
          <a:bodyPr/>
          <a:lstStyle/>
          <a:p>
            <a:fld id="{3A98EE3D-8CD1-4C3F-BD1C-C98C9596463C}" type="slidenum">
              <a:rPr lang="en-US" smtClean="0"/>
              <a:t>11</a:t>
            </a:fld>
            <a:endParaRPr lang="en-US" dirty="0"/>
          </a:p>
        </p:txBody>
      </p:sp>
      <mc:AlternateContent xmlns:mc="http://schemas.openxmlformats.org/markup-compatibility/2006" xmlns:a14="http://schemas.microsoft.com/office/drawing/2010/main">
        <mc:Choice Requires="a14">
          <p:sp>
            <p:nvSpPr>
              <p:cNvPr id="7" name="Content Placeholder 11">
                <a:extLst>
                  <a:ext uri="{FF2B5EF4-FFF2-40B4-BE49-F238E27FC236}">
                    <a16:creationId xmlns:a16="http://schemas.microsoft.com/office/drawing/2014/main" id="{564EEFA5-F324-429C-8516-D09183DE9AF5}"/>
                  </a:ext>
                </a:extLst>
              </p:cNvPr>
              <p:cNvSpPr txBox="1">
                <a:spLocks/>
              </p:cNvSpPr>
              <p:nvPr/>
            </p:nvSpPr>
            <p:spPr>
              <a:xfrm>
                <a:off x="687843" y="2097093"/>
                <a:ext cx="5546272" cy="4058751"/>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rgbClr val="4B9CD3"/>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Target nucleus of mass A absorbs an incident neutron with kinetic energy E, briefly forming an excited isotope A`.</a:t>
                </a:r>
              </a:p>
              <a:p>
                <a:r>
                  <a:rPr lang="en-US" dirty="0"/>
                  <a:t>The atom de-excites through the emission of a photon with energy </a:t>
                </a:r>
                <a:r>
                  <a:rPr lang="en-US" dirty="0" err="1"/>
                  <a:t>E</a:t>
                </a:r>
                <a:r>
                  <a:rPr lang="en-US" baseline="-25000" dirty="0" err="1">
                    <a:latin typeface="Times New Roman" panose="02020603050405020304" pitchFamily="18" charset="0"/>
                    <a:cs typeface="Times New Roman" panose="02020603050405020304" pitchFamily="18" charset="0"/>
                  </a:rPr>
                  <a:t>γ</a:t>
                </a:r>
                <a:r>
                  <a:rPr lang="en-US" dirty="0"/>
                  <a:t> that may deposit energy elsewhere or leave the tissue medium</a:t>
                </a:r>
              </a:p>
              <a:p>
                <a:r>
                  <a:rPr lang="en-US" dirty="0"/>
                  <a:t>Conservation of momentum dictates an energy balance between the recoil nucleus and photon emission:</a:t>
                </a:r>
              </a:p>
              <a:p>
                <a:pPr marL="36900" indent="0">
                  <a:buFont typeface="Wingdings 2" panose="05020102010507070707" pitchFamily="18" charset="2"/>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𝜖</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rPr>
                            <m:t>𝐸</m:t>
                          </m:r>
                        </m:num>
                        <m:den>
                          <m:r>
                            <a:rPr lang="en-US" i="1" smtClean="0">
                              <a:latin typeface="Cambria Math" panose="02040503050406030204" pitchFamily="18" charset="0"/>
                            </a:rPr>
                            <m:t>𝐴</m:t>
                          </m:r>
                          <m:r>
                            <a:rPr lang="en-US" i="1" smtClean="0">
                              <a:latin typeface="Cambria Math" panose="02040503050406030204" pitchFamily="18" charset="0"/>
                            </a:rPr>
                            <m:t>+1</m:t>
                          </m:r>
                        </m:den>
                      </m:f>
                      <m:r>
                        <a:rPr lang="en-US" i="1" smtClean="0">
                          <a:latin typeface="Cambria Math" panose="02040503050406030204" pitchFamily="18" charset="0"/>
                        </a:rPr>
                        <m:t>+</m:t>
                      </m:r>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i="1" smtClean="0">
                                          <a:latin typeface="Cambria Math" panose="02040503050406030204" pitchFamily="18" charset="0"/>
                                        </a:rPr>
                                        <m:t>𝐸</m:t>
                                      </m:r>
                                    </m:e>
                                    <m:sub>
                                      <m:r>
                                        <a:rPr lang="en-US" i="1" smtClean="0">
                                          <a:latin typeface="Cambria Math" panose="02040503050406030204" pitchFamily="18" charset="0"/>
                                        </a:rPr>
                                        <m:t>𝛾</m:t>
                                      </m:r>
                                    </m:sub>
                                  </m:sSub>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rPr>
                                        <m:t>𝐴𝐸</m:t>
                                      </m:r>
                                    </m:num>
                                    <m:den>
                                      <m:r>
                                        <a:rPr lang="en-US" i="1" smtClean="0">
                                          <a:latin typeface="Cambria Math" panose="02040503050406030204" pitchFamily="18" charset="0"/>
                                        </a:rPr>
                                        <m:t>𝐴</m:t>
                                      </m:r>
                                      <m:r>
                                        <a:rPr lang="en-US" i="1" smtClean="0">
                                          <a:latin typeface="Cambria Math" panose="02040503050406030204" pitchFamily="18" charset="0"/>
                                        </a:rPr>
                                        <m:t>+1</m:t>
                                      </m:r>
                                    </m:den>
                                  </m:f>
                                </m:e>
                              </m:d>
                            </m:e>
                            <m:sup>
                              <m:r>
                                <a:rPr lang="en-US" i="1" smtClean="0">
                                  <a:latin typeface="Cambria Math" panose="02040503050406030204" pitchFamily="18" charset="0"/>
                                </a:rPr>
                                <m:t>2</m:t>
                              </m:r>
                            </m:sup>
                          </m:sSup>
                        </m:num>
                        <m:den>
                          <m:r>
                            <a:rPr lang="en-US" i="1" smtClean="0">
                              <a:latin typeface="Cambria Math" panose="02040503050406030204" pitchFamily="18" charset="0"/>
                            </a:rPr>
                            <m:t>𝐴</m:t>
                          </m:r>
                          <m:r>
                            <a:rPr lang="en-US" i="1" smtClean="0">
                              <a:latin typeface="Cambria Math" panose="02040503050406030204" pitchFamily="18" charset="0"/>
                            </a:rPr>
                            <m:t>`</m:t>
                          </m:r>
                          <m:sSup>
                            <m:sSupPr>
                              <m:ctrlPr>
                                <a:rPr lang="en-US" i="1" smtClean="0">
                                  <a:latin typeface="Cambria Math" panose="02040503050406030204" pitchFamily="18" charset="0"/>
                                </a:rPr>
                              </m:ctrlPr>
                            </m:sSupPr>
                            <m:e>
                              <m:r>
                                <a:rPr lang="en-US" i="1" smtClean="0">
                                  <a:latin typeface="Cambria Math" panose="02040503050406030204" pitchFamily="18" charset="0"/>
                                </a:rPr>
                                <m:t>𝑐</m:t>
                              </m:r>
                            </m:e>
                            <m:sup>
                              <m:r>
                                <a:rPr lang="en-US" i="1" smtClean="0">
                                  <a:latin typeface="Cambria Math" panose="02040503050406030204" pitchFamily="18" charset="0"/>
                                </a:rPr>
                                <m:t>2</m:t>
                              </m:r>
                            </m:sup>
                          </m:sSup>
                        </m:den>
                      </m:f>
                    </m:oMath>
                  </m:oMathPara>
                </a14:m>
                <a:endParaRPr lang="en-US" dirty="0"/>
              </a:p>
            </p:txBody>
          </p:sp>
        </mc:Choice>
        <mc:Fallback xmlns="">
          <p:sp>
            <p:nvSpPr>
              <p:cNvPr id="7" name="Content Placeholder 11">
                <a:extLst>
                  <a:ext uri="{FF2B5EF4-FFF2-40B4-BE49-F238E27FC236}">
                    <a16:creationId xmlns:a16="http://schemas.microsoft.com/office/drawing/2014/main" id="{564EEFA5-F324-429C-8516-D09183DE9AF5}"/>
                  </a:ext>
                </a:extLst>
              </p:cNvPr>
              <p:cNvSpPr txBox="1">
                <a:spLocks noRot="1" noChangeAspect="1" noMove="1" noResize="1" noEditPoints="1" noAdjustHandles="1" noChangeArrowheads="1" noChangeShapeType="1" noTextEdit="1"/>
              </p:cNvSpPr>
              <p:nvPr/>
            </p:nvSpPr>
            <p:spPr>
              <a:xfrm>
                <a:off x="687843" y="2097093"/>
                <a:ext cx="5546272" cy="4058751"/>
              </a:xfrm>
              <a:prstGeom prst="rect">
                <a:avLst/>
              </a:prstGeom>
              <a:blipFill>
                <a:blip r:embed="rId2"/>
                <a:stretch>
                  <a:fillRect l="-330" r="-1319"/>
                </a:stretch>
              </a:blipFill>
            </p:spPr>
            <p:txBody>
              <a:bodyPr/>
              <a:lstStyle/>
              <a:p>
                <a:r>
                  <a:rPr lang="en-US">
                    <a:noFill/>
                  </a:rPr>
                  <a:t> </a:t>
                </a:r>
              </a:p>
            </p:txBody>
          </p:sp>
        </mc:Fallback>
      </mc:AlternateContent>
      <p:pic>
        <p:nvPicPr>
          <p:cNvPr id="8" name="Content Placeholder 7" descr="A picture containing clock&#10;&#10;Description automatically generated">
            <a:extLst>
              <a:ext uri="{FF2B5EF4-FFF2-40B4-BE49-F238E27FC236}">
                <a16:creationId xmlns:a16="http://schemas.microsoft.com/office/drawing/2014/main" id="{67FB56E7-FEFF-4A49-9760-D1D6ED9F1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5581" y="2712144"/>
            <a:ext cx="4683282" cy="1966977"/>
          </a:xfrm>
          <a:prstGeom prst="rect">
            <a:avLst/>
          </a:prstGeom>
        </p:spPr>
      </p:pic>
    </p:spTree>
    <p:extLst>
      <p:ext uri="{BB962C8B-B14F-4D97-AF65-F5344CB8AC3E}">
        <p14:creationId xmlns:p14="http://schemas.microsoft.com/office/powerpoint/2010/main" val="1670843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5757-0532-40F2-BCEA-20DDC9F0898E}"/>
              </a:ext>
            </a:extLst>
          </p:cNvPr>
          <p:cNvSpPr>
            <a:spLocks noGrp="1"/>
          </p:cNvSpPr>
          <p:nvPr>
            <p:ph type="title"/>
          </p:nvPr>
        </p:nvSpPr>
        <p:spPr/>
        <p:txBody>
          <a:bodyPr/>
          <a:lstStyle/>
          <a:p>
            <a:r>
              <a:rPr lang="en-US" dirty="0"/>
              <a:t>Neutron Dosimetry: Reactive</a:t>
            </a:r>
          </a:p>
        </p:txBody>
      </p:sp>
      <p:sp>
        <p:nvSpPr>
          <p:cNvPr id="4" name="Date Placeholder 3">
            <a:extLst>
              <a:ext uri="{FF2B5EF4-FFF2-40B4-BE49-F238E27FC236}">
                <a16:creationId xmlns:a16="http://schemas.microsoft.com/office/drawing/2014/main" id="{78801857-7CC8-463C-80B1-CABF7DF7A39F}"/>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3A55B8CA-F5F9-44FB-8DA7-2548061AAE14}"/>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A3A7F093-6DE7-49E2-BEFC-55770CB3BA15}"/>
              </a:ext>
            </a:extLst>
          </p:cNvPr>
          <p:cNvSpPr>
            <a:spLocks noGrp="1"/>
          </p:cNvSpPr>
          <p:nvPr>
            <p:ph type="sldNum" sz="quarter" idx="12"/>
          </p:nvPr>
        </p:nvSpPr>
        <p:spPr/>
        <p:txBody>
          <a:bodyPr/>
          <a:lstStyle/>
          <a:p>
            <a:fld id="{3A98EE3D-8CD1-4C3F-BD1C-C98C9596463C}" type="slidenum">
              <a:rPr lang="en-US" smtClean="0"/>
              <a:t>12</a:t>
            </a:fld>
            <a:endParaRPr lang="en-US" dirty="0"/>
          </a:p>
        </p:txBody>
      </p:sp>
      <mc:AlternateContent xmlns:mc="http://schemas.openxmlformats.org/markup-compatibility/2006" xmlns:a14="http://schemas.microsoft.com/office/drawing/2010/main">
        <mc:Choice Requires="a14">
          <p:sp>
            <p:nvSpPr>
              <p:cNvPr id="7" name="Content Placeholder 11">
                <a:extLst>
                  <a:ext uri="{FF2B5EF4-FFF2-40B4-BE49-F238E27FC236}">
                    <a16:creationId xmlns:a16="http://schemas.microsoft.com/office/drawing/2014/main" id="{7185002C-C197-497D-BD53-281E370ECE7D}"/>
                  </a:ext>
                </a:extLst>
              </p:cNvPr>
              <p:cNvSpPr>
                <a:spLocks noGrp="1"/>
              </p:cNvSpPr>
              <p:nvPr>
                <p:ph idx="1"/>
              </p:nvPr>
            </p:nvSpPr>
            <p:spPr>
              <a:xfrm>
                <a:off x="610172" y="2128019"/>
                <a:ext cx="5546272" cy="4058751"/>
              </a:xfrm>
            </p:spPr>
            <p:txBody>
              <a:bodyPr anchor="ctr">
                <a:normAutofit/>
              </a:bodyPr>
              <a:lstStyle/>
              <a:p>
                <a:r>
                  <a:rPr lang="en-US" dirty="0"/>
                  <a:t>A compound nucleus is briefly formed before the emission of a charged particle.</a:t>
                </a:r>
              </a:p>
              <a:p>
                <a:r>
                  <a:rPr lang="en-US" dirty="0"/>
                  <a:t>Subsequent nucleus may be left in an excited state depending on the incident neutron energy</a:t>
                </a:r>
              </a:p>
              <a:p>
                <a:r>
                  <a:rPr lang="en-US" dirty="0"/>
                  <a:t>Energy transferred depends on the incident energy of the neutron, </a:t>
                </a:r>
                <a:r>
                  <a:rPr lang="en-US" dirty="0" err="1"/>
                  <a:t>E</a:t>
                </a:r>
                <a:r>
                  <a:rPr lang="en-US" baseline="-25000" dirty="0" err="1"/>
                  <a:t>n</a:t>
                </a:r>
                <a:r>
                  <a:rPr lang="en-US" dirty="0"/>
                  <a:t>, the mass difference, Q, and the level of the excited state, E</a:t>
                </a:r>
                <a:r>
                  <a:rPr lang="en-US" baseline="-25000" dirty="0"/>
                  <a:t>s</a:t>
                </a:r>
                <a:r>
                  <a:rPr lang="en-US" dirty="0"/>
                  <a:t>:</a:t>
                </a:r>
              </a:p>
              <a:p>
                <a:pPr marL="3690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𝜖</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𝑠</m:t>
                          </m:r>
                        </m:sub>
                      </m:sSub>
                    </m:oMath>
                  </m:oMathPara>
                </a14:m>
                <a:endParaRPr lang="en-US" dirty="0"/>
              </a:p>
            </p:txBody>
          </p:sp>
        </mc:Choice>
        <mc:Fallback xmlns="">
          <p:sp>
            <p:nvSpPr>
              <p:cNvPr id="7" name="Content Placeholder 11">
                <a:extLst>
                  <a:ext uri="{FF2B5EF4-FFF2-40B4-BE49-F238E27FC236}">
                    <a16:creationId xmlns:a16="http://schemas.microsoft.com/office/drawing/2014/main" id="{7185002C-C197-497D-BD53-281E370ECE7D}"/>
                  </a:ext>
                </a:extLst>
              </p:cNvPr>
              <p:cNvSpPr>
                <a:spLocks noGrp="1" noRot="1" noChangeAspect="1" noMove="1" noResize="1" noEditPoints="1" noAdjustHandles="1" noChangeArrowheads="1" noChangeShapeType="1" noTextEdit="1"/>
              </p:cNvSpPr>
              <p:nvPr>
                <p:ph idx="1"/>
              </p:nvPr>
            </p:nvSpPr>
            <p:spPr>
              <a:xfrm>
                <a:off x="610172" y="2128019"/>
                <a:ext cx="5546272" cy="4058751"/>
              </a:xfrm>
              <a:blipFill>
                <a:blip r:embed="rId2"/>
                <a:stretch>
                  <a:fillRect l="-330" r="-1319"/>
                </a:stretch>
              </a:blipFill>
            </p:spPr>
            <p:txBody>
              <a:bodyPr/>
              <a:lstStyle/>
              <a:p>
                <a:r>
                  <a:rPr lang="en-US">
                    <a:noFill/>
                  </a:rPr>
                  <a:t> </a:t>
                </a:r>
              </a:p>
            </p:txBody>
          </p:sp>
        </mc:Fallback>
      </mc:AlternateContent>
      <p:pic>
        <p:nvPicPr>
          <p:cNvPr id="8" name="Content Placeholder 7" descr="A close up of a logo&#10;&#10;Description automatically generated">
            <a:extLst>
              <a:ext uri="{FF2B5EF4-FFF2-40B4-BE49-F238E27FC236}">
                <a16:creationId xmlns:a16="http://schemas.microsoft.com/office/drawing/2014/main" id="{7AD87199-77D1-4E55-88A8-D827BB929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4656" y="3166860"/>
            <a:ext cx="5151620" cy="1390937"/>
          </a:xfrm>
          <a:prstGeom prst="rect">
            <a:avLst/>
          </a:prstGeom>
        </p:spPr>
      </p:pic>
    </p:spTree>
    <p:extLst>
      <p:ext uri="{BB962C8B-B14F-4D97-AF65-F5344CB8AC3E}">
        <p14:creationId xmlns:p14="http://schemas.microsoft.com/office/powerpoint/2010/main" val="3025132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5757-0532-40F2-BCEA-20DDC9F0898E}"/>
              </a:ext>
            </a:extLst>
          </p:cNvPr>
          <p:cNvSpPr>
            <a:spLocks noGrp="1"/>
          </p:cNvSpPr>
          <p:nvPr>
            <p:ph type="title"/>
          </p:nvPr>
        </p:nvSpPr>
        <p:spPr/>
        <p:txBody>
          <a:bodyPr/>
          <a:lstStyle/>
          <a:p>
            <a:r>
              <a:rPr lang="en-US" dirty="0"/>
              <a:t>Neutron Dosimetry: Capture/Absorption</a:t>
            </a:r>
          </a:p>
        </p:txBody>
      </p:sp>
      <p:sp>
        <p:nvSpPr>
          <p:cNvPr id="4" name="Date Placeholder 3">
            <a:extLst>
              <a:ext uri="{FF2B5EF4-FFF2-40B4-BE49-F238E27FC236}">
                <a16:creationId xmlns:a16="http://schemas.microsoft.com/office/drawing/2014/main" id="{78801857-7CC8-463C-80B1-CABF7DF7A39F}"/>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3A55B8CA-F5F9-44FB-8DA7-2548061AAE14}"/>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A3A7F093-6DE7-49E2-BEFC-55770CB3BA15}"/>
              </a:ext>
            </a:extLst>
          </p:cNvPr>
          <p:cNvSpPr>
            <a:spLocks noGrp="1"/>
          </p:cNvSpPr>
          <p:nvPr>
            <p:ph type="sldNum" sz="quarter" idx="12"/>
          </p:nvPr>
        </p:nvSpPr>
        <p:spPr/>
        <p:txBody>
          <a:bodyPr/>
          <a:lstStyle/>
          <a:p>
            <a:fld id="{3A98EE3D-8CD1-4C3F-BD1C-C98C9596463C}" type="slidenum">
              <a:rPr lang="en-US" smtClean="0"/>
              <a:t>13</a:t>
            </a:fld>
            <a:endParaRPr lang="en-US" dirty="0"/>
          </a:p>
        </p:txBody>
      </p:sp>
      <p:sp>
        <p:nvSpPr>
          <p:cNvPr id="7" name="Content Placeholder 2">
            <a:extLst>
              <a:ext uri="{FF2B5EF4-FFF2-40B4-BE49-F238E27FC236}">
                <a16:creationId xmlns:a16="http://schemas.microsoft.com/office/drawing/2014/main" id="{F8CF4E1E-F30B-4190-B345-5B503C45F195}"/>
              </a:ext>
            </a:extLst>
          </p:cNvPr>
          <p:cNvSpPr>
            <a:spLocks noGrp="1"/>
          </p:cNvSpPr>
          <p:nvPr>
            <p:ph idx="1"/>
          </p:nvPr>
        </p:nvSpPr>
        <p:spPr>
          <a:xfrm>
            <a:off x="1159675" y="2068771"/>
            <a:ext cx="9755038" cy="4177247"/>
          </a:xfrm>
        </p:spPr>
        <p:txBody>
          <a:bodyPr>
            <a:normAutofit/>
          </a:bodyPr>
          <a:lstStyle/>
          <a:p>
            <a:r>
              <a:rPr lang="en-US" sz="1800" dirty="0"/>
              <a:t>Dominant at low (thermal) energies</a:t>
            </a:r>
          </a:p>
          <a:p>
            <a:r>
              <a:rPr lang="en-US" sz="1800" dirty="0"/>
              <a:t>Two significant capture/absorption interactions emerge:</a:t>
            </a:r>
          </a:p>
          <a:p>
            <a:pPr lvl="1"/>
            <a:r>
              <a:rPr lang="en-US" sz="1600" baseline="30000" dirty="0"/>
              <a:t>1</a:t>
            </a:r>
            <a:r>
              <a:rPr lang="en-US" sz="1600" dirty="0"/>
              <a:t>H(</a:t>
            </a:r>
            <a:r>
              <a:rPr lang="en-US" sz="1600" dirty="0" err="1"/>
              <a:t>n,</a:t>
            </a:r>
            <a:r>
              <a:rPr lang="en-US" sz="1600" dirty="0" err="1">
                <a:latin typeface="Symbol" panose="05050102010706020507" pitchFamily="18" charset="2"/>
              </a:rPr>
              <a:t>g</a:t>
            </a:r>
            <a:r>
              <a:rPr lang="en-US" sz="1600" dirty="0"/>
              <a:t>)</a:t>
            </a:r>
            <a:r>
              <a:rPr lang="en-US" sz="1600" baseline="30000" dirty="0"/>
              <a:t>2</a:t>
            </a:r>
            <a:r>
              <a:rPr lang="en-US" sz="1600" dirty="0"/>
              <a:t>H		</a:t>
            </a:r>
            <a:r>
              <a:rPr lang="en-US" sz="1600" dirty="0">
                <a:solidFill>
                  <a:schemeClr val="bg1">
                    <a:lumMod val="65000"/>
                  </a:schemeClr>
                </a:solidFill>
              </a:rPr>
              <a:t>Q = 2.224 MeV</a:t>
            </a:r>
          </a:p>
          <a:p>
            <a:pPr lvl="1"/>
            <a:r>
              <a:rPr lang="en-US" sz="1600" baseline="30000" dirty="0"/>
              <a:t>14</a:t>
            </a:r>
            <a:r>
              <a:rPr lang="en-US" sz="1600" dirty="0"/>
              <a:t>N(</a:t>
            </a:r>
            <a:r>
              <a:rPr lang="en-US" sz="1600" dirty="0" err="1"/>
              <a:t>n,p</a:t>
            </a:r>
            <a:r>
              <a:rPr lang="en-US" sz="1600" dirty="0"/>
              <a:t>)</a:t>
            </a:r>
            <a:r>
              <a:rPr lang="en-US" sz="1600" baseline="30000" dirty="0"/>
              <a:t>14</a:t>
            </a:r>
            <a:r>
              <a:rPr lang="en-US" sz="1600" dirty="0"/>
              <a:t>C		</a:t>
            </a:r>
            <a:r>
              <a:rPr lang="en-US" sz="1600" dirty="0">
                <a:solidFill>
                  <a:schemeClr val="bg1">
                    <a:lumMod val="65000"/>
                  </a:schemeClr>
                </a:solidFill>
              </a:rPr>
              <a:t>Q = 0.626 MeV</a:t>
            </a:r>
          </a:p>
          <a:p>
            <a:r>
              <a:rPr lang="en-US" sz="1800" u="sng" dirty="0">
                <a:solidFill>
                  <a:srgbClr val="DC4405"/>
                </a:solidFill>
              </a:rPr>
              <a:t>Capture</a:t>
            </a:r>
            <a:r>
              <a:rPr lang="en-US" sz="1800" dirty="0"/>
              <a:t> results in the emission of a high-energy </a:t>
            </a:r>
            <a:r>
              <a:rPr lang="en-US" sz="1800" dirty="0">
                <a:solidFill>
                  <a:srgbClr val="DC4405"/>
                </a:solidFill>
              </a:rPr>
              <a:t>photon</a:t>
            </a:r>
            <a:r>
              <a:rPr lang="en-US" sz="1800" dirty="0"/>
              <a:t> to be absorbed elsewhere</a:t>
            </a:r>
          </a:p>
          <a:p>
            <a:pPr lvl="1"/>
            <a:r>
              <a:rPr lang="en-US" sz="1600" dirty="0"/>
              <a:t>this mechanism may be insignificant when evaluating shallow skin dose</a:t>
            </a:r>
          </a:p>
          <a:p>
            <a:pPr lvl="1"/>
            <a:r>
              <a:rPr lang="en-US" sz="1600" dirty="0"/>
              <a:t>but the generation of photons in shielding materials can be significant</a:t>
            </a:r>
          </a:p>
          <a:p>
            <a:r>
              <a:rPr lang="en-US" sz="1800" u="sng" dirty="0">
                <a:solidFill>
                  <a:srgbClr val="DC4405"/>
                </a:solidFill>
              </a:rPr>
              <a:t>Absorption</a:t>
            </a:r>
            <a:r>
              <a:rPr lang="en-US" sz="1800" dirty="0"/>
              <a:t> in tissue results in an energetic </a:t>
            </a:r>
            <a:r>
              <a:rPr lang="en-US" sz="1800" dirty="0">
                <a:solidFill>
                  <a:srgbClr val="DC4405"/>
                </a:solidFill>
              </a:rPr>
              <a:t>proton</a:t>
            </a:r>
            <a:r>
              <a:rPr lang="en-US" sz="1800" dirty="0"/>
              <a:t> and </a:t>
            </a:r>
            <a:r>
              <a:rPr lang="en-US" sz="1800" dirty="0">
                <a:solidFill>
                  <a:srgbClr val="DC4405"/>
                </a:solidFill>
              </a:rPr>
              <a:t>carbon</a:t>
            </a:r>
            <a:r>
              <a:rPr lang="en-US" sz="1800" dirty="0"/>
              <a:t> recoil, the combined energy of which is deposited within the range of the proton</a:t>
            </a:r>
          </a:p>
          <a:p>
            <a:pPr lvl="1"/>
            <a:r>
              <a:rPr lang="en-US" sz="1600" dirty="0"/>
              <a:t>in tissue, a distance of about 10 microns</a:t>
            </a:r>
          </a:p>
        </p:txBody>
      </p:sp>
    </p:spTree>
    <p:extLst>
      <p:ext uri="{BB962C8B-B14F-4D97-AF65-F5344CB8AC3E}">
        <p14:creationId xmlns:p14="http://schemas.microsoft.com/office/powerpoint/2010/main" val="2641466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5757-0532-40F2-BCEA-20DDC9F0898E}"/>
              </a:ext>
            </a:extLst>
          </p:cNvPr>
          <p:cNvSpPr>
            <a:spLocks noGrp="1"/>
          </p:cNvSpPr>
          <p:nvPr>
            <p:ph type="title"/>
          </p:nvPr>
        </p:nvSpPr>
        <p:spPr/>
        <p:txBody>
          <a:bodyPr/>
          <a:lstStyle/>
          <a:p>
            <a:r>
              <a:rPr lang="en-US" dirty="0"/>
              <a:t>Neutron Dosimetry: Capture/Absorption</a:t>
            </a:r>
          </a:p>
        </p:txBody>
      </p:sp>
      <p:sp>
        <p:nvSpPr>
          <p:cNvPr id="4" name="Date Placeholder 3">
            <a:extLst>
              <a:ext uri="{FF2B5EF4-FFF2-40B4-BE49-F238E27FC236}">
                <a16:creationId xmlns:a16="http://schemas.microsoft.com/office/drawing/2014/main" id="{78801857-7CC8-463C-80B1-CABF7DF7A39F}"/>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3A55B8CA-F5F9-44FB-8DA7-2548061AAE14}"/>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A3A7F093-6DE7-49E2-BEFC-55770CB3BA15}"/>
              </a:ext>
            </a:extLst>
          </p:cNvPr>
          <p:cNvSpPr>
            <a:spLocks noGrp="1"/>
          </p:cNvSpPr>
          <p:nvPr>
            <p:ph type="sldNum" sz="quarter" idx="12"/>
          </p:nvPr>
        </p:nvSpPr>
        <p:spPr/>
        <p:txBody>
          <a:bodyPr/>
          <a:lstStyle/>
          <a:p>
            <a:fld id="{3A98EE3D-8CD1-4C3F-BD1C-C98C9596463C}" type="slidenum">
              <a:rPr lang="en-US" smtClean="0"/>
              <a:t>14</a:t>
            </a:fld>
            <a:endParaRPr lang="en-US" dirty="0"/>
          </a:p>
        </p:txBody>
      </p:sp>
      <p:sp>
        <p:nvSpPr>
          <p:cNvPr id="7" name="Content Placeholder 2">
            <a:extLst>
              <a:ext uri="{FF2B5EF4-FFF2-40B4-BE49-F238E27FC236}">
                <a16:creationId xmlns:a16="http://schemas.microsoft.com/office/drawing/2014/main" id="{F8CF4E1E-F30B-4190-B345-5B503C45F195}"/>
              </a:ext>
            </a:extLst>
          </p:cNvPr>
          <p:cNvSpPr>
            <a:spLocks noGrp="1"/>
          </p:cNvSpPr>
          <p:nvPr>
            <p:ph idx="1"/>
          </p:nvPr>
        </p:nvSpPr>
        <p:spPr>
          <a:xfrm>
            <a:off x="980900" y="2181747"/>
            <a:ext cx="9755038" cy="4177247"/>
          </a:xfrm>
        </p:spPr>
        <p:txBody>
          <a:bodyPr>
            <a:normAutofit/>
          </a:bodyPr>
          <a:lstStyle/>
          <a:p>
            <a:r>
              <a:rPr lang="en-US" sz="1600" dirty="0"/>
              <a:t>𝐻(𝑑), the equivalent dose at depth, d, due to neutron capture by </a:t>
            </a:r>
            <a:r>
              <a:rPr lang="en-US" sz="1600" baseline="30000" dirty="0"/>
              <a:t>1</a:t>
            </a:r>
            <a:r>
              <a:rPr lang="en-US" sz="1600" dirty="0"/>
              <a:t>H or absorption by </a:t>
            </a:r>
            <a:r>
              <a:rPr lang="en-US" sz="1600" baseline="30000" dirty="0"/>
              <a:t>14</a:t>
            </a:r>
            <a:r>
              <a:rPr lang="en-US" sz="1600" dirty="0"/>
              <a:t>N is calculated using:</a:t>
            </a:r>
          </a:p>
          <a:p>
            <a:endParaRPr lang="en-US" sz="1600" dirty="0"/>
          </a:p>
          <a:p>
            <a:endParaRPr lang="en-US" sz="1600" dirty="0"/>
          </a:p>
          <a:p>
            <a:pPr marL="0" indent="0">
              <a:buNone/>
            </a:pPr>
            <a:endParaRPr lang="en-US" sz="1600" dirty="0"/>
          </a:p>
          <a:p>
            <a:r>
              <a:rPr lang="en-US" sz="1600" dirty="0"/>
              <a:t>where </a:t>
            </a:r>
            <a:r>
              <a:rPr lang="en-US" sz="1600" i="1" dirty="0"/>
              <a:t>N</a:t>
            </a:r>
            <a:r>
              <a:rPr lang="en-US" sz="1600" dirty="0"/>
              <a:t> is the atomic mass density of </a:t>
            </a:r>
            <a:r>
              <a:rPr lang="en-US" sz="1600" baseline="30000" dirty="0"/>
              <a:t>1</a:t>
            </a:r>
            <a:r>
              <a:rPr lang="en-US" sz="1600" dirty="0"/>
              <a:t>H or </a:t>
            </a:r>
            <a:r>
              <a:rPr lang="en-US" sz="1600" baseline="30000" dirty="0"/>
              <a:t>14</a:t>
            </a:r>
            <a:r>
              <a:rPr lang="en-US" sz="1600" dirty="0"/>
              <a:t>N (atoms kg</a:t>
            </a:r>
            <a:r>
              <a:rPr lang="en-US" sz="1600" baseline="30000" dirty="0"/>
              <a:t>-1</a:t>
            </a:r>
            <a:r>
              <a:rPr lang="en-US" sz="1600" dirty="0"/>
              <a:t>)</a:t>
            </a:r>
          </a:p>
          <a:p>
            <a:r>
              <a:rPr lang="en-US" sz="1600" i="1" dirty="0"/>
              <a:t>Q </a:t>
            </a:r>
            <a:r>
              <a:rPr lang="en-US" sz="1600" dirty="0"/>
              <a:t>is the reaction energy (MeV), </a:t>
            </a:r>
            <a:r>
              <a:rPr lang="en-US" sz="1600" i="1" dirty="0"/>
              <a:t>AF</a:t>
            </a:r>
            <a:r>
              <a:rPr lang="en-US" sz="1600" dirty="0"/>
              <a:t> is the fraction of energy absorbed locally in tissue</a:t>
            </a:r>
          </a:p>
          <a:p>
            <a:r>
              <a:rPr lang="en-US" sz="1600" dirty="0"/>
              <a:t>𝑤</a:t>
            </a:r>
            <a:r>
              <a:rPr lang="en-US" sz="1600" baseline="-25000" dirty="0"/>
              <a:t>𝑅</a:t>
            </a:r>
            <a:r>
              <a:rPr lang="en-US" sz="1600" dirty="0"/>
              <a:t> (𝐸) is the radiation weighting factor (</a:t>
            </a:r>
            <a:r>
              <a:rPr lang="en-US" sz="1600" dirty="0" err="1"/>
              <a:t>Sv</a:t>
            </a:r>
            <a:r>
              <a:rPr lang="en-US" sz="1600" dirty="0"/>
              <a:t>/</a:t>
            </a:r>
            <a:r>
              <a:rPr lang="en-US" sz="1600" dirty="0" err="1"/>
              <a:t>Gy</a:t>
            </a:r>
            <a:r>
              <a:rPr lang="en-US" sz="1600" dirty="0"/>
              <a:t>)</a:t>
            </a:r>
          </a:p>
          <a:p>
            <a:r>
              <a:rPr lang="en-US" sz="1600" dirty="0"/>
              <a:t>𝜎(𝐸) is the energy-dependent cross section (cm</a:t>
            </a:r>
            <a:r>
              <a:rPr lang="en-US" sz="1600" baseline="30000" dirty="0"/>
              <a:t>2</a:t>
            </a:r>
            <a:r>
              <a:rPr lang="en-US" sz="1600" dirty="0"/>
              <a:t> atom</a:t>
            </a:r>
            <a:r>
              <a:rPr lang="en-US" sz="1600" baseline="30000" dirty="0"/>
              <a:t>-1</a:t>
            </a:r>
            <a:r>
              <a:rPr lang="en-US" sz="1600" dirty="0"/>
              <a:t>)</a:t>
            </a:r>
          </a:p>
          <a:p>
            <a:r>
              <a:rPr lang="en-US" sz="1600" dirty="0"/>
              <a:t>𝑓</a:t>
            </a:r>
            <a:r>
              <a:rPr lang="en-US" sz="1600" baseline="-25000" dirty="0"/>
              <a:t>𝐶𝑃𝐸</a:t>
            </a:r>
            <a:r>
              <a:rPr lang="en-US" sz="1600" dirty="0"/>
              <a:t> (𝑑,𝐸) accounts for fractional charged particle equilibrium</a:t>
            </a:r>
          </a:p>
          <a:p>
            <a:r>
              <a:rPr lang="en-US" sz="1600" dirty="0"/>
              <a:t>and </a:t>
            </a:r>
            <a:r>
              <a:rPr lang="en-US" sz="1600" i="1" dirty="0"/>
              <a:t>Φ′</a:t>
            </a:r>
            <a:r>
              <a:rPr lang="en-US" sz="1600" dirty="0"/>
              <a:t>(𝑑,𝐸)  is the neutron fluence at depth (cm</a:t>
            </a:r>
            <a:r>
              <a:rPr lang="en-US" sz="1600" baseline="30000" dirty="0"/>
              <a:t>-2</a:t>
            </a:r>
            <a:r>
              <a:rPr lang="en-US" sz="1600" dirty="0"/>
              <a:t> MeV</a:t>
            </a:r>
            <a:r>
              <a:rPr lang="en-US" sz="1600" baseline="30000" dirty="0"/>
              <a:t>-1</a:t>
            </a:r>
            <a:r>
              <a:rPr lang="en-US" sz="1600" dirty="0"/>
              <a:t>).</a:t>
            </a:r>
          </a:p>
          <a:p>
            <a:endParaRPr lang="en-US" sz="1600"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E30511F-EA83-4C36-ADCE-ABEB1B903721}"/>
                  </a:ext>
                </a:extLst>
              </p:cNvPr>
              <p:cNvSpPr/>
              <p:nvPr/>
            </p:nvSpPr>
            <p:spPr>
              <a:xfrm>
                <a:off x="1161162" y="2741261"/>
                <a:ext cx="9657844"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𝐻</m:t>
                      </m:r>
                      <m:d>
                        <m:dPr>
                          <m:ctrlPr>
                            <a:rPr lang="en-US" i="1" smtClean="0">
                              <a:latin typeface="Cambria Math" panose="02040503050406030204" pitchFamily="18" charset="0"/>
                            </a:rPr>
                          </m:ctrlPr>
                        </m:dPr>
                        <m:e>
                          <m:r>
                            <a:rPr lang="en-US" b="0" i="1" smtClean="0">
                              <a:latin typeface="Cambria Math" panose="02040503050406030204" pitchFamily="18" charset="0"/>
                            </a:rPr>
                            <m:t>𝑑</m:t>
                          </m:r>
                        </m:e>
                      </m:d>
                      <m:r>
                        <a:rPr lang="en-US" i="0">
                          <a:latin typeface="Cambria Math" panose="02040503050406030204" pitchFamily="18" charset="0"/>
                        </a:rPr>
                        <m:t>=</m:t>
                      </m:r>
                      <m:r>
                        <a:rPr lang="en-US">
                          <a:latin typeface="Cambria Math" panose="02040503050406030204" pitchFamily="18" charset="0"/>
                        </a:rPr>
                        <m:t>1.602</m:t>
                      </m:r>
                      <m:r>
                        <a:rPr lang="en-US" i="1">
                          <a:latin typeface="Cambria Math" panose="02040503050406030204" pitchFamily="18" charset="0"/>
                        </a:rPr>
                        <m:t>𝑥</m:t>
                      </m:r>
                      <m:sSup>
                        <m:sSupPr>
                          <m:ctrlPr>
                            <a:rPr lang="en-US" i="1">
                              <a:latin typeface="Cambria Math" panose="02040503050406030204" pitchFamily="18" charset="0"/>
                            </a:rPr>
                          </m:ctrlPr>
                        </m:sSupPr>
                        <m:e>
                          <m:r>
                            <a:rPr lang="en-US">
                              <a:latin typeface="Cambria Math" panose="02040503050406030204" pitchFamily="18" charset="0"/>
                            </a:rPr>
                            <m:t>10</m:t>
                          </m:r>
                        </m:e>
                        <m:sup>
                          <m:r>
                            <a:rPr lang="en-US">
                              <a:latin typeface="Cambria Math" panose="02040503050406030204" pitchFamily="18" charset="0"/>
                            </a:rPr>
                            <m:t>−13</m:t>
                          </m:r>
                        </m:sup>
                      </m:sSup>
                      <m:r>
                        <a:rPr lang="en-US">
                          <a:latin typeface="Cambria Math" panose="02040503050406030204" pitchFamily="18" charset="0"/>
                        </a:rPr>
                        <m:t>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𝐽</m:t>
                              </m:r>
                            </m:num>
                            <m:den>
                              <m:r>
                                <a:rPr lang="en-US" i="1">
                                  <a:latin typeface="Cambria Math" panose="02040503050406030204" pitchFamily="18" charset="0"/>
                                </a:rPr>
                                <m:t>𝑀𝑒𝑉</m:t>
                              </m:r>
                            </m:den>
                          </m:f>
                        </m:e>
                      </m:d>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𝐴𝐹</m:t>
                      </m:r>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0</m:t>
                          </m:r>
                        </m:sub>
                        <m:sup>
                          <m:r>
                            <a:rPr lang="en-US" i="1" smtClean="0">
                              <a:latin typeface="Cambria Math" panose="02040503050406030204" pitchFamily="18" charset="0"/>
                              <a:ea typeface="Cambria Math" panose="02040503050406030204" pitchFamily="18" charset="0"/>
                            </a:rPr>
                            <m:t>∞</m:t>
                          </m:r>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𝑅</m:t>
                                  </m:r>
                                </m:sub>
                              </m:sSub>
                              <m:d>
                                <m:dPr>
                                  <m:ctrlPr>
                                    <a:rPr lang="en-US" i="1">
                                      <a:latin typeface="Cambria Math" panose="02040503050406030204" pitchFamily="18" charset="0"/>
                                    </a:rPr>
                                  </m:ctrlPr>
                                </m:dPr>
                                <m:e>
                                  <m:r>
                                    <a:rPr lang="en-US" i="1">
                                      <a:latin typeface="Cambria Math" panose="02040503050406030204" pitchFamily="18" charset="0"/>
                                    </a:rPr>
                                    <m:t>𝐸</m:t>
                                  </m:r>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𝜎</m:t>
                              </m:r>
                              <m:d>
                                <m:dPr>
                                  <m:ctrlPr>
                                    <a:rPr lang="en-US" i="1">
                                      <a:latin typeface="Cambria Math" panose="02040503050406030204" pitchFamily="18" charset="0"/>
                                    </a:rPr>
                                  </m:ctrlPr>
                                </m:dPr>
                                <m:e>
                                  <m:r>
                                    <a:rPr lang="en-US" i="1">
                                      <a:latin typeface="Cambria Math" panose="02040503050406030204" pitchFamily="18" charset="0"/>
                                    </a:rPr>
                                    <m:t>𝐸</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𝐶𝑃𝐸</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𝐸</m:t>
                                  </m:r>
                                </m:e>
                              </m:d>
                              <m:r>
                                <a:rPr lang="en-US" i="1"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Φ</m:t>
                              </m:r>
                              <m:r>
                                <a:rPr lang="en-US" b="0" i="1" smtClean="0">
                                  <a:latin typeface="Cambria Math" panose="02040503050406030204" pitchFamily="18" charset="0"/>
                                  <a:ea typeface="Cambria Math" panose="02040503050406030204" pitchFamily="18" charset="0"/>
                                </a:rPr>
                                <m:t>′</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𝐸</m:t>
                                  </m:r>
                                </m:e>
                              </m:d>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rPr>
                            <m:t>𝑑𝐸</m:t>
                          </m:r>
                        </m:e>
                      </m:nary>
                    </m:oMath>
                  </m:oMathPara>
                </a14:m>
                <a:endParaRPr lang="en-US" dirty="0"/>
              </a:p>
            </p:txBody>
          </p:sp>
        </mc:Choice>
        <mc:Fallback xmlns="">
          <p:sp>
            <p:nvSpPr>
              <p:cNvPr id="8" name="Rectangle 7">
                <a:extLst>
                  <a:ext uri="{FF2B5EF4-FFF2-40B4-BE49-F238E27FC236}">
                    <a16:creationId xmlns:a16="http://schemas.microsoft.com/office/drawing/2014/main" id="{DE30511F-EA83-4C36-ADCE-ABEB1B903721}"/>
                  </a:ext>
                </a:extLst>
              </p:cNvPr>
              <p:cNvSpPr>
                <a:spLocks noRot="1" noChangeAspect="1" noMove="1" noResize="1" noEditPoints="1" noAdjustHandles="1" noChangeArrowheads="1" noChangeShapeType="1" noTextEdit="1"/>
              </p:cNvSpPr>
              <p:nvPr/>
            </p:nvSpPr>
            <p:spPr>
              <a:xfrm>
                <a:off x="1161162" y="2741261"/>
                <a:ext cx="9657844" cy="714683"/>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71679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E1FE4F2-D2C8-4A3D-B1A4-CE9B2B097E86}"/>
                  </a:ext>
                </a:extLst>
              </p:cNvPr>
              <p:cNvSpPr/>
              <p:nvPr/>
            </p:nvSpPr>
            <p:spPr>
              <a:xfrm>
                <a:off x="2667341" y="5828875"/>
                <a:ext cx="7112011" cy="7583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𝐻</m:t>
                          </m:r>
                        </m:e>
                        <m:sub>
                          <m:r>
                            <a:rPr lang="en-US" sz="2000" b="0" i="1" smtClean="0">
                              <a:latin typeface="Cambria Math" panose="02040503050406030204" pitchFamily="18" charset="0"/>
                            </a:rPr>
                            <m:t>𝑝</m:t>
                          </m:r>
                        </m:sub>
                      </m:sSub>
                      <m:d>
                        <m:dPr>
                          <m:ctrlPr>
                            <a:rPr lang="en-US" sz="2000" i="1" smtClean="0">
                              <a:latin typeface="Cambria Math" panose="02040503050406030204" pitchFamily="18" charset="0"/>
                            </a:rPr>
                          </m:ctrlPr>
                        </m:dPr>
                        <m:e>
                          <m:r>
                            <a:rPr lang="en-US" sz="2000" b="0" i="1" smtClean="0">
                              <a:latin typeface="Cambria Math" panose="02040503050406030204" pitchFamily="18" charset="0"/>
                            </a:rPr>
                            <m:t>𝑑</m:t>
                          </m:r>
                        </m:e>
                      </m:d>
                      <m:r>
                        <a:rPr lang="en-US" sz="2000" i="0">
                          <a:latin typeface="Cambria Math" panose="02040503050406030204" pitchFamily="18" charset="0"/>
                        </a:rPr>
                        <m:t>=</m:t>
                      </m:r>
                      <m:r>
                        <a:rPr lang="en-US" sz="2000">
                          <a:latin typeface="Cambria Math" panose="02040503050406030204" pitchFamily="18" charset="0"/>
                        </a:rPr>
                        <m:t>1.82</m:t>
                      </m:r>
                      <m:r>
                        <a:rPr lang="en-US" sz="2000" i="1">
                          <a:latin typeface="Cambria Math" panose="02040503050406030204" pitchFamily="18" charset="0"/>
                        </a:rPr>
                        <m:t>𝑥</m:t>
                      </m:r>
                      <m:sSup>
                        <m:sSupPr>
                          <m:ctrlPr>
                            <a:rPr lang="en-US" sz="2000" i="1">
                              <a:latin typeface="Cambria Math" panose="02040503050406030204" pitchFamily="18" charset="0"/>
                            </a:rPr>
                          </m:ctrlPr>
                        </m:sSupPr>
                        <m:e>
                          <m:r>
                            <a:rPr lang="en-US" sz="2000">
                              <a:latin typeface="Cambria Math" panose="02040503050406030204" pitchFamily="18" charset="0"/>
                            </a:rPr>
                            <m:t>10</m:t>
                          </m:r>
                        </m:e>
                        <m:sup>
                          <m:r>
                            <a:rPr lang="en-US" sz="2000">
                              <a:latin typeface="Cambria Math" panose="02040503050406030204" pitchFamily="18" charset="0"/>
                            </a:rPr>
                            <m:t>1</m:t>
                          </m:r>
                          <m:r>
                            <a:rPr lang="en-US" sz="2000" i="1">
                              <a:latin typeface="Cambria Math" panose="02040503050406030204" pitchFamily="18" charset="0"/>
                            </a:rPr>
                            <m:t>2</m:t>
                          </m:r>
                        </m:sup>
                      </m:sSup>
                      <m:r>
                        <a:rPr lang="en-US" sz="2000">
                          <a:latin typeface="Cambria Math" panose="02040503050406030204" pitchFamily="18" charset="0"/>
                        </a:rPr>
                        <m:t> </m:t>
                      </m:r>
                      <m:d>
                        <m:dPr>
                          <m:ctrlPr>
                            <a:rPr lang="en-US" sz="2000" i="1">
                              <a:latin typeface="Cambria Math" panose="02040503050406030204" pitchFamily="18" charset="0"/>
                            </a:rPr>
                          </m:ctrlPr>
                        </m:dPr>
                        <m:e>
                          <m:r>
                            <a:rPr lang="en-US" sz="2000" b="0" i="1" smtClean="0">
                              <a:latin typeface="Cambria Math" panose="02040503050406030204" pitchFamily="18" charset="0"/>
                            </a:rPr>
                            <m:t>𝑆𝑣</m:t>
                          </m:r>
                        </m:e>
                      </m:d>
                      <m:nary>
                        <m:naryPr>
                          <m:limLoc m:val="subSup"/>
                          <m:ctrlPr>
                            <a:rPr lang="en-US" sz="2000" i="1">
                              <a:latin typeface="Cambria Math" panose="02040503050406030204" pitchFamily="18" charset="0"/>
                            </a:rPr>
                          </m:ctrlPr>
                        </m:naryPr>
                        <m:sub>
                          <m:r>
                            <a:rPr lang="en-US" sz="2000" i="0">
                              <a:latin typeface="Cambria Math" panose="02040503050406030204" pitchFamily="18" charset="0"/>
                            </a:rPr>
                            <m:t>0</m:t>
                          </m:r>
                        </m:sub>
                        <m:sup>
                          <m:r>
                            <a:rPr lang="en-US" sz="2000" i="0">
                              <a:latin typeface="Cambria Math" panose="02040503050406030204" pitchFamily="18" charset="0"/>
                            </a:rPr>
                            <m:t>∞</m:t>
                          </m:r>
                        </m:sup>
                        <m:e>
                          <m:d>
                            <m:dPr>
                              <m:ctrlPr>
                                <a:rPr lang="en-US" sz="2000" i="1">
                                  <a:latin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𝜎</m:t>
                                  </m:r>
                                </m:e>
                                <m:sub>
                                  <m:r>
                                    <a:rPr lang="en-US" sz="2000" i="1">
                                      <a:latin typeface="Cambria Math" panose="02040503050406030204" pitchFamily="18" charset="0"/>
                                      <a:ea typeface="Cambria Math" panose="02040503050406030204" pitchFamily="18" charset="0"/>
                                    </a:rPr>
                                    <m:t>𝑝</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𝐸</m:t>
                                  </m:r>
                                </m:e>
                              </m:d>
                              <m:r>
                                <a:rPr lang="en-US" sz="2000" i="1">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𝑓</m:t>
                                  </m:r>
                                </m:e>
                                <m:sub>
                                  <m:r>
                                    <a:rPr lang="en-US" sz="2000" b="0" i="1" smtClean="0">
                                      <a:latin typeface="Cambria Math" panose="02040503050406030204" pitchFamily="18" charset="0"/>
                                      <a:ea typeface="Cambria Math" panose="02040503050406030204" pitchFamily="18" charset="0"/>
                                    </a:rPr>
                                    <m:t>𝐶𝑃𝐸</m:t>
                                  </m:r>
                                </m:sub>
                              </m:sSub>
                              <m:d>
                                <m:dPr>
                                  <m:ctrlPr>
                                    <a:rPr lang="en-US" sz="200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𝑑</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𝐸</m:t>
                                  </m:r>
                                </m:e>
                              </m:d>
                              <m:r>
                                <a:rPr lang="en-US" sz="2000" i="1">
                                  <a:latin typeface="Cambria Math" panose="02040503050406030204" pitchFamily="18" charset="0"/>
                                  <a:ea typeface="Cambria Math" panose="02040503050406030204" pitchFamily="18" charset="0"/>
                                </a:rPr>
                                <m:t>∙</m:t>
                              </m:r>
                              <m:r>
                                <m:rPr>
                                  <m:sty m:val="p"/>
                                </m:rPr>
                                <a:rPr lang="en-US" sz="2000">
                                  <a:latin typeface="Cambria Math" panose="02040503050406030204" pitchFamily="18" charset="0"/>
                                </a:rPr>
                                <m:t>Φ</m:t>
                              </m:r>
                              <m:r>
                                <a:rPr lang="en-US" sz="2000" b="0" i="0" smtClean="0">
                                  <a:latin typeface="Cambria Math" panose="02040503050406030204" pitchFamily="18" charset="0"/>
                                </a:rPr>
                                <m:t>′</m:t>
                              </m:r>
                              <m:d>
                                <m:dPr>
                                  <m:ctrlPr>
                                    <a:rPr lang="en-US" sz="2000" i="1" smtClean="0">
                                      <a:latin typeface="Cambria Math" panose="02040503050406030204" pitchFamily="18" charset="0"/>
                                    </a:rPr>
                                  </m:ctrlPr>
                                </m:dPr>
                                <m:e>
                                  <m:r>
                                    <a:rPr lang="en-US" sz="2000" b="0" i="1" smtClean="0">
                                      <a:latin typeface="Cambria Math" panose="02040503050406030204" pitchFamily="18" charset="0"/>
                                    </a:rPr>
                                    <m:t>𝑑</m:t>
                                  </m:r>
                                  <m:r>
                                    <a:rPr lang="en-US" sz="2000" b="0" i="1" smtClean="0">
                                      <a:latin typeface="Cambria Math" panose="02040503050406030204" pitchFamily="18" charset="0"/>
                                    </a:rPr>
                                    <m:t>,</m:t>
                                  </m:r>
                                  <m:r>
                                    <a:rPr lang="en-US" sz="2000" b="0" i="1" smtClean="0">
                                      <a:latin typeface="Cambria Math" panose="02040503050406030204" pitchFamily="18" charset="0"/>
                                    </a:rPr>
                                    <m:t>𝐸</m:t>
                                  </m:r>
                                </m:e>
                              </m:d>
                            </m:e>
                          </m:d>
                          <m:r>
                            <a:rPr lang="en-US" sz="2000" i="0">
                              <a:latin typeface="Cambria Math" panose="02040503050406030204" pitchFamily="18" charset="0"/>
                            </a:rPr>
                            <m:t> </m:t>
                          </m:r>
                          <m:r>
                            <a:rPr lang="en-US" sz="2000" i="1">
                              <a:latin typeface="Cambria Math" panose="02040503050406030204" pitchFamily="18" charset="0"/>
                            </a:rPr>
                            <m:t>𝑑𝐸</m:t>
                          </m:r>
                        </m:e>
                      </m:nary>
                    </m:oMath>
                  </m:oMathPara>
                </a14:m>
                <a:endParaRPr lang="en-US" sz="2400" dirty="0"/>
              </a:p>
            </p:txBody>
          </p:sp>
        </mc:Choice>
        <mc:Fallback xmlns="">
          <p:sp>
            <p:nvSpPr>
              <p:cNvPr id="3" name="Rectangle 2">
                <a:extLst>
                  <a:ext uri="{FF2B5EF4-FFF2-40B4-BE49-F238E27FC236}">
                    <a16:creationId xmlns:a16="http://schemas.microsoft.com/office/drawing/2014/main" id="{0E1FE4F2-D2C8-4A3D-B1A4-CE9B2B097E86}"/>
                  </a:ext>
                </a:extLst>
              </p:cNvPr>
              <p:cNvSpPr>
                <a:spLocks noRot="1" noChangeAspect="1" noMove="1" noResize="1" noEditPoints="1" noAdjustHandles="1" noChangeArrowheads="1" noChangeShapeType="1" noTextEdit="1"/>
              </p:cNvSpPr>
              <p:nvPr/>
            </p:nvSpPr>
            <p:spPr>
              <a:xfrm>
                <a:off x="2667341" y="5828875"/>
                <a:ext cx="7112011" cy="758349"/>
              </a:xfrm>
              <a:prstGeom prst="rect">
                <a:avLst/>
              </a:prstGeom>
              <a:blipFill>
                <a:blip r:embed="rId2"/>
                <a:stretch>
                  <a:fillRect/>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F2A19F71-1115-4C37-A258-15F4F63902A3}"/>
              </a:ext>
            </a:extLst>
          </p:cNvPr>
          <p:cNvSpPr>
            <a:spLocks noGrp="1"/>
          </p:cNvSpPr>
          <p:nvPr>
            <p:ph type="title"/>
          </p:nvPr>
        </p:nvSpPr>
        <p:spPr/>
        <p:txBody>
          <a:bodyPr/>
          <a:lstStyle/>
          <a:p>
            <a:r>
              <a:rPr lang="en-US" dirty="0"/>
              <a:t>Neutron Dosimetry: Capture/Absorption</a:t>
            </a:r>
          </a:p>
        </p:txBody>
      </p:sp>
      <p:sp>
        <p:nvSpPr>
          <p:cNvPr id="10" name="Slide Number Placeholder 9">
            <a:extLst>
              <a:ext uri="{FF2B5EF4-FFF2-40B4-BE49-F238E27FC236}">
                <a16:creationId xmlns:a16="http://schemas.microsoft.com/office/drawing/2014/main" id="{34FB06DE-0BA6-4AA8-8499-12DB2D9B5864}"/>
              </a:ext>
            </a:extLst>
          </p:cNvPr>
          <p:cNvSpPr>
            <a:spLocks noGrp="1"/>
          </p:cNvSpPr>
          <p:nvPr>
            <p:ph type="sldNum" sz="quarter" idx="12"/>
          </p:nvPr>
        </p:nvSpPr>
        <p:spPr/>
        <p:txBody>
          <a:bodyPr/>
          <a:lstStyle/>
          <a:p>
            <a:fld id="{677F7B41-FD57-4489-AAB8-D17CF179067D}" type="slidenum">
              <a:rPr lang="en-US" smtClean="0"/>
              <a:t>15</a:t>
            </a:fld>
            <a:endParaRPr lang="en-US"/>
          </a:p>
        </p:txBody>
      </p:sp>
      <p:sp>
        <p:nvSpPr>
          <p:cNvPr id="5" name="Rectangle 4">
            <a:extLst>
              <a:ext uri="{FF2B5EF4-FFF2-40B4-BE49-F238E27FC236}">
                <a16:creationId xmlns:a16="http://schemas.microsoft.com/office/drawing/2014/main" id="{CBF9CE87-A2C1-4F5B-A3C5-0DDE327144EE}"/>
              </a:ext>
            </a:extLst>
          </p:cNvPr>
          <p:cNvSpPr/>
          <p:nvPr/>
        </p:nvSpPr>
        <p:spPr>
          <a:xfrm>
            <a:off x="2893787" y="2092313"/>
            <a:ext cx="6404425" cy="646331"/>
          </a:xfrm>
          <a:prstGeom prst="rect">
            <a:avLst/>
          </a:prstGeom>
        </p:spPr>
        <p:txBody>
          <a:bodyPr wrap="square">
            <a:spAutoFit/>
          </a:bodyPr>
          <a:lstStyle/>
          <a:p>
            <a:pPr algn="ctr"/>
            <a:r>
              <a:rPr lang="en-US" dirty="0">
                <a:latin typeface="Calibri" panose="020F0502020204030204" pitchFamily="34" charset="0"/>
                <a:ea typeface="Calibri" panose="020F0502020204030204" pitchFamily="34" charset="0"/>
                <a:cs typeface="Times New Roman" panose="02020603050405020304" pitchFamily="18" charset="0"/>
              </a:rPr>
              <a:t>Some fraction of the photon energy is absorbed in the body, and all kinetic energy is absorbed w/in the range of the proton.</a:t>
            </a:r>
            <a:endParaRPr lang="en-US" dirty="0"/>
          </a:p>
        </p:txBody>
      </p:sp>
      <p:graphicFrame>
        <p:nvGraphicFramePr>
          <p:cNvPr id="12" name="Content Placeholder 3">
            <a:extLst>
              <a:ext uri="{FF2B5EF4-FFF2-40B4-BE49-F238E27FC236}">
                <a16:creationId xmlns:a16="http://schemas.microsoft.com/office/drawing/2014/main" id="{E490C412-68C4-4331-BB07-A01198C12DD6}"/>
              </a:ext>
            </a:extLst>
          </p:cNvPr>
          <p:cNvGraphicFramePr>
            <a:graphicFrameLocks noGrp="1"/>
          </p:cNvGraphicFramePr>
          <p:nvPr>
            <p:ph idx="1"/>
            <p:extLst>
              <p:ext uri="{D42A27DB-BD31-4B8C-83A1-F6EECF244321}">
                <p14:modId xmlns:p14="http://schemas.microsoft.com/office/powerpoint/2010/main" val="4078323330"/>
              </p:ext>
            </p:extLst>
          </p:nvPr>
        </p:nvGraphicFramePr>
        <p:xfrm>
          <a:off x="2667341" y="2743817"/>
          <a:ext cx="7065033" cy="1856498"/>
        </p:xfrm>
        <a:graphic>
          <a:graphicData uri="http://schemas.openxmlformats.org/drawingml/2006/table">
            <a:tbl>
              <a:tblPr firstRow="1" bandRow="1">
                <a:tableStyleId>{5C22544A-7EE6-4342-B048-85BDC9FD1C3A}</a:tableStyleId>
              </a:tblPr>
              <a:tblGrid>
                <a:gridCol w="1207698">
                  <a:extLst>
                    <a:ext uri="{9D8B030D-6E8A-4147-A177-3AD203B41FA5}">
                      <a16:colId xmlns:a16="http://schemas.microsoft.com/office/drawing/2014/main" val="1543896687"/>
                    </a:ext>
                  </a:extLst>
                </a:gridCol>
                <a:gridCol w="776377">
                  <a:extLst>
                    <a:ext uri="{9D8B030D-6E8A-4147-A177-3AD203B41FA5}">
                      <a16:colId xmlns:a16="http://schemas.microsoft.com/office/drawing/2014/main" val="1600057775"/>
                    </a:ext>
                  </a:extLst>
                </a:gridCol>
                <a:gridCol w="1181819">
                  <a:extLst>
                    <a:ext uri="{9D8B030D-6E8A-4147-A177-3AD203B41FA5}">
                      <a16:colId xmlns:a16="http://schemas.microsoft.com/office/drawing/2014/main" val="28225136"/>
                    </a:ext>
                  </a:extLst>
                </a:gridCol>
                <a:gridCol w="1250830">
                  <a:extLst>
                    <a:ext uri="{9D8B030D-6E8A-4147-A177-3AD203B41FA5}">
                      <a16:colId xmlns:a16="http://schemas.microsoft.com/office/drawing/2014/main" val="969867837"/>
                    </a:ext>
                  </a:extLst>
                </a:gridCol>
                <a:gridCol w="776378">
                  <a:extLst>
                    <a:ext uri="{9D8B030D-6E8A-4147-A177-3AD203B41FA5}">
                      <a16:colId xmlns:a16="http://schemas.microsoft.com/office/drawing/2014/main" val="2502868423"/>
                    </a:ext>
                  </a:extLst>
                </a:gridCol>
                <a:gridCol w="945878">
                  <a:extLst>
                    <a:ext uri="{9D8B030D-6E8A-4147-A177-3AD203B41FA5}">
                      <a16:colId xmlns:a16="http://schemas.microsoft.com/office/drawing/2014/main" val="1338994506"/>
                    </a:ext>
                  </a:extLst>
                </a:gridCol>
                <a:gridCol w="926053">
                  <a:extLst>
                    <a:ext uri="{9D8B030D-6E8A-4147-A177-3AD203B41FA5}">
                      <a16:colId xmlns:a16="http://schemas.microsoft.com/office/drawing/2014/main" val="3831073727"/>
                    </a:ext>
                  </a:extLst>
                </a:gridCol>
              </a:tblGrid>
              <a:tr h="586181">
                <a:tc>
                  <a:txBody>
                    <a:bodyPr/>
                    <a:lstStyle/>
                    <a:p>
                      <a:endParaRPr lang="en-US" sz="1600" dirty="0">
                        <a:solidFill>
                          <a:schemeClr val="bg1"/>
                        </a:solidFill>
                      </a:endParaRPr>
                    </a:p>
                    <a:p>
                      <a:r>
                        <a:rPr lang="en-US" sz="1600" dirty="0">
                          <a:solidFill>
                            <a:schemeClr val="bg1"/>
                          </a:solidFill>
                        </a:rPr>
                        <a:t>Reaction</a:t>
                      </a:r>
                    </a:p>
                  </a:txBody>
                  <a:tcPr>
                    <a:solidFill>
                      <a:srgbClr val="002966"/>
                    </a:solidFill>
                  </a:tcPr>
                </a:tc>
                <a:tc>
                  <a:txBody>
                    <a:bodyPr/>
                    <a:lstStyle/>
                    <a:p>
                      <a:pPr algn="ctr"/>
                      <a:endParaRPr lang="en-US" sz="1600" dirty="0">
                        <a:solidFill>
                          <a:schemeClr val="bg1"/>
                        </a:solidFill>
                      </a:endParaRPr>
                    </a:p>
                    <a:p>
                      <a:pPr algn="ctr"/>
                      <a:r>
                        <a:rPr lang="en-US" sz="1600" baseline="0" dirty="0" err="1">
                          <a:solidFill>
                            <a:schemeClr val="bg1"/>
                          </a:solidFill>
                        </a:rPr>
                        <a:t>wt</a:t>
                      </a:r>
                      <a:r>
                        <a:rPr lang="en-US" sz="1600" baseline="0" dirty="0">
                          <a:solidFill>
                            <a:schemeClr val="bg1"/>
                          </a:solidFill>
                        </a:rPr>
                        <a:t> %*</a:t>
                      </a:r>
                    </a:p>
                  </a:txBody>
                  <a:tcPr>
                    <a:solidFill>
                      <a:srgbClr val="002966"/>
                    </a:solidFill>
                  </a:tcPr>
                </a:tc>
                <a:tc>
                  <a:txBody>
                    <a:bodyPr/>
                    <a:lstStyle/>
                    <a:p>
                      <a:pPr algn="ctr"/>
                      <a:r>
                        <a:rPr lang="en-US" sz="1600" dirty="0">
                          <a:solidFill>
                            <a:schemeClr val="bg1"/>
                          </a:solidFill>
                        </a:rPr>
                        <a:t>Atomic weight</a:t>
                      </a:r>
                    </a:p>
                    <a:p>
                      <a:pPr algn="ctr"/>
                      <a:r>
                        <a:rPr lang="en-US" sz="1600" dirty="0">
                          <a:solidFill>
                            <a:schemeClr val="bg1"/>
                          </a:solidFill>
                        </a:rPr>
                        <a:t>(kg/mol)</a:t>
                      </a:r>
                    </a:p>
                  </a:txBody>
                  <a:tcPr>
                    <a:solidFill>
                      <a:srgbClr val="002966"/>
                    </a:solidFill>
                  </a:tcPr>
                </a:tc>
                <a:tc>
                  <a:txBody>
                    <a:bodyPr/>
                    <a:lstStyle/>
                    <a:p>
                      <a:pPr algn="ctr"/>
                      <a:r>
                        <a:rPr lang="en-US" sz="1600" dirty="0">
                          <a:solidFill>
                            <a:schemeClr val="bg1"/>
                          </a:solidFill>
                        </a:rPr>
                        <a:t>Atomic density</a:t>
                      </a:r>
                    </a:p>
                    <a:p>
                      <a:pPr algn="ctr"/>
                      <a:r>
                        <a:rPr lang="en-US" sz="1600" dirty="0">
                          <a:solidFill>
                            <a:schemeClr val="bg1"/>
                          </a:solidFill>
                        </a:rPr>
                        <a:t>(atoms/kg)</a:t>
                      </a:r>
                    </a:p>
                  </a:txBody>
                  <a:tcPr>
                    <a:solidFill>
                      <a:srgbClr val="0029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Q (MeV)</a:t>
                      </a:r>
                      <a:endParaRPr kumimoji="0" lang="en-US" sz="1600" b="1" i="0" u="none" strike="noStrike" kern="1200" cap="none" spc="0" normalizeH="0" baseline="-25000" noProof="0" dirty="0">
                        <a:ln>
                          <a:noFill/>
                        </a:ln>
                        <a:solidFill>
                          <a:prstClr val="white"/>
                        </a:solidFill>
                        <a:effectLst/>
                        <a:uLnTx/>
                        <a:uFillTx/>
                        <a:latin typeface="Calibri" panose="020F0502020204030204"/>
                        <a:ea typeface="+mn-ea"/>
                        <a:cs typeface="+mn-cs"/>
                      </a:endParaRPr>
                    </a:p>
                  </a:txBody>
                  <a:tcPr>
                    <a:solidFill>
                      <a:srgbClr val="0029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AF</a:t>
                      </a:r>
                      <a:endParaRPr kumimoji="0" lang="en-US" sz="1600" b="1" i="0" u="none" strike="noStrike" kern="1200" cap="none" spc="0" normalizeH="0" baseline="-25000" noProof="0" dirty="0">
                        <a:ln>
                          <a:noFill/>
                        </a:ln>
                        <a:solidFill>
                          <a:prstClr val="white"/>
                        </a:solidFill>
                        <a:effectLst/>
                        <a:uLnTx/>
                        <a:uFillTx/>
                        <a:latin typeface="Calibri" panose="020F0502020204030204"/>
                        <a:ea typeface="+mn-ea"/>
                        <a:cs typeface="+mn-cs"/>
                      </a:endParaRPr>
                    </a:p>
                  </a:txBody>
                  <a:tcPr>
                    <a:solidFill>
                      <a:srgbClr val="0029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white"/>
                          </a:solidFill>
                          <a:effectLst/>
                          <a:uLnTx/>
                          <a:uFillTx/>
                          <a:latin typeface="+mn-lt"/>
                          <a:ea typeface="+mn-ea"/>
                          <a:cs typeface="+mn-cs"/>
                        </a:rPr>
                        <a:t>w</a:t>
                      </a:r>
                      <a:r>
                        <a:rPr kumimoji="0" lang="en-US" sz="1600" b="1" i="0" u="none" strike="noStrike" kern="1200" cap="none" spc="0" normalizeH="0" baseline="-25000" noProof="0" dirty="0" err="1">
                          <a:ln>
                            <a:noFill/>
                          </a:ln>
                          <a:solidFill>
                            <a:prstClr val="white"/>
                          </a:solidFill>
                          <a:effectLst/>
                          <a:uLnTx/>
                          <a:uFillTx/>
                          <a:latin typeface="+mn-lt"/>
                          <a:ea typeface="+mn-ea"/>
                          <a:cs typeface="+mn-cs"/>
                        </a:rPr>
                        <a:t>R</a:t>
                      </a:r>
                      <a:endParaRPr kumimoji="0" lang="en-US" sz="1600" b="1" i="0" u="none" strike="noStrike" kern="1200" cap="none" spc="0" normalizeH="0" baseline="-25000" noProof="0" dirty="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n-lt"/>
                          <a:ea typeface="+mn-ea"/>
                          <a:cs typeface="+mn-cs"/>
                        </a:rPr>
                        <a:t>(</a:t>
                      </a:r>
                      <a:r>
                        <a:rPr kumimoji="0" lang="en-US" sz="1600" b="1" i="0" u="none" strike="noStrike" kern="1200" cap="none" spc="0" normalizeH="0" baseline="0" noProof="0" dirty="0" err="1">
                          <a:ln>
                            <a:noFill/>
                          </a:ln>
                          <a:solidFill>
                            <a:prstClr val="white"/>
                          </a:solidFill>
                          <a:effectLst/>
                          <a:uLnTx/>
                          <a:uFillTx/>
                          <a:latin typeface="+mn-lt"/>
                          <a:ea typeface="+mn-ea"/>
                          <a:cs typeface="+mn-cs"/>
                        </a:rPr>
                        <a:t>Sv</a:t>
                      </a:r>
                      <a:r>
                        <a:rPr kumimoji="0" lang="en-US" sz="1600" b="1" i="0" u="none" strike="noStrike" kern="1200" cap="none" spc="0" normalizeH="0" baseline="0" noProof="0" dirty="0">
                          <a:ln>
                            <a:noFill/>
                          </a:ln>
                          <a:solidFill>
                            <a:prstClr val="white"/>
                          </a:solidFill>
                          <a:effectLst/>
                          <a:uLnTx/>
                          <a:uFillTx/>
                          <a:latin typeface="+mn-lt"/>
                          <a:ea typeface="+mn-ea"/>
                          <a:cs typeface="+mn-cs"/>
                        </a:rPr>
                        <a:t>/</a:t>
                      </a:r>
                      <a:r>
                        <a:rPr kumimoji="0" lang="en-US" sz="1600" b="1" i="0" u="none" strike="noStrike" kern="1200" cap="none" spc="0" normalizeH="0" baseline="0" noProof="0" dirty="0" err="1">
                          <a:ln>
                            <a:noFill/>
                          </a:ln>
                          <a:solidFill>
                            <a:prstClr val="white"/>
                          </a:solidFill>
                          <a:effectLst/>
                          <a:uLnTx/>
                          <a:uFillTx/>
                          <a:latin typeface="+mn-lt"/>
                          <a:ea typeface="+mn-ea"/>
                          <a:cs typeface="+mn-cs"/>
                        </a:rPr>
                        <a:t>Gy</a:t>
                      </a:r>
                      <a:r>
                        <a:rPr kumimoji="0" lang="en-US" sz="1600" b="1" i="0" u="none" strike="noStrike" kern="1200" cap="none" spc="0" normalizeH="0" baseline="0" noProof="0" dirty="0">
                          <a:ln>
                            <a:noFill/>
                          </a:ln>
                          <a:solidFill>
                            <a:prstClr val="white"/>
                          </a:solidFill>
                          <a:effectLst/>
                          <a:uLnTx/>
                          <a:uFillTx/>
                          <a:latin typeface="+mn-lt"/>
                          <a:ea typeface="+mn-ea"/>
                          <a:cs typeface="+mn-cs"/>
                        </a:rPr>
                        <a:t>)</a:t>
                      </a:r>
                    </a:p>
                  </a:txBody>
                  <a:tcPr>
                    <a:solidFill>
                      <a:srgbClr val="002966"/>
                    </a:solidFill>
                  </a:tcPr>
                </a:tc>
                <a:extLst>
                  <a:ext uri="{0D108BD9-81ED-4DB2-BD59-A6C34878D82A}">
                    <a16:rowId xmlns:a16="http://schemas.microsoft.com/office/drawing/2014/main" val="688004630"/>
                  </a:ext>
                </a:extLst>
              </a:tr>
              <a:tr h="454418">
                <a:tc>
                  <a:txBody>
                    <a:bodyPr/>
                    <a:lstStyle/>
                    <a:p>
                      <a:r>
                        <a:rPr lang="en-US" sz="1600" baseline="30000" dirty="0"/>
                        <a:t>1</a:t>
                      </a:r>
                      <a:r>
                        <a:rPr lang="en-US" sz="1600" dirty="0"/>
                        <a:t>H(</a:t>
                      </a:r>
                      <a:r>
                        <a:rPr lang="en-US" sz="1600" dirty="0" err="1"/>
                        <a:t>n,</a:t>
                      </a:r>
                      <a:r>
                        <a:rPr lang="en-US" sz="1600" dirty="0" err="1">
                          <a:latin typeface="Symbol" panose="05050102010706020507" pitchFamily="18" charset="2"/>
                        </a:rPr>
                        <a:t>g</a:t>
                      </a:r>
                      <a:r>
                        <a:rPr lang="en-US" sz="1600" dirty="0"/>
                        <a:t>)</a:t>
                      </a:r>
                      <a:r>
                        <a:rPr lang="en-US" sz="1600" baseline="30000" dirty="0"/>
                        <a:t>2</a:t>
                      </a:r>
                      <a:r>
                        <a:rPr lang="en-US" sz="1600" dirty="0"/>
                        <a:t>H</a:t>
                      </a:r>
                    </a:p>
                  </a:txBody>
                  <a:tcPr>
                    <a:solidFill>
                      <a:srgbClr val="4B9CD3">
                        <a:alpha val="7490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10.0</a:t>
                      </a:r>
                      <a:endParaRPr lang="en-US" sz="1600" baseline="30000" dirty="0"/>
                    </a:p>
                  </a:txBody>
                  <a:tcPr>
                    <a:solidFill>
                      <a:srgbClr val="4B9CD3">
                        <a:alpha val="7490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0.001008</a:t>
                      </a:r>
                      <a:endParaRPr lang="en-US" sz="1600" baseline="30000" dirty="0"/>
                    </a:p>
                  </a:txBody>
                  <a:tcPr>
                    <a:solidFill>
                      <a:srgbClr val="4B9CD3">
                        <a:alpha val="7490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5.97x10</a:t>
                      </a:r>
                      <a:r>
                        <a:rPr lang="en-US" sz="1600" baseline="30000" dirty="0"/>
                        <a:t>25</a:t>
                      </a:r>
                    </a:p>
                  </a:txBody>
                  <a:tcPr>
                    <a:solidFill>
                      <a:srgbClr val="4B9CD3">
                        <a:alpha val="74902"/>
                      </a:srgbClr>
                    </a:solidFill>
                  </a:tcPr>
                </a:tc>
                <a:tc>
                  <a:txBody>
                    <a:bodyPr/>
                    <a:lstStyle/>
                    <a:p>
                      <a:pPr algn="ctr"/>
                      <a:r>
                        <a:rPr lang="en-US" sz="1600" dirty="0"/>
                        <a:t>2.224</a:t>
                      </a:r>
                    </a:p>
                  </a:txBody>
                  <a:tcPr>
                    <a:solidFill>
                      <a:srgbClr val="4B9CD3">
                        <a:alpha val="74902"/>
                      </a:srgbClr>
                    </a:solidFill>
                  </a:tcPr>
                </a:tc>
                <a:tc>
                  <a:txBody>
                    <a:bodyPr/>
                    <a:lstStyle/>
                    <a:p>
                      <a:pPr algn="ctr"/>
                      <a:r>
                        <a:rPr lang="en-US" sz="1600" dirty="0"/>
                        <a:t>0.2856*</a:t>
                      </a:r>
                    </a:p>
                  </a:txBody>
                  <a:tcPr>
                    <a:solidFill>
                      <a:srgbClr val="4B9CD3">
                        <a:alpha val="74902"/>
                      </a:srgbClr>
                    </a:solidFill>
                  </a:tcPr>
                </a:tc>
                <a:tc>
                  <a:txBody>
                    <a:bodyPr/>
                    <a:lstStyle/>
                    <a:p>
                      <a:pPr algn="ctr"/>
                      <a:r>
                        <a:rPr lang="en-US" sz="1600" dirty="0"/>
                        <a:t>1</a:t>
                      </a:r>
                    </a:p>
                  </a:txBody>
                  <a:tcPr>
                    <a:solidFill>
                      <a:srgbClr val="4B9CD3">
                        <a:alpha val="74902"/>
                      </a:srgbClr>
                    </a:solidFill>
                  </a:tcPr>
                </a:tc>
                <a:extLst>
                  <a:ext uri="{0D108BD9-81ED-4DB2-BD59-A6C34878D82A}">
                    <a16:rowId xmlns:a16="http://schemas.microsoft.com/office/drawing/2014/main" val="609709183"/>
                  </a:ext>
                </a:extLst>
              </a:tr>
              <a:tr h="454418">
                <a:tc>
                  <a:txBody>
                    <a:bodyPr/>
                    <a:lstStyle/>
                    <a:p>
                      <a:r>
                        <a:rPr lang="en-US" sz="1600" baseline="30000" dirty="0"/>
                        <a:t>14</a:t>
                      </a:r>
                      <a:r>
                        <a:rPr lang="en-US" sz="1600" dirty="0"/>
                        <a:t>N(</a:t>
                      </a:r>
                      <a:r>
                        <a:rPr lang="en-US" sz="1600" dirty="0" err="1"/>
                        <a:t>n,p</a:t>
                      </a:r>
                      <a:r>
                        <a:rPr lang="en-US" sz="1600" dirty="0"/>
                        <a:t>)</a:t>
                      </a:r>
                      <a:r>
                        <a:rPr lang="en-US" sz="1600" baseline="30000" dirty="0"/>
                        <a:t>12</a:t>
                      </a:r>
                      <a:r>
                        <a:rPr lang="en-US" sz="1600" dirty="0"/>
                        <a:t>C</a:t>
                      </a:r>
                    </a:p>
                  </a:txBody>
                  <a:tcPr>
                    <a:solidFill>
                      <a:srgbClr val="4B9CD3">
                        <a:alpha val="7490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4.2</a:t>
                      </a:r>
                      <a:endParaRPr lang="en-US" sz="1600" baseline="30000" dirty="0"/>
                    </a:p>
                  </a:txBody>
                  <a:tcPr>
                    <a:solidFill>
                      <a:srgbClr val="4B9CD3">
                        <a:alpha val="7490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0.0140067</a:t>
                      </a:r>
                      <a:endParaRPr lang="en-US" sz="1600" baseline="30000" dirty="0"/>
                    </a:p>
                  </a:txBody>
                  <a:tcPr>
                    <a:solidFill>
                      <a:srgbClr val="4B9CD3">
                        <a:alpha val="7490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1.81x10</a:t>
                      </a:r>
                      <a:r>
                        <a:rPr lang="en-US" sz="1600" baseline="30000" dirty="0"/>
                        <a:t>24</a:t>
                      </a:r>
                    </a:p>
                  </a:txBody>
                  <a:tcPr>
                    <a:solidFill>
                      <a:srgbClr val="4B9CD3">
                        <a:alpha val="74902"/>
                      </a:srgbClr>
                    </a:solidFill>
                  </a:tcPr>
                </a:tc>
                <a:tc>
                  <a:txBody>
                    <a:bodyPr/>
                    <a:lstStyle/>
                    <a:p>
                      <a:pPr algn="ctr"/>
                      <a:r>
                        <a:rPr lang="en-US" sz="1600" dirty="0"/>
                        <a:t>0.626</a:t>
                      </a:r>
                    </a:p>
                  </a:txBody>
                  <a:tcPr>
                    <a:solidFill>
                      <a:srgbClr val="4B9CD3">
                        <a:alpha val="74902"/>
                      </a:srgbClr>
                    </a:solidFill>
                  </a:tcPr>
                </a:tc>
                <a:tc>
                  <a:txBody>
                    <a:bodyPr/>
                    <a:lstStyle/>
                    <a:p>
                      <a:pPr algn="ctr"/>
                      <a:r>
                        <a:rPr lang="en-US" sz="1600" dirty="0"/>
                        <a:t>1</a:t>
                      </a:r>
                    </a:p>
                  </a:txBody>
                  <a:tcPr>
                    <a:solidFill>
                      <a:srgbClr val="4B9CD3">
                        <a:alpha val="74902"/>
                      </a:srgbClr>
                    </a:solidFill>
                  </a:tcPr>
                </a:tc>
                <a:tc>
                  <a:txBody>
                    <a:bodyPr/>
                    <a:lstStyle/>
                    <a:p>
                      <a:pPr algn="ctr"/>
                      <a:r>
                        <a:rPr lang="en-US" sz="1600" dirty="0"/>
                        <a:t>10</a:t>
                      </a:r>
                    </a:p>
                  </a:txBody>
                  <a:tcPr>
                    <a:solidFill>
                      <a:srgbClr val="4B9CD3">
                        <a:alpha val="74902"/>
                      </a:srgbClr>
                    </a:solidFill>
                  </a:tcPr>
                </a:tc>
                <a:extLst>
                  <a:ext uri="{0D108BD9-81ED-4DB2-BD59-A6C34878D82A}">
                    <a16:rowId xmlns:a16="http://schemas.microsoft.com/office/drawing/2014/main" val="4029792560"/>
                  </a:ext>
                </a:extLst>
              </a:tr>
            </a:tbl>
          </a:graphicData>
        </a:graphic>
      </p:graphicFrame>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13BE036-39F6-4F48-A4EE-018FB974AEB8}"/>
                  </a:ext>
                </a:extLst>
              </p:cNvPr>
              <p:cNvSpPr/>
              <p:nvPr/>
            </p:nvSpPr>
            <p:spPr>
              <a:xfrm>
                <a:off x="2723829" y="4928653"/>
                <a:ext cx="7101367" cy="7583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𝐻</m:t>
                          </m:r>
                        </m:e>
                        <m:sub>
                          <m:r>
                            <a:rPr lang="en-US" sz="2000" b="0" i="1" smtClean="0">
                              <a:latin typeface="Cambria Math" panose="02040503050406030204" pitchFamily="18" charset="0"/>
                              <a:ea typeface="Cambria Math" panose="02040503050406030204" pitchFamily="18" charset="0"/>
                            </a:rPr>
                            <m:t>𝛾</m:t>
                          </m:r>
                        </m:sub>
                      </m:sSub>
                      <m:d>
                        <m:dPr>
                          <m:ctrlPr>
                            <a:rPr lang="en-US" sz="2000" i="1" smtClean="0">
                              <a:latin typeface="Cambria Math" panose="02040503050406030204" pitchFamily="18" charset="0"/>
                            </a:rPr>
                          </m:ctrlPr>
                        </m:dPr>
                        <m:e>
                          <m:r>
                            <a:rPr lang="en-US" sz="2000" b="0" i="1" smtClean="0">
                              <a:latin typeface="Cambria Math" panose="02040503050406030204" pitchFamily="18" charset="0"/>
                            </a:rPr>
                            <m:t>𝑑</m:t>
                          </m:r>
                        </m:e>
                      </m:d>
                      <m:r>
                        <a:rPr lang="en-US" sz="2000" i="0">
                          <a:latin typeface="Cambria Math" panose="02040503050406030204" pitchFamily="18" charset="0"/>
                        </a:rPr>
                        <m:t>=</m:t>
                      </m:r>
                      <m:r>
                        <a:rPr lang="en-US" sz="2000">
                          <a:latin typeface="Cambria Math" panose="02040503050406030204" pitchFamily="18" charset="0"/>
                        </a:rPr>
                        <m:t>6.</m:t>
                      </m:r>
                      <m:r>
                        <a:rPr lang="en-US" sz="2000" i="1">
                          <a:latin typeface="Cambria Math" panose="02040503050406030204" pitchFamily="18" charset="0"/>
                        </a:rPr>
                        <m:t>07</m:t>
                      </m:r>
                      <m:r>
                        <a:rPr lang="en-US" sz="2000" i="1">
                          <a:latin typeface="Cambria Math" panose="02040503050406030204" pitchFamily="18" charset="0"/>
                        </a:rPr>
                        <m:t>𝑥</m:t>
                      </m:r>
                      <m:sSup>
                        <m:sSupPr>
                          <m:ctrlPr>
                            <a:rPr lang="en-US" sz="2000" i="1">
                              <a:latin typeface="Cambria Math" panose="02040503050406030204" pitchFamily="18" charset="0"/>
                            </a:rPr>
                          </m:ctrlPr>
                        </m:sSupPr>
                        <m:e>
                          <m:r>
                            <a:rPr lang="en-US" sz="2000">
                              <a:latin typeface="Cambria Math" panose="02040503050406030204" pitchFamily="18" charset="0"/>
                            </a:rPr>
                            <m:t>10</m:t>
                          </m:r>
                        </m:e>
                        <m:sup>
                          <m:r>
                            <a:rPr lang="en-US" sz="2000">
                              <a:latin typeface="Cambria Math" panose="02040503050406030204" pitchFamily="18" charset="0"/>
                            </a:rPr>
                            <m:t>12</m:t>
                          </m:r>
                        </m:sup>
                      </m:sSup>
                      <m:r>
                        <a:rPr lang="en-US" sz="2000">
                          <a:latin typeface="Cambria Math" panose="02040503050406030204" pitchFamily="18" charset="0"/>
                        </a:rPr>
                        <m:t> </m:t>
                      </m:r>
                      <m:d>
                        <m:dPr>
                          <m:ctrlPr>
                            <a:rPr lang="en-US" sz="2000" i="1">
                              <a:latin typeface="Cambria Math" panose="02040503050406030204" pitchFamily="18" charset="0"/>
                            </a:rPr>
                          </m:ctrlPr>
                        </m:dPr>
                        <m:e>
                          <m:r>
                            <a:rPr lang="en-US" sz="2000" b="0" i="1" smtClean="0">
                              <a:latin typeface="Cambria Math" panose="02040503050406030204" pitchFamily="18" charset="0"/>
                            </a:rPr>
                            <m:t>𝑆𝑣</m:t>
                          </m:r>
                        </m:e>
                      </m:d>
                      <m:nary>
                        <m:naryPr>
                          <m:limLoc m:val="subSup"/>
                          <m:ctrlPr>
                            <a:rPr lang="en-US" sz="2000" i="1">
                              <a:latin typeface="Cambria Math" panose="02040503050406030204" pitchFamily="18" charset="0"/>
                            </a:rPr>
                          </m:ctrlPr>
                        </m:naryPr>
                        <m:sub>
                          <m:r>
                            <a:rPr lang="en-US" sz="2000" i="0">
                              <a:latin typeface="Cambria Math" panose="02040503050406030204" pitchFamily="18" charset="0"/>
                            </a:rPr>
                            <m:t>0</m:t>
                          </m:r>
                        </m:sub>
                        <m:sup>
                          <m:r>
                            <a:rPr lang="en-US" sz="2000" i="0">
                              <a:latin typeface="Cambria Math" panose="02040503050406030204" pitchFamily="18" charset="0"/>
                            </a:rPr>
                            <m:t>∞</m:t>
                          </m:r>
                        </m:sup>
                        <m:e>
                          <m:d>
                            <m:dPr>
                              <m:ctrlPr>
                                <a:rPr lang="en-US" sz="2000" i="1">
                                  <a:latin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𝜎</m:t>
                                  </m:r>
                                </m:e>
                                <m:sub>
                                  <m:r>
                                    <a:rPr lang="en-US" sz="2000" i="1">
                                      <a:latin typeface="Cambria Math" panose="02040503050406030204" pitchFamily="18" charset="0"/>
                                      <a:ea typeface="Cambria Math" panose="02040503050406030204" pitchFamily="18" charset="0"/>
                                    </a:rPr>
                                    <m:t>𝛾</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𝐸</m:t>
                                  </m:r>
                                </m:e>
                              </m:d>
                              <m:r>
                                <a:rPr lang="en-US" sz="2000" i="1">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𝑓</m:t>
                                  </m:r>
                                </m:e>
                                <m:sub>
                                  <m:r>
                                    <a:rPr lang="en-US" sz="2000" b="0" i="1" smtClean="0">
                                      <a:latin typeface="Cambria Math" panose="02040503050406030204" pitchFamily="18" charset="0"/>
                                      <a:ea typeface="Cambria Math" panose="02040503050406030204" pitchFamily="18" charset="0"/>
                                    </a:rPr>
                                    <m:t>𝐶𝑃𝐸</m:t>
                                  </m:r>
                                </m:sub>
                              </m:sSub>
                              <m:d>
                                <m:dPr>
                                  <m:ctrlPr>
                                    <a:rPr lang="en-US" sz="200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𝑑</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𝐸</m:t>
                                  </m:r>
                                </m:e>
                              </m:d>
                              <m:r>
                                <a:rPr lang="en-US" sz="2000" i="1">
                                  <a:latin typeface="Cambria Math" panose="02040503050406030204" pitchFamily="18" charset="0"/>
                                  <a:ea typeface="Cambria Math" panose="02040503050406030204" pitchFamily="18" charset="0"/>
                                </a:rPr>
                                <m:t>∙</m:t>
                              </m:r>
                              <m:r>
                                <m:rPr>
                                  <m:sty m:val="p"/>
                                </m:rPr>
                                <a:rPr lang="en-US" sz="2000">
                                  <a:latin typeface="Cambria Math" panose="02040503050406030204" pitchFamily="18" charset="0"/>
                                </a:rPr>
                                <m:t>Φ</m:t>
                              </m:r>
                              <m:r>
                                <a:rPr lang="en-US" sz="2000" b="0" i="0" smtClean="0">
                                  <a:latin typeface="Cambria Math" panose="02040503050406030204" pitchFamily="18" charset="0"/>
                                </a:rPr>
                                <m:t>′</m:t>
                              </m:r>
                              <m:d>
                                <m:dPr>
                                  <m:ctrlPr>
                                    <a:rPr lang="en-US" sz="2000" i="1" smtClean="0">
                                      <a:latin typeface="Cambria Math" panose="02040503050406030204" pitchFamily="18" charset="0"/>
                                    </a:rPr>
                                  </m:ctrlPr>
                                </m:dPr>
                                <m:e>
                                  <m:r>
                                    <a:rPr lang="en-US" sz="2000" b="0" i="1" smtClean="0">
                                      <a:latin typeface="Cambria Math" panose="02040503050406030204" pitchFamily="18" charset="0"/>
                                    </a:rPr>
                                    <m:t>𝑑</m:t>
                                  </m:r>
                                  <m:r>
                                    <a:rPr lang="en-US" sz="2000" b="0" i="1" smtClean="0">
                                      <a:latin typeface="Cambria Math" panose="02040503050406030204" pitchFamily="18" charset="0"/>
                                    </a:rPr>
                                    <m:t>,</m:t>
                                  </m:r>
                                  <m:r>
                                    <a:rPr lang="en-US" sz="2000" b="0" i="1" smtClean="0">
                                      <a:latin typeface="Cambria Math" panose="02040503050406030204" pitchFamily="18" charset="0"/>
                                    </a:rPr>
                                    <m:t>𝐸</m:t>
                                  </m:r>
                                </m:e>
                              </m:d>
                            </m:e>
                          </m:d>
                          <m:r>
                            <a:rPr lang="en-US" sz="2000" i="0">
                              <a:latin typeface="Cambria Math" panose="02040503050406030204" pitchFamily="18" charset="0"/>
                            </a:rPr>
                            <m:t> </m:t>
                          </m:r>
                          <m:r>
                            <a:rPr lang="en-US" sz="2000" i="1">
                              <a:latin typeface="Cambria Math" panose="02040503050406030204" pitchFamily="18" charset="0"/>
                            </a:rPr>
                            <m:t>𝑑𝐸</m:t>
                          </m:r>
                        </m:e>
                      </m:nary>
                    </m:oMath>
                  </m:oMathPara>
                </a14:m>
                <a:endParaRPr lang="en-US" sz="2000" dirty="0"/>
              </a:p>
            </p:txBody>
          </p:sp>
        </mc:Choice>
        <mc:Fallback xmlns="">
          <p:sp>
            <p:nvSpPr>
              <p:cNvPr id="7" name="Rectangle 6">
                <a:extLst>
                  <a:ext uri="{FF2B5EF4-FFF2-40B4-BE49-F238E27FC236}">
                    <a16:creationId xmlns:a16="http://schemas.microsoft.com/office/drawing/2014/main" id="{013BE036-39F6-4F48-A4EE-018FB974AEB8}"/>
                  </a:ext>
                </a:extLst>
              </p:cNvPr>
              <p:cNvSpPr>
                <a:spLocks noRot="1" noChangeAspect="1" noMove="1" noResize="1" noEditPoints="1" noAdjustHandles="1" noChangeArrowheads="1" noChangeShapeType="1" noTextEdit="1"/>
              </p:cNvSpPr>
              <p:nvPr/>
            </p:nvSpPr>
            <p:spPr>
              <a:xfrm>
                <a:off x="2723829" y="4928653"/>
                <a:ext cx="7101367" cy="758349"/>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6F93872D-9291-488B-99B0-3D0C3131CE4F}"/>
              </a:ext>
            </a:extLst>
          </p:cNvPr>
          <p:cNvSpPr txBox="1"/>
          <p:nvPr/>
        </p:nvSpPr>
        <p:spPr>
          <a:xfrm>
            <a:off x="2523918" y="4600315"/>
            <a:ext cx="2834815" cy="276999"/>
          </a:xfrm>
          <a:prstGeom prst="rect">
            <a:avLst/>
          </a:prstGeom>
          <a:noFill/>
        </p:spPr>
        <p:txBody>
          <a:bodyPr wrap="none" rtlCol="0">
            <a:spAutoFit/>
          </a:bodyPr>
          <a:lstStyle/>
          <a:p>
            <a:r>
              <a:rPr lang="en-US" sz="1200" dirty="0"/>
              <a:t>*ICRU 44 skin (absorbed fraction at depth)</a:t>
            </a:r>
          </a:p>
        </p:txBody>
      </p:sp>
    </p:spTree>
    <p:extLst>
      <p:ext uri="{BB962C8B-B14F-4D97-AF65-F5344CB8AC3E}">
        <p14:creationId xmlns:p14="http://schemas.microsoft.com/office/powerpoint/2010/main" val="3536307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D0890-F501-4173-AAD5-6419125C16C3}"/>
              </a:ext>
            </a:extLst>
          </p:cNvPr>
          <p:cNvSpPr>
            <a:spLocks noGrp="1"/>
          </p:cNvSpPr>
          <p:nvPr>
            <p:ph type="title"/>
          </p:nvPr>
        </p:nvSpPr>
        <p:spPr/>
        <p:txBody>
          <a:bodyPr/>
          <a:lstStyle/>
          <a:p>
            <a:r>
              <a:rPr lang="en-US" dirty="0"/>
              <a:t>Neutron Dosimetry</a:t>
            </a:r>
          </a:p>
        </p:txBody>
      </p:sp>
      <p:sp>
        <p:nvSpPr>
          <p:cNvPr id="4" name="Date Placeholder 3">
            <a:extLst>
              <a:ext uri="{FF2B5EF4-FFF2-40B4-BE49-F238E27FC236}">
                <a16:creationId xmlns:a16="http://schemas.microsoft.com/office/drawing/2014/main" id="{6D293429-9DC0-4B08-8B3F-7F9D4521814D}"/>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3084D385-6016-4EAD-9918-0964877472A2}"/>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0B0A4A12-29B7-484B-B75A-DD65FEE995F0}"/>
              </a:ext>
            </a:extLst>
          </p:cNvPr>
          <p:cNvSpPr>
            <a:spLocks noGrp="1"/>
          </p:cNvSpPr>
          <p:nvPr>
            <p:ph type="sldNum" sz="quarter" idx="12"/>
          </p:nvPr>
        </p:nvSpPr>
        <p:spPr/>
        <p:txBody>
          <a:bodyPr/>
          <a:lstStyle/>
          <a:p>
            <a:fld id="{3A98EE3D-8CD1-4C3F-BD1C-C98C9596463C}" type="slidenum">
              <a:rPr lang="en-US" smtClean="0"/>
              <a:t>16</a:t>
            </a:fld>
            <a:endParaRPr lang="en-US" dirty="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CCB126D-EC92-425E-9E5F-DBADC574030E}"/>
                  </a:ext>
                </a:extLst>
              </p:cNvPr>
              <p:cNvSpPr/>
              <p:nvPr/>
            </p:nvSpPr>
            <p:spPr>
              <a:xfrm>
                <a:off x="1515104" y="2670651"/>
                <a:ext cx="8935646" cy="7583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rPr>
                            <m:t>𝐻</m:t>
                          </m:r>
                        </m:e>
                        <m:sub>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sub>
                      </m:sSub>
                      <m:d>
                        <m:dPr>
                          <m:ctrlPr>
                            <a:rPr lang="en-US" sz="2000" i="1" smtClean="0">
                              <a:latin typeface="Cambria Math" panose="02040503050406030204" pitchFamily="18" charset="0"/>
                            </a:rPr>
                          </m:ctrlPr>
                        </m:dPr>
                        <m:e>
                          <m:r>
                            <a:rPr lang="en-US" sz="2000" b="0" i="1" smtClean="0">
                              <a:latin typeface="Cambria Math" panose="02040503050406030204" pitchFamily="18" charset="0"/>
                            </a:rPr>
                            <m:t>𝑑</m:t>
                          </m:r>
                        </m:e>
                      </m:d>
                      <m:r>
                        <a:rPr lang="en-US" sz="2000" i="0">
                          <a:latin typeface="Cambria Math" panose="02040503050406030204" pitchFamily="18" charset="0"/>
                        </a:rPr>
                        <m:t>=</m:t>
                      </m:r>
                      <m:r>
                        <a:rPr lang="en-US" sz="2000" i="1">
                          <a:latin typeface="Cambria Math" panose="02040503050406030204" pitchFamily="18" charset="0"/>
                        </a:rPr>
                        <m:t>𝐾</m:t>
                      </m:r>
                      <m:r>
                        <a:rPr lang="en-US" sz="2000">
                          <a:latin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𝐴</m:t>
                              </m:r>
                            </m:sub>
                          </m:sSub>
                          <m:r>
                            <a:rPr lang="en-US" sz="200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𝑓</m:t>
                              </m:r>
                            </m:e>
                            <m:sub>
                              <m:r>
                                <a:rPr lang="en-US" sz="2000" b="0" i="1" smtClean="0">
                                  <a:latin typeface="Cambria Math" panose="02040503050406030204" pitchFamily="18" charset="0"/>
                                  <a:ea typeface="Cambria Math" panose="02040503050406030204" pitchFamily="18" charset="0"/>
                                </a:rPr>
                                <m:t>𝑖</m:t>
                              </m:r>
                            </m:sub>
                          </m:sSub>
                        </m:num>
                        <m:den>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𝐴𝑊</m:t>
                              </m:r>
                            </m:e>
                            <m:sub>
                              <m:r>
                                <a:rPr lang="en-US" sz="2000" b="0" i="1" smtClean="0">
                                  <a:latin typeface="Cambria Math" panose="02040503050406030204" pitchFamily="18" charset="0"/>
                                </a:rPr>
                                <m:t>𝑖</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𝜀</m:t>
                          </m:r>
                        </m:e>
                        <m:sub>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sub>
                      </m:sSub>
                      <m:nary>
                        <m:naryPr>
                          <m:ctrlPr>
                            <a:rPr lang="en-US" sz="2000" i="1" smtClean="0">
                              <a:latin typeface="Cambria Math" panose="02040503050406030204" pitchFamily="18" charset="0"/>
                            </a:rPr>
                          </m:ctrlPr>
                        </m:naryPr>
                        <m:sub>
                          <m:r>
                            <m:rPr>
                              <m:brk m:alnAt="23"/>
                            </m:rPr>
                            <a:rPr lang="en-US" sz="2000" b="0" i="1" smtClean="0">
                              <a:latin typeface="Cambria Math" panose="02040503050406030204" pitchFamily="18" charset="0"/>
                            </a:rPr>
                            <m:t>0</m:t>
                          </m:r>
                        </m:sub>
                        <m:sup>
                          <m:r>
                            <a:rPr lang="en-US" sz="2000" i="1" smtClean="0">
                              <a:latin typeface="Cambria Math" panose="02040503050406030204" pitchFamily="18" charset="0"/>
                              <a:ea typeface="Cambria Math" panose="02040503050406030204" pitchFamily="18" charset="0"/>
                            </a:rPr>
                            <m:t>∞</m:t>
                          </m:r>
                        </m:sup>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𝑗</m:t>
                                      </m:r>
                                    </m:sub>
                                  </m:sSub>
                                </m:sub>
                              </m:sSub>
                              <m:d>
                                <m:dPr>
                                  <m:ctrlPr>
                                    <a:rPr lang="en-US" sz="2000" i="1">
                                      <a:latin typeface="Cambria Math" panose="02040503050406030204" pitchFamily="18" charset="0"/>
                                    </a:rPr>
                                  </m:ctrlPr>
                                </m:dPr>
                                <m:e>
                                  <m:r>
                                    <a:rPr lang="en-US" sz="2000" i="1">
                                      <a:latin typeface="Cambria Math" panose="02040503050406030204" pitchFamily="18" charset="0"/>
                                    </a:rPr>
                                    <m:t>𝐸</m:t>
                                  </m:r>
                                </m:e>
                              </m:d>
                              <m:r>
                                <a:rPr lang="en-US" sz="200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sub>
                              </m:sSub>
                              <m:d>
                                <m:dPr>
                                  <m:ctrlPr>
                                    <a:rPr lang="en-US" sz="2000" i="1">
                                      <a:latin typeface="Cambria Math" panose="02040503050406030204" pitchFamily="18" charset="0"/>
                                    </a:rPr>
                                  </m:ctrlPr>
                                </m:dPr>
                                <m:e>
                                  <m:r>
                                    <a:rPr lang="en-US" sz="2000" i="1">
                                      <a:latin typeface="Cambria Math" panose="02040503050406030204" pitchFamily="18" charset="0"/>
                                    </a:rPr>
                                    <m:t>𝐸</m:t>
                                  </m:r>
                                </m:e>
                              </m:d>
                              <m:r>
                                <a:rPr lang="en-US" sz="200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𝑐𝑝𝑒</m:t>
                                  </m:r>
                                </m:sub>
                              </m:sSub>
                              <m:d>
                                <m:dPr>
                                  <m:ctrlPr>
                                    <a:rPr lang="en-US" sz="2000" i="1">
                                      <a:latin typeface="Cambria Math" panose="02040503050406030204" pitchFamily="18" charset="0"/>
                                    </a:rPr>
                                  </m:ctrlPr>
                                </m:dPr>
                                <m:e>
                                  <m:r>
                                    <a:rPr lang="en-US" sz="2000" i="1">
                                      <a:latin typeface="Cambria Math" panose="02040503050406030204" pitchFamily="18" charset="0"/>
                                    </a:rPr>
                                    <m:t>𝑑</m:t>
                                  </m:r>
                                  <m:r>
                                    <a:rPr lang="en-US" sz="2000" i="1">
                                      <a:latin typeface="Cambria Math" panose="02040503050406030204" pitchFamily="18" charset="0"/>
                                    </a:rPr>
                                    <m:t>,</m:t>
                                  </m:r>
                                  <m:r>
                                    <a:rPr lang="en-US" sz="2000" i="1">
                                      <a:latin typeface="Cambria Math" panose="02040503050406030204" pitchFamily="18" charset="0"/>
                                    </a:rPr>
                                    <m:t>𝐸</m:t>
                                  </m:r>
                                </m:e>
                              </m:d>
                              <m:r>
                                <a:rPr lang="en-US" sz="2000" i="1">
                                  <a:latin typeface="Cambria Math" panose="02040503050406030204" pitchFamily="18" charset="0"/>
                                  <a:ea typeface="Cambria Math" panose="02040503050406030204" pitchFamily="18" charset="0"/>
                                </a:rPr>
                                <m:t>∙</m:t>
                              </m:r>
                              <m:r>
                                <m:rPr>
                                  <m:sty m:val="p"/>
                                </m:rPr>
                                <a:rPr lang="el-GR" sz="2000" i="1" smtClean="0">
                                  <a:latin typeface="Cambria Math" panose="02040503050406030204" pitchFamily="18" charset="0"/>
                                  <a:ea typeface="Cambria Math" panose="02040503050406030204" pitchFamily="18" charset="0"/>
                                </a:rPr>
                                <m:t>Φ</m:t>
                              </m:r>
                              <m:r>
                                <a:rPr lang="en-US" sz="2000" b="0" i="1" smtClean="0">
                                  <a:latin typeface="Cambria Math" panose="02040503050406030204" pitchFamily="18" charset="0"/>
                                  <a:ea typeface="Cambria Math" panose="02040503050406030204" pitchFamily="18" charset="0"/>
                                </a:rPr>
                                <m:t>′</m:t>
                              </m:r>
                              <m:d>
                                <m:dPr>
                                  <m:ctrlPr>
                                    <a:rPr lang="el-GR"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𝐸</m:t>
                                  </m:r>
                                </m:e>
                              </m:d>
                            </m:e>
                          </m:d>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rPr>
                            <m:t>𝑑𝐸</m:t>
                          </m:r>
                        </m:e>
                      </m:nary>
                    </m:oMath>
                  </m:oMathPara>
                </a14:m>
                <a:endParaRPr lang="en-US" sz="2000" dirty="0"/>
              </a:p>
            </p:txBody>
          </p:sp>
        </mc:Choice>
        <mc:Fallback xmlns="">
          <p:sp>
            <p:nvSpPr>
              <p:cNvPr id="7" name="Rectangle 6">
                <a:extLst>
                  <a:ext uri="{FF2B5EF4-FFF2-40B4-BE49-F238E27FC236}">
                    <a16:creationId xmlns:a16="http://schemas.microsoft.com/office/drawing/2014/main" id="{0CCB126D-EC92-425E-9E5F-DBADC574030E}"/>
                  </a:ext>
                </a:extLst>
              </p:cNvPr>
              <p:cNvSpPr>
                <a:spLocks noRot="1" noChangeAspect="1" noMove="1" noResize="1" noEditPoints="1" noAdjustHandles="1" noChangeArrowheads="1" noChangeShapeType="1" noTextEdit="1"/>
              </p:cNvSpPr>
              <p:nvPr/>
            </p:nvSpPr>
            <p:spPr>
              <a:xfrm>
                <a:off x="1515104" y="2670651"/>
                <a:ext cx="8935646" cy="75834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7284901-C306-402B-A2FD-F2A3DB98D8AB}"/>
                  </a:ext>
                </a:extLst>
              </p:cNvPr>
              <p:cNvSpPr/>
              <p:nvPr/>
            </p:nvSpPr>
            <p:spPr>
              <a:xfrm>
                <a:off x="761895" y="2070040"/>
                <a:ext cx="10374686" cy="749436"/>
              </a:xfrm>
              <a:prstGeom prst="rect">
                <a:avLst/>
              </a:prstGeom>
            </p:spPr>
            <p:txBody>
              <a:bodyPr wrap="square">
                <a:spAutoFit/>
              </a:bodyPr>
              <a:lstStyle/>
              <a:p>
                <a:pPr algn="just"/>
                <a:r>
                  <a:rPr lang="en-US" sz="2000" dirty="0">
                    <a:latin typeface="Calibri" panose="020F0502020204030204" pitchFamily="34" charset="0"/>
                    <a:ea typeface="Calibri" panose="020F0502020204030204" pitchFamily="34" charset="0"/>
                    <a:cs typeface="Times New Roman" panose="02020603050405020304" pitchFamily="18" charset="0"/>
                  </a:rPr>
                  <a:t>Equivalent dose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𝐻</m:t>
                        </m:r>
                      </m:e>
                      <m:sub>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sub>
                    </m:sSub>
                  </m:oMath>
                </a14:m>
                <a:r>
                  <a:rPr lang="en-US" sz="2000" dirty="0">
                    <a:latin typeface="Calibri" panose="020F0502020204030204" pitchFamily="34" charset="0"/>
                    <a:ea typeface="Calibri" panose="020F0502020204030204" pitchFamily="34" charset="0"/>
                    <a:cs typeface="Times New Roman" panose="02020603050405020304" pitchFamily="18" charset="0"/>
                  </a:rPr>
                  <a:t> for interactions by neutrons of energy </a:t>
                </a:r>
                <a:r>
                  <a:rPr lang="en-US" sz="2000" i="1" dirty="0">
                    <a:latin typeface="Calibri" panose="020F0502020204030204" pitchFamily="34" charset="0"/>
                    <a:ea typeface="Calibri" panose="020F0502020204030204" pitchFamily="34" charset="0"/>
                    <a:cs typeface="Times New Roman" panose="02020603050405020304" pitchFamily="18" charset="0"/>
                  </a:rPr>
                  <a:t>E</a:t>
                </a:r>
                <a:r>
                  <a:rPr lang="en-US" sz="2000" dirty="0">
                    <a:latin typeface="Calibri" panose="020F0502020204030204" pitchFamily="34" charset="0"/>
                    <a:ea typeface="Calibri" panose="020F0502020204030204" pitchFamily="34" charset="0"/>
                    <a:cs typeface="Times New Roman" panose="02020603050405020304" pitchFamily="18" charset="0"/>
                  </a:rPr>
                  <a:t>, with element </a:t>
                </a:r>
                <a:r>
                  <a:rPr lang="en-US" sz="2000" i="1" dirty="0" err="1">
                    <a:latin typeface="Calibri" panose="020F0502020204030204" pitchFamily="34" charset="0"/>
                    <a:ea typeface="Calibri" panose="020F0502020204030204" pitchFamily="34" charset="0"/>
                    <a:cs typeface="Times New Roman" panose="02020603050405020304" pitchFamily="18" charset="0"/>
                  </a:rPr>
                  <a:t>i</a:t>
                </a:r>
                <a:r>
                  <a:rPr lang="en-US" sz="2000" dirty="0">
                    <a:latin typeface="Calibri" panose="020F0502020204030204" pitchFamily="34" charset="0"/>
                    <a:ea typeface="Calibri" panose="020F0502020204030204" pitchFamily="34" charset="0"/>
                    <a:cs typeface="Times New Roman" panose="02020603050405020304" pitchFamily="18" charset="0"/>
                  </a:rPr>
                  <a:t>, by mechanism </a:t>
                </a:r>
                <a:r>
                  <a:rPr lang="en-US" sz="2000" i="1" dirty="0">
                    <a:latin typeface="Calibri" panose="020F0502020204030204" pitchFamily="34" charset="0"/>
                    <a:ea typeface="Calibri" panose="020F0502020204030204" pitchFamily="34" charset="0"/>
                    <a:cs typeface="Times New Roman" panose="02020603050405020304" pitchFamily="18" charset="0"/>
                  </a:rPr>
                  <a:t>j</a:t>
                </a:r>
                <a:r>
                  <a:rPr lang="en-US" sz="2000" dirty="0">
                    <a:latin typeface="Calibri" panose="020F0502020204030204" pitchFamily="34" charset="0"/>
                    <a:ea typeface="Calibri" panose="020F0502020204030204" pitchFamily="34" charset="0"/>
                    <a:cs typeface="Times New Roman" panose="02020603050405020304" pitchFamily="18" charset="0"/>
                  </a:rPr>
                  <a:t>, at depth </a:t>
                </a:r>
                <a:r>
                  <a:rPr lang="en-US" sz="2000" i="1" dirty="0">
                    <a:latin typeface="Calibri" panose="020F0502020204030204" pitchFamily="34" charset="0"/>
                    <a:ea typeface="Calibri" panose="020F0502020204030204" pitchFamily="34" charset="0"/>
                    <a:cs typeface="Times New Roman" panose="02020603050405020304" pitchFamily="18" charset="0"/>
                  </a:rPr>
                  <a:t>d</a:t>
                </a:r>
                <a:r>
                  <a:rPr lang="en-US" sz="2000" dirty="0">
                    <a:latin typeface="Calibri" panose="020F0502020204030204" pitchFamily="34" charset="0"/>
                    <a:ea typeface="Calibri" panose="020F0502020204030204" pitchFamily="34" charset="0"/>
                    <a:cs typeface="Times New Roman" panose="02020603050405020304" pitchFamily="18" charset="0"/>
                  </a:rPr>
                  <a:t>:</a:t>
                </a:r>
              </a:p>
            </p:txBody>
          </p:sp>
        </mc:Choice>
        <mc:Fallback xmlns="">
          <p:sp>
            <p:nvSpPr>
              <p:cNvPr id="8" name="Rectangle 7">
                <a:extLst>
                  <a:ext uri="{FF2B5EF4-FFF2-40B4-BE49-F238E27FC236}">
                    <a16:creationId xmlns:a16="http://schemas.microsoft.com/office/drawing/2014/main" id="{67284901-C306-402B-A2FD-F2A3DB98D8AB}"/>
                  </a:ext>
                </a:extLst>
              </p:cNvPr>
              <p:cNvSpPr>
                <a:spLocks noRot="1" noChangeAspect="1" noMove="1" noResize="1" noEditPoints="1" noAdjustHandles="1" noChangeArrowheads="1" noChangeShapeType="1" noTextEdit="1"/>
              </p:cNvSpPr>
              <p:nvPr/>
            </p:nvSpPr>
            <p:spPr>
              <a:xfrm>
                <a:off x="761895" y="2070040"/>
                <a:ext cx="10374686" cy="749436"/>
              </a:xfrm>
              <a:prstGeom prst="rect">
                <a:avLst/>
              </a:prstGeom>
              <a:blipFill>
                <a:blip r:embed="rId3"/>
                <a:stretch>
                  <a:fillRect l="-646" t="-4065" r="-588" b="-113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669030A-3226-4C08-8973-3E0735D5A6DC}"/>
                  </a:ext>
                </a:extLst>
              </p:cNvPr>
              <p:cNvSpPr/>
              <p:nvPr/>
            </p:nvSpPr>
            <p:spPr>
              <a:xfrm>
                <a:off x="1043025" y="3627076"/>
                <a:ext cx="6090953" cy="2726003"/>
              </a:xfrm>
              <a:prstGeom prst="rect">
                <a:avLst/>
              </a:prstGeom>
              <a:ln>
                <a:solidFill>
                  <a:srgbClr val="002966"/>
                </a:solidFill>
              </a:ln>
            </p:spPr>
            <p:txBody>
              <a:bodyPr wrap="square">
                <a:spAutoFit/>
              </a:bodyPr>
              <a:lstStyle/>
              <a:p>
                <a:r>
                  <a:rPr lang="en-US" sz="1600" u="sng" dirty="0">
                    <a:latin typeface="Calibri" panose="020F0502020204030204" pitchFamily="34" charset="0"/>
                    <a:ea typeface="Calibri" panose="020F0502020204030204" pitchFamily="34" charset="0"/>
                    <a:cs typeface="Times New Roman" panose="02020603050405020304" pitchFamily="18" charset="0"/>
                  </a:rPr>
                  <a:t>where</a:t>
                </a:r>
                <a:r>
                  <a:rPr lang="en-US" sz="1600" dirty="0">
                    <a:latin typeface="Calibri" panose="020F0502020204030204" pitchFamily="34" charset="0"/>
                    <a:ea typeface="Calibri" panose="020F0502020204030204" pitchFamily="34" charset="0"/>
                    <a:cs typeface="Times New Roman" panose="02020603050405020304" pitchFamily="18" charset="0"/>
                  </a:rPr>
                  <a:t>:</a:t>
                </a:r>
              </a:p>
              <a:p>
                <a14:m>
                  <m:oMath xmlns:m="http://schemas.openxmlformats.org/officeDocument/2006/math">
                    <m:r>
                      <a:rPr lang="en-US" sz="1600" i="1">
                        <a:latin typeface="Cambria Math" panose="02040503050406030204" pitchFamily="18" charset="0"/>
                      </a:rPr>
                      <m:t>𝐾</m:t>
                    </m:r>
                  </m:oMath>
                </a14:m>
                <a:r>
                  <a:rPr lang="en-US" sz="1600" dirty="0">
                    <a:latin typeface="Calibri" panose="020F0502020204030204" pitchFamily="34" charset="0"/>
                    <a:ea typeface="Calibri" panose="020F0502020204030204" pitchFamily="34" charset="0"/>
                    <a:cs typeface="Times New Roman" panose="02020603050405020304" pitchFamily="18" charset="0"/>
                  </a:rPr>
                  <a:t> = energy conversion [J MeV</a:t>
                </a:r>
                <a:r>
                  <a:rPr lang="en-US" sz="1600" baseline="30000" dirty="0">
                    <a:latin typeface="Calibri" panose="020F0502020204030204" pitchFamily="34" charset="0"/>
                    <a:ea typeface="Calibri" panose="020F0502020204030204" pitchFamily="34" charset="0"/>
                    <a:cs typeface="Times New Roman" panose="02020603050405020304" pitchFamily="18" charset="0"/>
                  </a:rPr>
                  <a:t>-1</a:t>
                </a:r>
                <a:r>
                  <a:rPr lang="en-US" sz="1600" dirty="0">
                    <a:latin typeface="Calibri" panose="020F0502020204030204" pitchFamily="34" charset="0"/>
                    <a:ea typeface="Calibri" panose="020F0502020204030204" pitchFamily="34" charset="0"/>
                    <a:cs typeface="Times New Roman" panose="02020603050405020304" pitchFamily="18" charset="0"/>
                  </a:rPr>
                  <a:t>];</a:t>
                </a:r>
              </a:p>
              <a:p>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i="1">
                            <a:latin typeface="Cambria Math" panose="02040503050406030204" pitchFamily="18" charset="0"/>
                          </a:rPr>
                          <m:t>𝐴</m:t>
                        </m:r>
                      </m:sub>
                    </m:sSub>
                  </m:oMath>
                </a14:m>
                <a:r>
                  <a:rPr lang="en-US" sz="1600" dirty="0">
                    <a:latin typeface="Calibri" panose="020F0502020204030204" pitchFamily="34" charset="0"/>
                    <a:ea typeface="Calibri" panose="020F0502020204030204" pitchFamily="34" charset="0"/>
                    <a:cs typeface="Times New Roman" panose="02020603050405020304" pitchFamily="18" charset="0"/>
                  </a:rPr>
                  <a:t> = Avogadro's number [atoms mol</a:t>
                </a:r>
                <a:r>
                  <a:rPr lang="en-US" sz="1600" baseline="30000" dirty="0">
                    <a:latin typeface="Calibri" panose="020F0502020204030204" pitchFamily="34" charset="0"/>
                    <a:ea typeface="Calibri" panose="020F0502020204030204" pitchFamily="34" charset="0"/>
                    <a:cs typeface="Times New Roman" panose="02020603050405020304" pitchFamily="18" charset="0"/>
                  </a:rPr>
                  <a:t>-1</a:t>
                </a:r>
                <a:r>
                  <a:rPr lang="en-US" sz="1600" dirty="0">
                    <a:latin typeface="Calibri" panose="020F0502020204030204" pitchFamily="34" charset="0"/>
                    <a:ea typeface="Calibri" panose="020F0502020204030204" pitchFamily="34" charset="0"/>
                    <a:cs typeface="Times New Roman" panose="02020603050405020304" pitchFamily="18" charset="0"/>
                  </a:rPr>
                  <a:t>];</a:t>
                </a:r>
              </a:p>
              <a:p>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𝑓</m:t>
                        </m:r>
                      </m:e>
                      <m:sub>
                        <m:r>
                          <a:rPr lang="en-US" sz="1600" i="1">
                            <a:latin typeface="Cambria Math" panose="02040503050406030204" pitchFamily="18" charset="0"/>
                            <a:ea typeface="Cambria Math" panose="02040503050406030204" pitchFamily="18" charset="0"/>
                          </a:rPr>
                          <m:t>𝑖</m:t>
                        </m:r>
                      </m:sub>
                    </m:sSub>
                  </m:oMath>
                </a14:m>
                <a:r>
                  <a:rPr lang="en-US" sz="1600" dirty="0">
                    <a:latin typeface="Calibri" panose="020F0502020204030204" pitchFamily="34" charset="0"/>
                    <a:ea typeface="Calibri" panose="020F0502020204030204" pitchFamily="34" charset="0"/>
                    <a:cs typeface="Times New Roman" panose="02020603050405020304" pitchFamily="18" charset="0"/>
                  </a:rPr>
                  <a:t> = atom weight-fraction;</a:t>
                </a:r>
              </a:p>
              <a:p>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𝐴𝑊</m:t>
                        </m:r>
                      </m:e>
                      <m:sub>
                        <m:r>
                          <a:rPr lang="en-US" sz="1600" i="1">
                            <a:latin typeface="Cambria Math" panose="02040503050406030204" pitchFamily="18" charset="0"/>
                          </a:rPr>
                          <m:t>𝑖</m:t>
                        </m:r>
                      </m:sub>
                    </m:sSub>
                  </m:oMath>
                </a14:m>
                <a:r>
                  <a:rPr lang="en-US" sz="1600" dirty="0">
                    <a:latin typeface="Calibri" panose="020F0502020204030204" pitchFamily="34" charset="0"/>
                    <a:ea typeface="Calibri" panose="020F0502020204030204" pitchFamily="34" charset="0"/>
                    <a:cs typeface="Times New Roman" panose="02020603050405020304" pitchFamily="18" charset="0"/>
                  </a:rPr>
                  <a:t> = atomic weight [kg mol</a:t>
                </a:r>
                <a:r>
                  <a:rPr lang="en-US" sz="1600" baseline="30000" dirty="0">
                    <a:latin typeface="Calibri" panose="020F0502020204030204" pitchFamily="34" charset="0"/>
                    <a:ea typeface="Calibri" panose="020F0502020204030204" pitchFamily="34" charset="0"/>
                    <a:cs typeface="Times New Roman" panose="02020603050405020304" pitchFamily="18" charset="0"/>
                  </a:rPr>
                  <a:t>-1</a:t>
                </a:r>
                <a:r>
                  <a:rPr lang="en-US" sz="1600" dirty="0">
                    <a:latin typeface="Calibri" panose="020F0502020204030204" pitchFamily="34" charset="0"/>
                    <a:ea typeface="Calibri" panose="020F0502020204030204" pitchFamily="34" charset="0"/>
                    <a:cs typeface="Times New Roman" panose="02020603050405020304" pitchFamily="18" charset="0"/>
                  </a:rPr>
                  <a:t>];</a:t>
                </a:r>
              </a:p>
              <a:p>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𝜀</m:t>
                        </m:r>
                      </m:e>
                      <m:sub>
                        <m:r>
                          <a:rPr lang="en-US" sz="1600" i="1">
                            <a:latin typeface="Cambria Math" panose="02040503050406030204" pitchFamily="18" charset="0"/>
                          </a:rPr>
                          <m:t>𝑖</m:t>
                        </m:r>
                        <m:r>
                          <a:rPr lang="en-US" sz="1600" i="1">
                            <a:latin typeface="Cambria Math" panose="02040503050406030204" pitchFamily="18" charset="0"/>
                          </a:rPr>
                          <m:t>,</m:t>
                        </m:r>
                        <m:r>
                          <a:rPr lang="en-US" sz="1600" i="1">
                            <a:latin typeface="Cambria Math" panose="02040503050406030204" pitchFamily="18" charset="0"/>
                          </a:rPr>
                          <m:t>𝑗</m:t>
                        </m:r>
                      </m:sub>
                    </m:sSub>
                    <m:r>
                      <a:rPr lang="en-US" sz="1600" i="1">
                        <a:latin typeface="Cambria Math" panose="02040503050406030204" pitchFamily="18" charset="0"/>
                      </a:rPr>
                      <m:t> </m:t>
                    </m:r>
                  </m:oMath>
                </a14:m>
                <a:r>
                  <a:rPr lang="en-US" sz="1600" dirty="0">
                    <a:latin typeface="Calibri" panose="020F0502020204030204" pitchFamily="34" charset="0"/>
                    <a:ea typeface="Calibri" panose="020F0502020204030204" pitchFamily="34" charset="0"/>
                    <a:cs typeface="Times New Roman" panose="02020603050405020304" pitchFamily="18" charset="0"/>
                  </a:rPr>
                  <a:t>= interaction energy absorbed locally [MeV];</a:t>
                </a:r>
              </a:p>
              <a:p>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𝑤</m:t>
                        </m:r>
                      </m:e>
                      <m:sub>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𝑗</m:t>
                            </m:r>
                          </m:sub>
                        </m:sSub>
                      </m:sub>
                    </m:sSub>
                    <m:d>
                      <m:dPr>
                        <m:ctrlPr>
                          <a:rPr lang="en-US" sz="1600" i="1">
                            <a:latin typeface="Cambria Math" panose="02040503050406030204" pitchFamily="18" charset="0"/>
                          </a:rPr>
                        </m:ctrlPr>
                      </m:dPr>
                      <m:e>
                        <m:r>
                          <a:rPr lang="en-US" sz="1600" i="1">
                            <a:latin typeface="Cambria Math" panose="02040503050406030204" pitchFamily="18" charset="0"/>
                          </a:rPr>
                          <m:t>𝐸</m:t>
                        </m:r>
                      </m:e>
                    </m:d>
                    <m:r>
                      <a:rPr lang="en-US" sz="1600" i="1">
                        <a:latin typeface="Cambria Math" panose="02040503050406030204" pitchFamily="18" charset="0"/>
                      </a:rPr>
                      <m:t> </m:t>
                    </m:r>
                  </m:oMath>
                </a14:m>
                <a:r>
                  <a:rPr lang="en-US" sz="1600" i="1" dirty="0">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radiation weighting factor [</a:t>
                </a:r>
                <a:r>
                  <a:rPr lang="en-US" sz="1600" dirty="0" err="1">
                    <a:latin typeface="Calibri" panose="020F0502020204030204" pitchFamily="34" charset="0"/>
                    <a:ea typeface="Calibri" panose="020F0502020204030204" pitchFamily="34" charset="0"/>
                    <a:cs typeface="Times New Roman" panose="02020603050405020304" pitchFamily="18" charset="0"/>
                  </a:rPr>
                  <a:t>Sv</a:t>
                </a:r>
                <a:r>
                  <a:rPr lang="en-US" sz="1600" dirty="0">
                    <a:latin typeface="Calibri" panose="020F0502020204030204" pitchFamily="34" charset="0"/>
                    <a:ea typeface="Calibri" panose="020F0502020204030204" pitchFamily="34" charset="0"/>
                    <a:cs typeface="Times New Roman" panose="02020603050405020304" pitchFamily="18" charset="0"/>
                  </a:rPr>
                  <a:t> Gy</a:t>
                </a:r>
                <a:r>
                  <a:rPr lang="en-US" sz="1600" baseline="30000" dirty="0">
                    <a:latin typeface="Calibri" panose="020F0502020204030204" pitchFamily="34" charset="0"/>
                    <a:ea typeface="Calibri" panose="020F0502020204030204" pitchFamily="34" charset="0"/>
                    <a:cs typeface="Times New Roman" panose="02020603050405020304" pitchFamily="18" charset="0"/>
                  </a:rPr>
                  <a:t>-1</a:t>
                </a:r>
                <a:r>
                  <a:rPr lang="en-US" sz="1600" dirty="0">
                    <a:latin typeface="Calibri" panose="020F0502020204030204" pitchFamily="34" charset="0"/>
                    <a:ea typeface="Calibri" panose="020F0502020204030204" pitchFamily="34" charset="0"/>
                    <a:cs typeface="Times New Roman" panose="02020603050405020304" pitchFamily="18" charset="0"/>
                  </a:rPr>
                  <a:t>];</a:t>
                </a:r>
              </a:p>
              <a:p>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𝑖</m:t>
                        </m:r>
                        <m:r>
                          <a:rPr lang="en-US" sz="1600" i="1">
                            <a:latin typeface="Cambria Math" panose="02040503050406030204" pitchFamily="18" charset="0"/>
                          </a:rPr>
                          <m:t>,</m:t>
                        </m:r>
                        <m:r>
                          <a:rPr lang="en-US" sz="1600" i="1">
                            <a:latin typeface="Cambria Math" panose="02040503050406030204" pitchFamily="18" charset="0"/>
                          </a:rPr>
                          <m:t>𝑗</m:t>
                        </m:r>
                      </m:sub>
                    </m:sSub>
                    <m:d>
                      <m:dPr>
                        <m:ctrlPr>
                          <a:rPr lang="en-US" sz="1600" i="1">
                            <a:latin typeface="Cambria Math" panose="02040503050406030204" pitchFamily="18" charset="0"/>
                          </a:rPr>
                        </m:ctrlPr>
                      </m:dPr>
                      <m:e>
                        <m:r>
                          <a:rPr lang="en-US" sz="1600" i="1">
                            <a:latin typeface="Cambria Math" panose="02040503050406030204" pitchFamily="18" charset="0"/>
                          </a:rPr>
                          <m:t>𝐸</m:t>
                        </m:r>
                      </m:e>
                    </m:d>
                    <m:r>
                      <a:rPr lang="en-US" sz="1600" i="1">
                        <a:latin typeface="Cambria Math" panose="02040503050406030204" pitchFamily="18" charset="0"/>
                      </a:rPr>
                      <m:t> </m:t>
                    </m:r>
                  </m:oMath>
                </a14:m>
                <a:r>
                  <a:rPr lang="en-US" sz="1600" i="1" dirty="0">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interaction cross section [cm</a:t>
                </a:r>
                <a:r>
                  <a:rPr lang="en-US" sz="1600" baseline="30000" dirty="0">
                    <a:latin typeface="Calibri" panose="020F0502020204030204" pitchFamily="34" charset="0"/>
                    <a:ea typeface="Calibri" panose="020F0502020204030204" pitchFamily="34" charset="0"/>
                    <a:cs typeface="Times New Roman" panose="02020603050405020304" pitchFamily="18" charset="0"/>
                  </a:rPr>
                  <a:t>2</a:t>
                </a:r>
                <a:r>
                  <a:rPr lang="en-US" sz="1600" dirty="0">
                    <a:latin typeface="Calibri" panose="020F0502020204030204" pitchFamily="34" charset="0"/>
                    <a:ea typeface="Calibri" panose="020F0502020204030204" pitchFamily="34" charset="0"/>
                    <a:cs typeface="Times New Roman" panose="02020603050405020304" pitchFamily="18" charset="0"/>
                  </a:rPr>
                  <a:t> atom</a:t>
                </a:r>
                <a:r>
                  <a:rPr lang="en-US" sz="1600" baseline="30000" dirty="0">
                    <a:latin typeface="Calibri" panose="020F0502020204030204" pitchFamily="34" charset="0"/>
                    <a:ea typeface="Calibri" panose="020F0502020204030204" pitchFamily="34" charset="0"/>
                    <a:cs typeface="Times New Roman" panose="02020603050405020304" pitchFamily="18" charset="0"/>
                  </a:rPr>
                  <a:t>-1</a:t>
                </a:r>
                <a:r>
                  <a:rPr lang="en-US" sz="1600" dirty="0">
                    <a:latin typeface="Calibri" panose="020F0502020204030204" pitchFamily="34" charset="0"/>
                    <a:ea typeface="Calibri" panose="020F0502020204030204" pitchFamily="34" charset="0"/>
                    <a:cs typeface="Times New Roman" panose="02020603050405020304" pitchFamily="18" charset="0"/>
                  </a:rPr>
                  <a:t>];</a:t>
                </a:r>
              </a:p>
              <a:p>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𝑓</m:t>
                        </m:r>
                      </m:e>
                      <m:sub>
                        <m:r>
                          <a:rPr lang="en-US" sz="1600" b="0" i="1" smtClean="0">
                            <a:latin typeface="Cambria Math" panose="02040503050406030204" pitchFamily="18" charset="0"/>
                          </a:rPr>
                          <m:t>𝑐𝑝𝑒</m:t>
                        </m:r>
                      </m:sub>
                    </m:sSub>
                    <m:d>
                      <m:dPr>
                        <m:ctrlPr>
                          <a:rPr lang="en-US" sz="1600" i="1">
                            <a:latin typeface="Cambria Math" panose="02040503050406030204" pitchFamily="18" charset="0"/>
                          </a:rPr>
                        </m:ctrlPr>
                      </m:dPr>
                      <m:e>
                        <m:r>
                          <a:rPr lang="en-US" sz="1600" i="1">
                            <a:latin typeface="Cambria Math" panose="02040503050406030204" pitchFamily="18" charset="0"/>
                          </a:rPr>
                          <m:t>𝑑</m:t>
                        </m:r>
                        <m:r>
                          <a:rPr lang="en-US" sz="1600" i="1">
                            <a:latin typeface="Cambria Math" panose="02040503050406030204" pitchFamily="18" charset="0"/>
                          </a:rPr>
                          <m:t>,</m:t>
                        </m:r>
                        <m:r>
                          <a:rPr lang="en-US" sz="1600" i="1">
                            <a:latin typeface="Cambria Math" panose="02040503050406030204" pitchFamily="18" charset="0"/>
                          </a:rPr>
                          <m:t>𝐸</m:t>
                        </m:r>
                      </m:e>
                    </m:d>
                    <m:r>
                      <a:rPr lang="en-US" sz="1600" i="1">
                        <a:latin typeface="Cambria Math" panose="02040503050406030204" pitchFamily="18" charset="0"/>
                      </a:rPr>
                      <m:t> </m:t>
                    </m:r>
                  </m:oMath>
                </a14:m>
                <a:r>
                  <a:rPr lang="en-US" sz="1600" dirty="0">
                    <a:latin typeface="Calibri" panose="020F0502020204030204" pitchFamily="34" charset="0"/>
                    <a:ea typeface="Calibri" panose="020F0502020204030204" pitchFamily="34" charset="0"/>
                    <a:cs typeface="Times New Roman" panose="02020603050405020304" pitchFamily="18" charset="0"/>
                  </a:rPr>
                  <a:t>= fractional charged particle equilibrium; and</a:t>
                </a:r>
              </a:p>
              <a:p>
                <a14:m>
                  <m:oMath xmlns:m="http://schemas.openxmlformats.org/officeDocument/2006/math">
                    <m:r>
                      <m:rPr>
                        <m:sty m:val="p"/>
                      </m:rPr>
                      <a:rPr lang="el-GR" sz="1600" i="1" smtClean="0">
                        <a:latin typeface="Cambria Math" panose="02040503050406030204" pitchFamily="18" charset="0"/>
                        <a:ea typeface="Cambria Math" panose="02040503050406030204" pitchFamily="18" charset="0"/>
                      </a:rPr>
                      <m:t>Φ</m:t>
                    </m:r>
                    <m:r>
                      <a:rPr lang="en-US" sz="1600" i="1">
                        <a:latin typeface="Cambria Math" panose="02040503050406030204" pitchFamily="18" charset="0"/>
                        <a:ea typeface="Cambria Math" panose="02040503050406030204" pitchFamily="18" charset="0"/>
                      </a:rPr>
                      <m:t>′</m:t>
                    </m:r>
                    <m:d>
                      <m:dPr>
                        <m:ctrlPr>
                          <a:rPr lang="el-GR"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𝑑</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𝐸</m:t>
                        </m:r>
                      </m:e>
                    </m:d>
                    <m:r>
                      <a:rPr lang="en-US" sz="1600" i="1">
                        <a:latin typeface="Cambria Math" panose="02040503050406030204" pitchFamily="18" charset="0"/>
                        <a:ea typeface="Cambria Math" panose="02040503050406030204" pitchFamily="18" charset="0"/>
                      </a:rPr>
                      <m:t> </m:t>
                    </m:r>
                  </m:oMath>
                </a14:m>
                <a:r>
                  <a:rPr lang="en-US" sz="1600" i="1" dirty="0">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neutron fluence at depth [cm</a:t>
                </a:r>
                <a:r>
                  <a:rPr lang="en-US" sz="1600" baseline="30000" dirty="0">
                    <a:latin typeface="Calibri" panose="020F0502020204030204" pitchFamily="34" charset="0"/>
                    <a:ea typeface="Calibri" panose="020F0502020204030204" pitchFamily="34" charset="0"/>
                    <a:cs typeface="Times New Roman" panose="02020603050405020304" pitchFamily="18" charset="0"/>
                  </a:rPr>
                  <a:t>-2</a:t>
                </a:r>
                <a:r>
                  <a:rPr lang="en-US" sz="1600" dirty="0">
                    <a:latin typeface="Calibri" panose="020F0502020204030204" pitchFamily="34" charset="0"/>
                    <a:ea typeface="Calibri" panose="020F0502020204030204" pitchFamily="34" charset="0"/>
                    <a:cs typeface="Times New Roman" panose="02020603050405020304" pitchFamily="18" charset="0"/>
                  </a:rPr>
                  <a:t> MeV</a:t>
                </a:r>
                <a:r>
                  <a:rPr lang="en-US" sz="1600" baseline="30000" dirty="0">
                    <a:latin typeface="Calibri" panose="020F0502020204030204" pitchFamily="34" charset="0"/>
                    <a:ea typeface="Calibri" panose="020F0502020204030204" pitchFamily="34" charset="0"/>
                    <a:cs typeface="Times New Roman" panose="02020603050405020304" pitchFamily="18" charset="0"/>
                  </a:rPr>
                  <a:t>-1</a:t>
                </a:r>
                <a:r>
                  <a:rPr lang="en-US" sz="1600" dirty="0">
                    <a:latin typeface="Calibri" panose="020F0502020204030204" pitchFamily="34" charset="0"/>
                    <a:ea typeface="Calibri" panose="020F0502020204030204" pitchFamily="34" charset="0"/>
                    <a:cs typeface="Times New Roman" panose="02020603050405020304" pitchFamily="18" charset="0"/>
                  </a:rPr>
                  <a:t>].</a:t>
                </a:r>
              </a:p>
            </p:txBody>
          </p:sp>
        </mc:Choice>
        <mc:Fallback xmlns="">
          <p:sp>
            <p:nvSpPr>
              <p:cNvPr id="9" name="Rectangle 8">
                <a:extLst>
                  <a:ext uri="{FF2B5EF4-FFF2-40B4-BE49-F238E27FC236}">
                    <a16:creationId xmlns:a16="http://schemas.microsoft.com/office/drawing/2014/main" id="{6669030A-3226-4C08-8973-3E0735D5A6DC}"/>
                  </a:ext>
                </a:extLst>
              </p:cNvPr>
              <p:cNvSpPr>
                <a:spLocks noRot="1" noChangeAspect="1" noMove="1" noResize="1" noEditPoints="1" noAdjustHandles="1" noChangeArrowheads="1" noChangeShapeType="1" noTextEdit="1"/>
              </p:cNvSpPr>
              <p:nvPr/>
            </p:nvSpPr>
            <p:spPr>
              <a:xfrm>
                <a:off x="1043025" y="3627076"/>
                <a:ext cx="6090953" cy="2726003"/>
              </a:xfrm>
              <a:prstGeom prst="rect">
                <a:avLst/>
              </a:prstGeom>
              <a:blipFill>
                <a:blip r:embed="rId4"/>
                <a:stretch>
                  <a:fillRect l="-400" t="-445"/>
                </a:stretch>
              </a:blipFill>
              <a:ln>
                <a:solidFill>
                  <a:srgbClr val="002966"/>
                </a:solidFill>
              </a:ln>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BF6AE0A1-EDBA-4B55-94FA-13EEAF31EB24}"/>
              </a:ext>
            </a:extLst>
          </p:cNvPr>
          <p:cNvGrpSpPr/>
          <p:nvPr/>
        </p:nvGrpSpPr>
        <p:grpSpPr>
          <a:xfrm>
            <a:off x="7752297" y="3828197"/>
            <a:ext cx="3266794" cy="2323759"/>
            <a:chOff x="7458395" y="3540689"/>
            <a:chExt cx="3331983" cy="2323759"/>
          </a:xfrm>
          <a:noFill/>
        </p:grpSpPr>
        <p:sp>
          <p:nvSpPr>
            <p:cNvPr id="11" name="Rectangle 10">
              <a:extLst>
                <a:ext uri="{FF2B5EF4-FFF2-40B4-BE49-F238E27FC236}">
                  <a16:creationId xmlns:a16="http://schemas.microsoft.com/office/drawing/2014/main" id="{375B35A4-C0EF-4F19-89D5-D8F02D164431}"/>
                </a:ext>
              </a:extLst>
            </p:cNvPr>
            <p:cNvSpPr/>
            <p:nvPr/>
          </p:nvSpPr>
          <p:spPr>
            <a:xfrm>
              <a:off x="7458395" y="3540689"/>
              <a:ext cx="3231549" cy="2323759"/>
            </a:xfrm>
            <a:prstGeom prst="rect">
              <a:avLst/>
            </a:prstGeom>
            <a:grpFill/>
            <a:ln>
              <a:solidFill>
                <a:srgbClr val="002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9F1EC48E-EE58-4A3B-B307-0CB767C12652}"/>
                    </a:ext>
                  </a:extLst>
                </p:cNvPr>
                <p:cNvSpPr/>
                <p:nvPr/>
              </p:nvSpPr>
              <p:spPr>
                <a:xfrm>
                  <a:off x="7743949" y="3633643"/>
                  <a:ext cx="2861311" cy="533416"/>
                </a:xfrm>
                <a:prstGeom prst="rect">
                  <a:avLst/>
                </a:prstGeom>
                <a:grp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𝜀</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𝑠</m:t>
                            </m:r>
                          </m:sub>
                        </m:sSub>
                        <m:r>
                          <a:rPr lang="en-US" sz="1400" i="0">
                            <a:latin typeface="Cambria Math" panose="02040503050406030204" pitchFamily="18" charset="0"/>
                          </a:rPr>
                          <m:t>=</m:t>
                        </m:r>
                        <m:f>
                          <m:fPr>
                            <m:ctrlPr>
                              <a:rPr lang="en-US" sz="1400" i="1">
                                <a:latin typeface="Cambria Math" panose="02040503050406030204" pitchFamily="18" charset="0"/>
                                <a:ea typeface="Calibri" panose="020F0502020204030204" pitchFamily="34" charset="0"/>
                                <a:cs typeface="Times New Roman" panose="02020603050405020304" pitchFamily="18" charset="0"/>
                              </a:rPr>
                            </m:ctrlPr>
                          </m:fPr>
                          <m:num>
                            <m:r>
                              <a:rPr lang="en-US" sz="1400" i="1">
                                <a:latin typeface="Cambria Math" panose="02040503050406030204" pitchFamily="18" charset="0"/>
                                <a:ea typeface="Calibri" panose="020F0502020204030204" pitchFamily="34" charset="0"/>
                                <a:cs typeface="Times New Roman" panose="02020603050405020304" pitchFamily="18" charset="0"/>
                              </a:rPr>
                              <m:t>2</m:t>
                            </m:r>
                            <m:sSub>
                              <m:sSubPr>
                                <m:ctrlPr>
                                  <a:rPr lang="en-US" sz="1400" i="1" smtClean="0">
                                    <a:latin typeface="Cambria Math" panose="02040503050406030204" pitchFamily="18" charset="0"/>
                                    <a:cs typeface="Times New Roman" panose="02020603050405020304" pitchFamily="18" charset="0"/>
                                  </a:rPr>
                                </m:ctrlPr>
                              </m:sSubPr>
                              <m:e>
                                <m:r>
                                  <a:rPr lang="en-US" sz="1400" b="0" i="1" smtClean="0">
                                    <a:latin typeface="Cambria Math" panose="02040503050406030204" pitchFamily="18" charset="0"/>
                                    <a:cs typeface="Times New Roman" panose="02020603050405020304" pitchFamily="18" charset="0"/>
                                  </a:rPr>
                                  <m:t>𝐴</m:t>
                                </m:r>
                              </m:e>
                              <m:sub>
                                <m:r>
                                  <a:rPr lang="en-US" sz="1400" b="0" i="1" smtClean="0">
                                    <a:latin typeface="Cambria Math" panose="02040503050406030204" pitchFamily="18" charset="0"/>
                                    <a:cs typeface="Times New Roman" panose="02020603050405020304" pitchFamily="18" charset="0"/>
                                  </a:rPr>
                                  <m:t>𝑖</m:t>
                                </m:r>
                              </m:sub>
                            </m:sSub>
                            <m:r>
                              <a:rPr lang="en-US" sz="1400" i="1" smtClean="0">
                                <a:latin typeface="Cambria Math" panose="02040503050406030204" pitchFamily="18" charset="0"/>
                                <a:cs typeface="Times New Roman" panose="02020603050405020304" pitchFamily="18" charset="0"/>
                              </a:rPr>
                              <m:t>𝐸</m:t>
                            </m:r>
                          </m:num>
                          <m:den>
                            <m:sSup>
                              <m:sSupPr>
                                <m:ctrlPr>
                                  <a:rPr lang="en-US" sz="14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4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400" i="1" smtClean="0">
                                            <a:latin typeface="Cambria Math" panose="02040503050406030204" pitchFamily="18" charset="0"/>
                                            <a:cs typeface="Times New Roman" panose="02020603050405020304" pitchFamily="18" charset="0"/>
                                          </a:rPr>
                                        </m:ctrlPr>
                                      </m:sSubPr>
                                      <m:e>
                                        <m:r>
                                          <a:rPr lang="en-US" sz="1400" b="0" i="1" smtClean="0">
                                            <a:latin typeface="Cambria Math" panose="02040503050406030204" pitchFamily="18" charset="0"/>
                                            <a:cs typeface="Times New Roman" panose="02020603050405020304" pitchFamily="18" charset="0"/>
                                          </a:rPr>
                                          <m:t>𝐴</m:t>
                                        </m:r>
                                      </m:e>
                                      <m:sub>
                                        <m:r>
                                          <a:rPr lang="en-US" sz="1400" b="0" i="1" smtClean="0">
                                            <a:latin typeface="Cambria Math" panose="02040503050406030204" pitchFamily="18" charset="0"/>
                                            <a:cs typeface="Times New Roman" panose="02020603050405020304" pitchFamily="18" charset="0"/>
                                          </a:rPr>
                                          <m:t>𝑖</m:t>
                                        </m:r>
                                      </m:sub>
                                    </m:sSub>
                                    <m:r>
                                      <a:rPr lang="en-US" sz="1400" i="1">
                                        <a:latin typeface="Cambria Math" panose="02040503050406030204" pitchFamily="18" charset="0"/>
                                        <a:ea typeface="Calibri" panose="020F0502020204030204" pitchFamily="34" charset="0"/>
                                        <a:cs typeface="Times New Roman" panose="02020603050405020304" pitchFamily="18" charset="0"/>
                                      </a:rPr>
                                      <m:t>+1</m:t>
                                    </m:r>
                                  </m:e>
                                </m:d>
                              </m:e>
                              <m:sup>
                                <m:r>
                                  <a:rPr lang="en-US" sz="1400" i="1">
                                    <a:latin typeface="Cambria Math" panose="02040503050406030204" pitchFamily="18" charset="0"/>
                                    <a:ea typeface="Calibri" panose="020F0502020204030204" pitchFamily="34" charset="0"/>
                                    <a:cs typeface="Times New Roman" panose="02020603050405020304" pitchFamily="18" charset="0"/>
                                  </a:rPr>
                                  <m:t>2</m:t>
                                </m:r>
                              </m:sup>
                            </m:sSup>
                          </m:den>
                        </m:f>
                        <m:r>
                          <a:rPr lang="en-US" sz="1400" b="0" i="1" smtClean="0">
                            <a:latin typeface="Cambria Math" panose="02040503050406030204" pitchFamily="18" charset="0"/>
                            <a:ea typeface="Calibri" panose="020F0502020204030204" pitchFamily="34" charset="0"/>
                            <a:cs typeface="Times New Roman" panose="02020603050405020304" pitchFamily="18" charset="0"/>
                          </a:rPr>
                          <m:t>     (</m:t>
                        </m:r>
                        <m:r>
                          <a:rPr lang="en-US" sz="1400" b="0" i="1" smtClean="0">
                            <a:latin typeface="Cambria Math" panose="02040503050406030204" pitchFamily="18" charset="0"/>
                            <a:ea typeface="Calibri" panose="020F0502020204030204" pitchFamily="34" charset="0"/>
                            <a:cs typeface="Times New Roman" panose="02020603050405020304" pitchFamily="18" charset="0"/>
                          </a:rPr>
                          <m:t>𝑠𝑐𝑎𝑡𝑡𝑒𝑟</m:t>
                        </m:r>
                        <m:r>
                          <a:rPr lang="en-US" sz="1400" b="0" i="1" smtClean="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400" dirty="0"/>
                </a:p>
              </p:txBody>
            </p:sp>
          </mc:Choice>
          <mc:Fallback xmlns="">
            <p:sp>
              <p:nvSpPr>
                <p:cNvPr id="12" name="Rectangle 11">
                  <a:extLst>
                    <a:ext uri="{FF2B5EF4-FFF2-40B4-BE49-F238E27FC236}">
                      <a16:creationId xmlns:a16="http://schemas.microsoft.com/office/drawing/2014/main" id="{9F1EC48E-EE58-4A3B-B307-0CB767C12652}"/>
                    </a:ext>
                  </a:extLst>
                </p:cNvPr>
                <p:cNvSpPr>
                  <a:spLocks noRot="1" noChangeAspect="1" noMove="1" noResize="1" noEditPoints="1" noAdjustHandles="1" noChangeArrowheads="1" noChangeShapeType="1" noTextEdit="1"/>
                </p:cNvSpPr>
                <p:nvPr/>
              </p:nvSpPr>
              <p:spPr>
                <a:xfrm>
                  <a:off x="7743949" y="3633643"/>
                  <a:ext cx="2861311" cy="53341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5861B09-4A36-4D01-8A80-E1463038BC4E}"/>
                    </a:ext>
                  </a:extLst>
                </p:cNvPr>
                <p:cNvSpPr/>
                <p:nvPr/>
              </p:nvSpPr>
              <p:spPr>
                <a:xfrm>
                  <a:off x="7558829" y="4385366"/>
                  <a:ext cx="3231548" cy="317203"/>
                </a:xfrm>
                <a:prstGeom prst="rect">
                  <a:avLst/>
                </a:prstGeom>
                <a:grp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𝜀</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𝑎</m:t>
                            </m:r>
                          </m:sub>
                        </m:sSub>
                        <m:r>
                          <a:rPr lang="en-US" sz="1400" i="0">
                            <a:latin typeface="Cambria Math" panose="02040503050406030204" pitchFamily="18" charset="0"/>
                          </a:rPr>
                          <m:t>=</m:t>
                        </m:r>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𝑄</m:t>
                            </m:r>
                          </m:e>
                          <m:sub>
                            <m:r>
                              <a:rPr lang="en-US" sz="1400" b="0" i="1" smtClean="0">
                                <a:latin typeface="Cambria Math" panose="02040503050406030204" pitchFamily="18" charset="0"/>
                              </a:rPr>
                              <m:t>𝑖</m:t>
                            </m:r>
                            <m:r>
                              <a:rPr lang="en-US" sz="1400" b="0" i="1" smtClean="0">
                                <a:latin typeface="Cambria Math" panose="02040503050406030204" pitchFamily="18" charset="0"/>
                              </a:rPr>
                              <m:t>,</m:t>
                            </m:r>
                            <m:r>
                              <a:rPr lang="en-US" sz="1400" b="0" i="1" smtClean="0">
                                <a:latin typeface="Cambria Math" panose="02040503050406030204" pitchFamily="18" charset="0"/>
                              </a:rPr>
                              <m:t>𝑎</m:t>
                            </m:r>
                          </m:sub>
                        </m:sSub>
                        <m:r>
                          <a:rPr lang="en-US" sz="14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4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𝐴𝐹</m:t>
                            </m:r>
                          </m:e>
                          <m:sub>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𝑖</m:t>
                            </m:r>
                            <m:r>
                              <a:rPr lang="en-US" sz="1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𝑎</m:t>
                            </m:r>
                          </m:sub>
                        </m:sSub>
                        <m:r>
                          <a:rPr lang="en-US" sz="14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𝑎𝑏𝑠𝑜𝑟𝑝𝑡𝑖𝑜𝑛</m:t>
                        </m:r>
                        <m:r>
                          <a:rPr lang="en-US" sz="1400"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1400" dirty="0"/>
                </a:p>
              </p:txBody>
            </p:sp>
          </mc:Choice>
          <mc:Fallback xmlns="">
            <p:sp>
              <p:nvSpPr>
                <p:cNvPr id="13" name="Rectangle 12">
                  <a:extLst>
                    <a:ext uri="{FF2B5EF4-FFF2-40B4-BE49-F238E27FC236}">
                      <a16:creationId xmlns:a16="http://schemas.microsoft.com/office/drawing/2014/main" id="{15861B09-4A36-4D01-8A80-E1463038BC4E}"/>
                    </a:ext>
                  </a:extLst>
                </p:cNvPr>
                <p:cNvSpPr>
                  <a:spLocks noRot="1" noChangeAspect="1" noMove="1" noResize="1" noEditPoints="1" noAdjustHandles="1" noChangeArrowheads="1" noChangeShapeType="1" noTextEdit="1"/>
                </p:cNvSpPr>
                <p:nvPr/>
              </p:nvSpPr>
              <p:spPr>
                <a:xfrm>
                  <a:off x="7558829" y="4385366"/>
                  <a:ext cx="3231548" cy="317203"/>
                </a:xfrm>
                <a:prstGeom prst="rect">
                  <a:avLst/>
                </a:prstGeom>
                <a:blipFill>
                  <a:blip r:embed="rId6"/>
                  <a:stretch>
                    <a:fillRect b="-5769"/>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F6BB71BF-5D41-4EF6-8BE3-A82E5E173B36}"/>
                </a:ext>
              </a:extLst>
            </p:cNvPr>
            <p:cNvSpPr/>
            <p:nvPr/>
          </p:nvSpPr>
          <p:spPr>
            <a:xfrm>
              <a:off x="7558829" y="4920333"/>
              <a:ext cx="3231549" cy="830997"/>
            </a:xfrm>
            <a:prstGeom prst="rect">
              <a:avLst/>
            </a:prstGeom>
            <a:grpFill/>
          </p:spPr>
          <p:txBody>
            <a:bodyPr wrap="square">
              <a:spAutoFit/>
            </a:bodyPr>
            <a:lstStyle/>
            <a:p>
              <a:pPr algn="ctr"/>
              <a:r>
                <a:rPr lang="en-US" sz="1200" i="1" dirty="0">
                  <a:latin typeface="Calibri" panose="020F0502020204030204" pitchFamily="34" charset="0"/>
                  <a:ea typeface="Calibri" panose="020F0502020204030204" pitchFamily="34" charset="0"/>
                  <a:cs typeface="Times New Roman" panose="02020603050405020304" pitchFamily="18" charset="0"/>
                </a:rPr>
                <a:t>A</a:t>
              </a:r>
              <a:r>
                <a:rPr lang="en-US" sz="1200" i="1" baseline="-25000" dirty="0">
                  <a:latin typeface="Calibri" panose="020F0502020204030204" pitchFamily="34" charset="0"/>
                  <a:ea typeface="Calibri" panose="020F0502020204030204" pitchFamily="34" charset="0"/>
                  <a:cs typeface="Times New Roman" panose="02020603050405020304" pitchFamily="18" charset="0"/>
                </a:rPr>
                <a:t>i</a:t>
              </a:r>
              <a:r>
                <a:rPr lang="en-US" sz="1200" dirty="0">
                  <a:latin typeface="Calibri" panose="020F0502020204030204" pitchFamily="34" charset="0"/>
                  <a:ea typeface="Calibri" panose="020F0502020204030204" pitchFamily="34" charset="0"/>
                  <a:cs typeface="Times New Roman" panose="02020603050405020304" pitchFamily="18" charset="0"/>
                </a:rPr>
                <a:t> is the atomic number of element </a:t>
              </a:r>
              <a:r>
                <a:rPr lang="en-US" sz="1200" i="1" dirty="0" err="1">
                  <a:latin typeface="Calibri" panose="020F0502020204030204" pitchFamily="34" charset="0"/>
                  <a:ea typeface="Calibri" panose="020F0502020204030204" pitchFamily="34" charset="0"/>
                  <a:cs typeface="Times New Roman" panose="02020603050405020304" pitchFamily="18" charset="0"/>
                </a:rPr>
                <a:t>i</a:t>
              </a:r>
              <a:r>
                <a:rPr lang="en-US" sz="1200" i="1" dirty="0">
                  <a:latin typeface="Calibri" panose="020F0502020204030204" pitchFamily="34" charset="0"/>
                  <a:ea typeface="Calibri" panose="020F0502020204030204" pitchFamily="34" charset="0"/>
                  <a:cs typeface="Times New Roman" panose="02020603050405020304" pitchFamily="18" charset="0"/>
                </a:rPr>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200" i="1" dirty="0">
                  <a:latin typeface="Calibri" panose="020F0502020204030204" pitchFamily="34" charset="0"/>
                  <a:ea typeface="Calibri" panose="020F0502020204030204" pitchFamily="34" charset="0"/>
                  <a:cs typeface="Times New Roman" panose="02020603050405020304" pitchFamily="18" charset="0"/>
                </a:rPr>
                <a:t>E</a:t>
              </a:r>
              <a:r>
                <a:rPr lang="en-US" sz="1200" dirty="0">
                  <a:latin typeface="Calibri" panose="020F0502020204030204" pitchFamily="34" charset="0"/>
                  <a:ea typeface="Calibri" panose="020F0502020204030204" pitchFamily="34" charset="0"/>
                  <a:cs typeface="Times New Roman" panose="02020603050405020304" pitchFamily="18" charset="0"/>
                </a:rPr>
                <a:t> is the incident neutron energy [MeV];</a:t>
              </a:r>
            </a:p>
            <a:p>
              <a:pPr algn="ctr"/>
              <a:r>
                <a:rPr lang="en-US" sz="1200" i="1" dirty="0">
                  <a:latin typeface="Calibri" panose="020F0502020204030204" pitchFamily="34" charset="0"/>
                  <a:ea typeface="Calibri" panose="020F0502020204030204" pitchFamily="34" charset="0"/>
                  <a:cs typeface="Times New Roman" panose="02020603050405020304" pitchFamily="18" charset="0"/>
                </a:rPr>
                <a:t>Q</a:t>
              </a:r>
              <a:r>
                <a:rPr lang="en-US" sz="1200" i="1" baseline="-25000" dirty="0">
                  <a:latin typeface="Calibri" panose="020F0502020204030204" pitchFamily="34" charset="0"/>
                  <a:ea typeface="Calibri" panose="020F0502020204030204" pitchFamily="34" charset="0"/>
                  <a:cs typeface="Times New Roman" panose="02020603050405020304" pitchFamily="18" charset="0"/>
                </a:rPr>
                <a:t>i</a:t>
              </a:r>
              <a:r>
                <a:rPr lang="en-US" sz="1200" baseline="-2500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is the reaction energy [MeV];</a:t>
              </a:r>
            </a:p>
            <a:p>
              <a:pPr algn="ctr"/>
              <a:r>
                <a:rPr lang="en-US" sz="1200" dirty="0">
                  <a:latin typeface="Calibri" panose="020F0502020204030204" pitchFamily="34" charset="0"/>
                  <a:ea typeface="Calibri" panose="020F0502020204030204" pitchFamily="34" charset="0"/>
                  <a:cs typeface="Times New Roman" panose="02020603050405020304" pitchFamily="18" charset="0"/>
                </a:rPr>
                <a:t>and </a:t>
              </a:r>
              <a:r>
                <a:rPr lang="en-US" sz="1200" i="1" dirty="0" err="1">
                  <a:latin typeface="Calibri" panose="020F0502020204030204" pitchFamily="34" charset="0"/>
                  <a:ea typeface="Calibri" panose="020F0502020204030204" pitchFamily="34" charset="0"/>
                  <a:cs typeface="Times New Roman" panose="02020603050405020304" pitchFamily="18" charset="0"/>
                </a:rPr>
                <a:t>AF</a:t>
              </a:r>
              <a:r>
                <a:rPr lang="en-US" sz="1200" i="1" baseline="-25000" dirty="0" err="1">
                  <a:latin typeface="Calibri" panose="020F0502020204030204" pitchFamily="34" charset="0"/>
                  <a:ea typeface="Calibri" panose="020F0502020204030204" pitchFamily="34" charset="0"/>
                  <a:cs typeface="Times New Roman" panose="02020603050405020304" pitchFamily="18" charset="0"/>
                </a:rPr>
                <a:t>i</a:t>
              </a:r>
              <a:r>
                <a:rPr lang="en-US" sz="1200" baseline="-2500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is the absorbed fraction.</a:t>
              </a:r>
            </a:p>
          </p:txBody>
        </p:sp>
      </p:grpSp>
    </p:spTree>
    <p:extLst>
      <p:ext uri="{BB962C8B-B14F-4D97-AF65-F5344CB8AC3E}">
        <p14:creationId xmlns:p14="http://schemas.microsoft.com/office/powerpoint/2010/main" val="2459356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6EE5E-A3D6-49B7-9C95-CCFDDB8EC0D8}"/>
              </a:ext>
            </a:extLst>
          </p:cNvPr>
          <p:cNvSpPr>
            <a:spLocks noGrp="1"/>
          </p:cNvSpPr>
          <p:nvPr>
            <p:ph type="title"/>
          </p:nvPr>
        </p:nvSpPr>
        <p:spPr/>
        <p:txBody>
          <a:bodyPr/>
          <a:lstStyle/>
          <a:p>
            <a:r>
              <a:rPr lang="en-US" dirty="0" err="1"/>
              <a:t>NeutronDose</a:t>
            </a:r>
            <a:endParaRPr lang="en-US" dirty="0"/>
          </a:p>
        </p:txBody>
      </p:sp>
      <p:sp>
        <p:nvSpPr>
          <p:cNvPr id="3" name="Content Placeholder 2">
            <a:extLst>
              <a:ext uri="{FF2B5EF4-FFF2-40B4-BE49-F238E27FC236}">
                <a16:creationId xmlns:a16="http://schemas.microsoft.com/office/drawing/2014/main" id="{4F7DF5DA-FB75-464C-A25F-9D8DD9C3660B}"/>
              </a:ext>
            </a:extLst>
          </p:cNvPr>
          <p:cNvSpPr>
            <a:spLocks noGrp="1"/>
          </p:cNvSpPr>
          <p:nvPr>
            <p:ph idx="1"/>
          </p:nvPr>
        </p:nvSpPr>
        <p:spPr>
          <a:xfrm>
            <a:off x="616497" y="1973551"/>
            <a:ext cx="11029615" cy="4213629"/>
          </a:xfrm>
        </p:spPr>
        <p:txBody>
          <a:bodyPr>
            <a:normAutofit/>
          </a:bodyPr>
          <a:lstStyle/>
          <a:p>
            <a:r>
              <a:rPr lang="en-US" dirty="0"/>
              <a:t>Goal: implement a neutron dose model in which the shallow skin dose from a monoenergetic neutron can be determined simply through the input of the neutron’s energy, fluence, and tissue depth</a:t>
            </a:r>
          </a:p>
          <a:p>
            <a:r>
              <a:rPr lang="en-US" dirty="0"/>
              <a:t>The generalized shallow neutron dosimetry model applied in </a:t>
            </a:r>
            <a:r>
              <a:rPr lang="en-US" dirty="0" err="1"/>
              <a:t>NeutronDose</a:t>
            </a:r>
            <a:r>
              <a:rPr lang="en-US" dirty="0"/>
              <a:t> is:</a:t>
            </a:r>
          </a:p>
          <a:p>
            <a:endParaRPr lang="en-US" dirty="0"/>
          </a:p>
          <a:p>
            <a:endParaRPr lang="en-US" dirty="0"/>
          </a:p>
          <a:p>
            <a:pPr marL="0" indent="0">
              <a:buNone/>
            </a:pPr>
            <a:endParaRPr lang="en-US" dirty="0"/>
          </a:p>
          <a:p>
            <a:r>
              <a:rPr lang="en-US" dirty="0"/>
              <a:t>where </a:t>
            </a:r>
            <a:r>
              <a:rPr lang="en-US" i="1" dirty="0"/>
              <a:t>H(</a:t>
            </a:r>
            <a:r>
              <a:rPr lang="en-US" i="1" dirty="0" err="1"/>
              <a:t>d,E</a:t>
            </a:r>
            <a:r>
              <a:rPr lang="en-US" i="1" dirty="0"/>
              <a:t>)  </a:t>
            </a:r>
            <a:r>
              <a:rPr lang="en-US" dirty="0"/>
              <a:t>is the equivalent dose at a specific depth in tissue for a given neutron energy relative to a perpendicular fluence of neutrons to the tissue surface</a:t>
            </a:r>
          </a:p>
          <a:p>
            <a:r>
              <a:rPr lang="en-US" dirty="0"/>
              <a:t>The neutron KERMA at depth </a:t>
            </a:r>
            <a:r>
              <a:rPr lang="en-US" i="1" dirty="0"/>
              <a:t>d</a:t>
            </a:r>
            <a:r>
              <a:rPr lang="en-US" dirty="0"/>
              <a:t> for incident energy </a:t>
            </a:r>
            <a:r>
              <a:rPr lang="en-US" i="1" dirty="0"/>
              <a:t>E</a:t>
            </a:r>
            <a:r>
              <a:rPr lang="en-US" dirty="0"/>
              <a:t> is </a:t>
            </a:r>
            <a:r>
              <a:rPr lang="en-US" i="1" dirty="0"/>
              <a:t>K(</a:t>
            </a:r>
            <a:r>
              <a:rPr lang="en-US" i="1" dirty="0" err="1"/>
              <a:t>d,E</a:t>
            </a:r>
            <a:r>
              <a:rPr lang="en-US" i="1" dirty="0"/>
              <a:t>)</a:t>
            </a:r>
            <a:r>
              <a:rPr lang="en-US" dirty="0"/>
              <a:t>, and </a:t>
            </a:r>
            <a:r>
              <a:rPr lang="en-US" i="1" dirty="0" err="1"/>
              <a:t>f</a:t>
            </a:r>
            <a:r>
              <a:rPr lang="en-US" i="1" baseline="-25000" dirty="0" err="1"/>
              <a:t>cpe</a:t>
            </a:r>
            <a:r>
              <a:rPr lang="en-US" i="1" dirty="0"/>
              <a:t> (</a:t>
            </a:r>
            <a:r>
              <a:rPr lang="en-US" i="1" dirty="0" err="1"/>
              <a:t>d,E</a:t>
            </a:r>
            <a:r>
              <a:rPr lang="en-US" i="1" dirty="0"/>
              <a:t>)</a:t>
            </a:r>
            <a:r>
              <a:rPr lang="en-US" dirty="0"/>
              <a:t> is the depth- and energy-dependent fractional charged particle equilibrium (CPE).</a:t>
            </a:r>
          </a:p>
        </p:txBody>
      </p:sp>
      <p:sp>
        <p:nvSpPr>
          <p:cNvPr id="4" name="Date Placeholder 3">
            <a:extLst>
              <a:ext uri="{FF2B5EF4-FFF2-40B4-BE49-F238E27FC236}">
                <a16:creationId xmlns:a16="http://schemas.microsoft.com/office/drawing/2014/main" id="{B36240B5-D829-4468-91C6-AF8E1B4FA416}"/>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6D2DF92A-B2C5-42B6-85E8-BBBB4221E4EA}"/>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098F5E6E-48E5-4982-9DAA-E5118C6B8B3C}"/>
              </a:ext>
            </a:extLst>
          </p:cNvPr>
          <p:cNvSpPr>
            <a:spLocks noGrp="1"/>
          </p:cNvSpPr>
          <p:nvPr>
            <p:ph type="sldNum" sz="quarter" idx="12"/>
          </p:nvPr>
        </p:nvSpPr>
        <p:spPr/>
        <p:txBody>
          <a:bodyPr/>
          <a:lstStyle/>
          <a:p>
            <a:fld id="{3A98EE3D-8CD1-4C3F-BD1C-C98C9596463C}" type="slidenum">
              <a:rPr lang="en-US" smtClean="0"/>
              <a:t>17</a:t>
            </a:fld>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F2D81EC-F8FD-4C44-B7CD-BC622A3F76CD}"/>
                  </a:ext>
                </a:extLst>
              </p:cNvPr>
              <p:cNvSpPr txBox="1"/>
              <p:nvPr/>
            </p:nvSpPr>
            <p:spPr>
              <a:xfrm>
                <a:off x="2885303" y="3689617"/>
                <a:ext cx="6095410" cy="3907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𝐻</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𝑑</m:t>
                          </m:r>
                          <m:r>
                            <a:rPr lang="en-US" i="0">
                              <a:latin typeface="Cambria Math" panose="02040503050406030204" pitchFamily="18" charset="0"/>
                            </a:rPr>
                            <m:t>,</m:t>
                          </m:r>
                          <m:r>
                            <a:rPr lang="en-US" i="1">
                              <a:latin typeface="Cambria Math" panose="02040503050406030204" pitchFamily="18" charset="0"/>
                            </a:rPr>
                            <m:t>𝐸</m:t>
                          </m:r>
                        </m:e>
                      </m:d>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𝑟</m:t>
                          </m:r>
                        </m:sub>
                      </m:sSub>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𝐸</m:t>
                          </m:r>
                        </m:e>
                      </m:d>
                      <m:r>
                        <a:rPr lang="en-US" i="0">
                          <a:latin typeface="Cambria Math" panose="02040503050406030204" pitchFamily="18" charset="0"/>
                        </a:rPr>
                        <m:t>∙</m:t>
                      </m:r>
                      <m:r>
                        <a:rPr lang="en-US" i="1">
                          <a:latin typeface="Cambria Math" panose="02040503050406030204" pitchFamily="18" charset="0"/>
                        </a:rPr>
                        <m:t>𝐾</m:t>
                      </m:r>
                      <m:d>
                        <m:dPr>
                          <m:sepChr m:val=","/>
                          <m:ctrlPr>
                            <a:rPr lang="en-US" i="1">
                              <a:latin typeface="Cambria Math" panose="02040503050406030204" pitchFamily="18" charset="0"/>
                            </a:rPr>
                          </m:ctrlPr>
                        </m:dPr>
                        <m:e>
                          <m:r>
                            <a:rPr lang="en-US" i="1">
                              <a:latin typeface="Cambria Math" panose="02040503050406030204" pitchFamily="18" charset="0"/>
                            </a:rPr>
                            <m:t>𝑑</m:t>
                          </m:r>
                        </m:e>
                        <m:e>
                          <m:r>
                            <a:rPr lang="en-US" i="1">
                              <a:latin typeface="Cambria Math" panose="02040503050406030204" pitchFamily="18" charset="0"/>
                            </a:rPr>
                            <m:t>𝐸</m:t>
                          </m:r>
                        </m:e>
                      </m:d>
                      <m:r>
                        <a:rPr lang="en-US" i="0">
                          <a:latin typeface="Cambria Math" panose="02040503050406030204" pitchFamily="18" charset="0"/>
                        </a:rPr>
                        <m:t>̇</m:t>
                      </m:r>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𝑐𝑝𝑒</m:t>
                          </m:r>
                        </m:sub>
                      </m:sSub>
                      <m:d>
                        <m:dPr>
                          <m:sepChr m:val=","/>
                          <m:ctrlPr>
                            <a:rPr lang="en-US" i="1">
                              <a:latin typeface="Cambria Math" panose="02040503050406030204" pitchFamily="18" charset="0"/>
                            </a:rPr>
                          </m:ctrlPr>
                        </m:dPr>
                        <m:e>
                          <m:r>
                            <a:rPr lang="en-US" i="1">
                              <a:latin typeface="Cambria Math" panose="02040503050406030204" pitchFamily="18" charset="0"/>
                            </a:rPr>
                            <m:t>𝑑</m:t>
                          </m:r>
                        </m:e>
                        <m:e>
                          <m:r>
                            <a:rPr lang="en-US" i="1">
                              <a:latin typeface="Cambria Math" panose="02040503050406030204" pitchFamily="18" charset="0"/>
                            </a:rPr>
                            <m:t>𝐸</m:t>
                          </m:r>
                        </m:e>
                      </m:d>
                    </m:oMath>
                  </m:oMathPara>
                </a14:m>
                <a:endParaRPr lang="en-US" dirty="0"/>
              </a:p>
            </p:txBody>
          </p:sp>
        </mc:Choice>
        <mc:Fallback xmlns="">
          <p:sp>
            <p:nvSpPr>
              <p:cNvPr id="11" name="TextBox 10">
                <a:extLst>
                  <a:ext uri="{FF2B5EF4-FFF2-40B4-BE49-F238E27FC236}">
                    <a16:creationId xmlns:a16="http://schemas.microsoft.com/office/drawing/2014/main" id="{6F2D81EC-F8FD-4C44-B7CD-BC622A3F76CD}"/>
                  </a:ext>
                </a:extLst>
              </p:cNvPr>
              <p:cNvSpPr txBox="1">
                <a:spLocks noRot="1" noChangeAspect="1" noMove="1" noResize="1" noEditPoints="1" noAdjustHandles="1" noChangeArrowheads="1" noChangeShapeType="1" noTextEdit="1"/>
              </p:cNvSpPr>
              <p:nvPr/>
            </p:nvSpPr>
            <p:spPr>
              <a:xfrm>
                <a:off x="2885303" y="3689617"/>
                <a:ext cx="6095410" cy="390748"/>
              </a:xfrm>
              <a:prstGeom prst="rect">
                <a:avLst/>
              </a:prstGeom>
              <a:blipFill>
                <a:blip r:embed="rId2"/>
                <a:stretch>
                  <a:fillRect b="-9375"/>
                </a:stretch>
              </a:blipFill>
            </p:spPr>
            <p:txBody>
              <a:bodyPr/>
              <a:lstStyle/>
              <a:p>
                <a:r>
                  <a:rPr lang="en-US">
                    <a:noFill/>
                  </a:rPr>
                  <a:t> </a:t>
                </a:r>
              </a:p>
            </p:txBody>
          </p:sp>
        </mc:Fallback>
      </mc:AlternateContent>
    </p:spTree>
    <p:extLst>
      <p:ext uri="{BB962C8B-B14F-4D97-AF65-F5344CB8AC3E}">
        <p14:creationId xmlns:p14="http://schemas.microsoft.com/office/powerpoint/2010/main" val="4039453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0DE6B-5893-4FF7-88D9-A966841C8C7E}"/>
              </a:ext>
            </a:extLst>
          </p:cNvPr>
          <p:cNvSpPr>
            <a:spLocks noGrp="1"/>
          </p:cNvSpPr>
          <p:nvPr>
            <p:ph type="title"/>
          </p:nvPr>
        </p:nvSpPr>
        <p:spPr/>
        <p:txBody>
          <a:bodyPr/>
          <a:lstStyle/>
          <a:p>
            <a:r>
              <a:rPr lang="en-US" dirty="0"/>
              <a:t>KERMA</a:t>
            </a:r>
          </a:p>
        </p:txBody>
      </p:sp>
      <p:sp>
        <p:nvSpPr>
          <p:cNvPr id="3" name="Content Placeholder 2">
            <a:extLst>
              <a:ext uri="{FF2B5EF4-FFF2-40B4-BE49-F238E27FC236}">
                <a16:creationId xmlns:a16="http://schemas.microsoft.com/office/drawing/2014/main" id="{EBA9C19E-5674-404E-BA9F-12424EC61126}"/>
              </a:ext>
            </a:extLst>
          </p:cNvPr>
          <p:cNvSpPr>
            <a:spLocks noGrp="1"/>
          </p:cNvSpPr>
          <p:nvPr>
            <p:ph idx="1"/>
          </p:nvPr>
        </p:nvSpPr>
        <p:spPr>
          <a:xfrm>
            <a:off x="581192" y="2340864"/>
            <a:ext cx="11029615" cy="4083050"/>
          </a:xfrm>
        </p:spPr>
        <p:txBody>
          <a:bodyPr>
            <a:normAutofit lnSpcReduction="10000"/>
          </a:bodyPr>
          <a:lstStyle/>
          <a:p>
            <a:r>
              <a:rPr lang="en-US" dirty="0"/>
              <a:t>Neutron KERMA represents the kinetic energy transferred from neutrons to charged particles in an absorbing medium</a:t>
            </a:r>
          </a:p>
          <a:p>
            <a:r>
              <a:rPr lang="en-US" dirty="0"/>
              <a:t>The type and abundance of reactions that could occur depends on the incident neutron energy, elemental composition of tissue, and the various reaction cross sections:</a:t>
            </a:r>
          </a:p>
          <a:p>
            <a:endParaRPr lang="en-US" dirty="0"/>
          </a:p>
          <a:p>
            <a:endParaRPr lang="en-US" dirty="0"/>
          </a:p>
          <a:p>
            <a:endParaRPr lang="en-US" dirty="0"/>
          </a:p>
          <a:p>
            <a:r>
              <a:rPr lang="en-US" dirty="0"/>
              <a:t>where </a:t>
            </a:r>
            <a:r>
              <a:rPr lang="en-US" i="1" dirty="0"/>
              <a:t>N</a:t>
            </a:r>
            <a:r>
              <a:rPr lang="en-US" i="1" baseline="-25000" dirty="0"/>
              <a:t>j</a:t>
            </a:r>
            <a:r>
              <a:rPr lang="en-US" i="1" dirty="0"/>
              <a:t> </a:t>
            </a:r>
            <a:r>
              <a:rPr lang="en-US" dirty="0"/>
              <a:t>is the number of atoms per unit mass of element </a:t>
            </a:r>
            <a:r>
              <a:rPr lang="en-US" i="1" dirty="0"/>
              <a:t>j</a:t>
            </a:r>
            <a:r>
              <a:rPr lang="en-US" dirty="0"/>
              <a:t> defined by the ICRU 44 elemental composition of soft tissue</a:t>
            </a:r>
          </a:p>
          <a:p>
            <a:r>
              <a:rPr lang="en-US" i="1" dirty="0"/>
              <a:t>ϵ</a:t>
            </a:r>
            <a:r>
              <a:rPr lang="en-US" i="1" baseline="-25000" dirty="0" err="1"/>
              <a:t>ij</a:t>
            </a:r>
            <a:r>
              <a:rPr lang="en-US" i="1" dirty="0"/>
              <a:t> (E)</a:t>
            </a:r>
            <a:r>
              <a:rPr lang="en-US" dirty="0"/>
              <a:t> is the energy transferred to charged particles as kinetic for nuclide </a:t>
            </a:r>
            <a:r>
              <a:rPr lang="en-US" i="1" dirty="0"/>
              <a:t>j</a:t>
            </a:r>
            <a:r>
              <a:rPr lang="en-US" dirty="0"/>
              <a:t> and interaction </a:t>
            </a:r>
            <a:r>
              <a:rPr lang="en-US" i="1" dirty="0"/>
              <a:t>I</a:t>
            </a:r>
          </a:p>
          <a:p>
            <a:r>
              <a:rPr lang="en-US" dirty="0"/>
              <a:t>and </a:t>
            </a:r>
            <a:r>
              <a:rPr lang="en-US" i="1" dirty="0" err="1"/>
              <a:t>σ</a:t>
            </a:r>
            <a:r>
              <a:rPr lang="en-US" i="1" baseline="-25000" dirty="0" err="1"/>
              <a:t>ij</a:t>
            </a:r>
            <a:r>
              <a:rPr lang="en-US" i="1" dirty="0"/>
              <a:t> (E)</a:t>
            </a:r>
            <a:r>
              <a:rPr lang="en-US" dirty="0"/>
              <a:t> is the microscopic cross section for a given reaction</a:t>
            </a:r>
          </a:p>
        </p:txBody>
      </p:sp>
      <p:sp>
        <p:nvSpPr>
          <p:cNvPr id="4" name="Date Placeholder 3">
            <a:extLst>
              <a:ext uri="{FF2B5EF4-FFF2-40B4-BE49-F238E27FC236}">
                <a16:creationId xmlns:a16="http://schemas.microsoft.com/office/drawing/2014/main" id="{A3DE1727-838F-4CF9-B760-75C0533E240D}"/>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2EBA7E81-5FDD-45EF-B979-CD837E730706}"/>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16D5BE86-DF64-4878-A20E-9B9C352730BF}"/>
              </a:ext>
            </a:extLst>
          </p:cNvPr>
          <p:cNvSpPr>
            <a:spLocks noGrp="1"/>
          </p:cNvSpPr>
          <p:nvPr>
            <p:ph type="sldNum" sz="quarter" idx="12"/>
          </p:nvPr>
        </p:nvSpPr>
        <p:spPr/>
        <p:txBody>
          <a:bodyPr/>
          <a:lstStyle/>
          <a:p>
            <a:fld id="{3A98EE3D-8CD1-4C3F-BD1C-C98C9596463C}" type="slidenum">
              <a:rPr lang="en-US" smtClean="0"/>
              <a:t>18</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ECE6ACF-20CE-4C1C-A591-5965CC981EEA}"/>
                  </a:ext>
                </a:extLst>
              </p:cNvPr>
              <p:cNvSpPr txBox="1"/>
              <p:nvPr/>
            </p:nvSpPr>
            <p:spPr>
              <a:xfrm>
                <a:off x="3048294" y="3964623"/>
                <a:ext cx="6095410" cy="6357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𝐾</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𝑑</m:t>
                          </m:r>
                          <m:r>
                            <a:rPr lang="en-US" i="0">
                              <a:latin typeface="Cambria Math" panose="02040503050406030204" pitchFamily="18" charset="0"/>
                            </a:rPr>
                            <m:t>,</m:t>
                          </m:r>
                          <m:r>
                            <a:rPr lang="en-US" i="1">
                              <a:latin typeface="Cambria Math" panose="02040503050406030204" pitchFamily="18" charset="0"/>
                            </a:rPr>
                            <m:t>𝐸</m:t>
                          </m:r>
                        </m:e>
                      </m:d>
                      <m:r>
                        <a:rPr lang="en-US" i="0">
                          <a:latin typeface="Cambria Math" panose="02040503050406030204" pitchFamily="18" charset="0"/>
                        </a:rPr>
                        <m:t>=</m:t>
                      </m:r>
                      <m:nary>
                        <m:naryPr>
                          <m:chr m:val="∑"/>
                          <m:limLoc m:val="subSup"/>
                          <m:supHide m:val="on"/>
                          <m:ctrlPr>
                            <a:rPr lang="en-US" i="1">
                              <a:latin typeface="Cambria Math" panose="02040503050406030204" pitchFamily="18" charset="0"/>
                            </a:rPr>
                          </m:ctrlPr>
                        </m:naryPr>
                        <m:sub>
                          <m:r>
                            <a:rPr lang="en-US" i="1">
                              <a:latin typeface="Cambria Math" panose="02040503050406030204" pitchFamily="18" charset="0"/>
                            </a:rPr>
                            <m:t>𝑗</m:t>
                          </m:r>
                        </m:sub>
                        <m:sup/>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𝑗</m:t>
                              </m:r>
                            </m:sub>
                          </m:sSub>
                        </m:e>
                      </m:nary>
                      <m:nary>
                        <m:naryPr>
                          <m:chr m:val="∑"/>
                          <m:limLoc m:val="subSup"/>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𝑖𝑗</m:t>
                              </m:r>
                            </m:sub>
                          </m:sSub>
                          <m:d>
                            <m:dPr>
                              <m:ctrlPr>
                                <a:rPr lang="en-US" i="1">
                                  <a:latin typeface="Cambria Math" panose="02040503050406030204" pitchFamily="18" charset="0"/>
                                </a:rPr>
                              </m:ctrlPr>
                            </m:dPr>
                            <m:e>
                              <m:r>
                                <a:rPr lang="en-US" i="1">
                                  <a:latin typeface="Cambria Math" panose="02040503050406030204" pitchFamily="18" charset="0"/>
                                </a:rPr>
                                <m:t>𝐸</m:t>
                              </m:r>
                            </m:e>
                          </m:d>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𝑖𝑗</m:t>
                              </m:r>
                            </m:sub>
                          </m:sSub>
                          <m:d>
                            <m:dPr>
                              <m:ctrlPr>
                                <a:rPr lang="en-US" i="1">
                                  <a:latin typeface="Cambria Math" panose="02040503050406030204" pitchFamily="18" charset="0"/>
                                </a:rPr>
                              </m:ctrlPr>
                            </m:dPr>
                            <m:e>
                              <m:r>
                                <a:rPr lang="en-US" i="1">
                                  <a:latin typeface="Cambria Math" panose="02040503050406030204" pitchFamily="18" charset="0"/>
                                </a:rPr>
                                <m:t>𝐸</m:t>
                              </m:r>
                            </m:e>
                          </m:d>
                          <m:r>
                            <a:rPr lang="en-US" i="0">
                              <a:latin typeface="Cambria Math" panose="02040503050406030204" pitchFamily="18" charset="0"/>
                            </a:rPr>
                            <m:t>∙</m:t>
                          </m:r>
                          <m:r>
                            <a:rPr lang="en-US" i="1">
                              <a:latin typeface="Cambria Math" panose="02040503050406030204" pitchFamily="18" charset="0"/>
                            </a:rPr>
                            <m:t>𝛷</m:t>
                          </m:r>
                          <m:d>
                            <m:dPr>
                              <m:sepChr m:val=","/>
                              <m:ctrlPr>
                                <a:rPr lang="en-US" i="1">
                                  <a:latin typeface="Cambria Math" panose="02040503050406030204" pitchFamily="18" charset="0"/>
                                </a:rPr>
                              </m:ctrlPr>
                            </m:dPr>
                            <m:e>
                              <m:r>
                                <a:rPr lang="en-US" i="1">
                                  <a:latin typeface="Cambria Math" panose="02040503050406030204" pitchFamily="18" charset="0"/>
                                </a:rPr>
                                <m:t>𝑑</m:t>
                              </m:r>
                            </m:e>
                            <m:e>
                              <m:r>
                                <a:rPr lang="en-US" i="1">
                                  <a:latin typeface="Cambria Math" panose="02040503050406030204" pitchFamily="18" charset="0"/>
                                </a:rPr>
                                <m:t>𝐸</m:t>
                              </m:r>
                            </m:e>
                          </m:d>
                        </m:e>
                      </m:nary>
                    </m:oMath>
                  </m:oMathPara>
                </a14:m>
                <a:endParaRPr lang="en-US" dirty="0"/>
              </a:p>
            </p:txBody>
          </p:sp>
        </mc:Choice>
        <mc:Fallback xmlns="">
          <p:sp>
            <p:nvSpPr>
              <p:cNvPr id="8" name="TextBox 7">
                <a:extLst>
                  <a:ext uri="{FF2B5EF4-FFF2-40B4-BE49-F238E27FC236}">
                    <a16:creationId xmlns:a16="http://schemas.microsoft.com/office/drawing/2014/main" id="{3ECE6ACF-20CE-4C1C-A591-5965CC981EEA}"/>
                  </a:ext>
                </a:extLst>
              </p:cNvPr>
              <p:cNvSpPr txBox="1">
                <a:spLocks noRot="1" noChangeAspect="1" noMove="1" noResize="1" noEditPoints="1" noAdjustHandles="1" noChangeArrowheads="1" noChangeShapeType="1" noTextEdit="1"/>
              </p:cNvSpPr>
              <p:nvPr/>
            </p:nvSpPr>
            <p:spPr>
              <a:xfrm>
                <a:off x="3048294" y="3964623"/>
                <a:ext cx="6095410" cy="635751"/>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16700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11F9-6B23-4A94-956A-5610A9700360}"/>
              </a:ext>
            </a:extLst>
          </p:cNvPr>
          <p:cNvSpPr>
            <a:spLocks noGrp="1"/>
          </p:cNvSpPr>
          <p:nvPr>
            <p:ph type="title"/>
          </p:nvPr>
        </p:nvSpPr>
        <p:spPr/>
        <p:txBody>
          <a:bodyPr/>
          <a:lstStyle/>
          <a:p>
            <a:r>
              <a:rPr lang="en-US" dirty="0"/>
              <a:t>KERMA</a:t>
            </a:r>
          </a:p>
        </p:txBody>
      </p:sp>
      <p:sp>
        <p:nvSpPr>
          <p:cNvPr id="3" name="Content Placeholder 2">
            <a:extLst>
              <a:ext uri="{FF2B5EF4-FFF2-40B4-BE49-F238E27FC236}">
                <a16:creationId xmlns:a16="http://schemas.microsoft.com/office/drawing/2014/main" id="{7179E563-70F6-426C-934E-34C26D06FA1C}"/>
              </a:ext>
            </a:extLst>
          </p:cNvPr>
          <p:cNvSpPr>
            <a:spLocks noGrp="1"/>
          </p:cNvSpPr>
          <p:nvPr>
            <p:ph idx="1"/>
          </p:nvPr>
        </p:nvSpPr>
        <p:spPr>
          <a:xfrm>
            <a:off x="623558" y="1655945"/>
            <a:ext cx="11029615" cy="4977867"/>
          </a:xfrm>
        </p:spPr>
        <p:txBody>
          <a:bodyPr/>
          <a:lstStyle/>
          <a:p>
            <a:r>
              <a:rPr lang="en-US" dirty="0"/>
              <a:t>The neutron fluence after attenuation through thickness </a:t>
            </a:r>
            <a:r>
              <a:rPr lang="en-US" i="1" dirty="0"/>
              <a:t>d</a:t>
            </a:r>
            <a:r>
              <a:rPr lang="en-US" dirty="0"/>
              <a:t> of tissue is:</a:t>
            </a:r>
          </a:p>
          <a:p>
            <a:endParaRPr lang="en-US" dirty="0"/>
          </a:p>
          <a:p>
            <a:endParaRPr lang="en-US" dirty="0"/>
          </a:p>
          <a:p>
            <a:r>
              <a:rPr lang="en-US" dirty="0"/>
              <a:t>The total macroscopic cross section (</a:t>
            </a:r>
            <a:r>
              <a:rPr lang="en-US" i="1" dirty="0" err="1"/>
              <a:t>Σ</a:t>
            </a:r>
            <a:r>
              <a:rPr lang="en-US" i="1" baseline="-25000" dirty="0" err="1"/>
              <a:t>t</a:t>
            </a:r>
            <a:r>
              <a:rPr lang="en-US" dirty="0"/>
              <a:t>) describes the probability of any interaction within that medium and can be calculated by:</a:t>
            </a:r>
          </a:p>
          <a:p>
            <a:endParaRPr lang="en-US" dirty="0"/>
          </a:p>
          <a:p>
            <a:endParaRPr lang="en-US" dirty="0"/>
          </a:p>
          <a:p>
            <a:endParaRPr lang="en-US" dirty="0"/>
          </a:p>
          <a:p>
            <a:r>
              <a:rPr lang="en-US" dirty="0"/>
              <a:t>Unlike KERMA, absorbed dose requires consideration of energy transferred specifically to ionization by secondary charged particles within the dose volume. However, these two values are closely related such that determination of KERMA can be used to approximate dose, with the appropriate application of fractional CPE when they are not equal.</a:t>
            </a:r>
          </a:p>
        </p:txBody>
      </p:sp>
      <p:sp>
        <p:nvSpPr>
          <p:cNvPr id="4" name="Date Placeholder 3">
            <a:extLst>
              <a:ext uri="{FF2B5EF4-FFF2-40B4-BE49-F238E27FC236}">
                <a16:creationId xmlns:a16="http://schemas.microsoft.com/office/drawing/2014/main" id="{2738EF52-B601-4E4A-968A-5C6EB0051162}"/>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E1CE4AE3-4C05-45DE-BDC8-5DB8A179AF0F}"/>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E6D99172-B7C1-4513-A18D-82D9E2405147}"/>
              </a:ext>
            </a:extLst>
          </p:cNvPr>
          <p:cNvSpPr>
            <a:spLocks noGrp="1"/>
          </p:cNvSpPr>
          <p:nvPr>
            <p:ph type="sldNum" sz="quarter" idx="12"/>
          </p:nvPr>
        </p:nvSpPr>
        <p:spPr/>
        <p:txBody>
          <a:bodyPr/>
          <a:lstStyle/>
          <a:p>
            <a:fld id="{3A98EE3D-8CD1-4C3F-BD1C-C98C9596463C}" type="slidenum">
              <a:rPr lang="en-US" smtClean="0"/>
              <a:t>19</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9C60CC4-B1A9-44F1-A739-64CD71831CDD}"/>
                  </a:ext>
                </a:extLst>
              </p:cNvPr>
              <p:cNvSpPr txBox="1"/>
              <p:nvPr/>
            </p:nvSpPr>
            <p:spPr>
              <a:xfrm>
                <a:off x="3090660" y="2556329"/>
                <a:ext cx="6095410" cy="3742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𝛷</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𝑑</m:t>
                          </m:r>
                          <m:r>
                            <a:rPr lang="en-US" i="0">
                              <a:latin typeface="Cambria Math" panose="02040503050406030204" pitchFamily="18" charset="0"/>
                            </a:rPr>
                            <m:t>,</m:t>
                          </m:r>
                          <m:r>
                            <a:rPr lang="en-US" i="1">
                              <a:latin typeface="Cambria Math" panose="02040503050406030204" pitchFamily="18" charset="0"/>
                            </a:rPr>
                            <m:t>𝐸</m:t>
                          </m:r>
                        </m:e>
                      </m:d>
                      <m:r>
                        <a:rPr lang="en-US" i="0">
                          <a:latin typeface="Cambria Math" panose="02040503050406030204" pitchFamily="18" charset="0"/>
                        </a:rPr>
                        <m:t>=</m:t>
                      </m:r>
                      <m:r>
                        <a:rPr lang="en-US" i="1">
                          <a:latin typeface="Cambria Math" panose="02040503050406030204" pitchFamily="18" charset="0"/>
                        </a:rPr>
                        <m:t>𝛷</m:t>
                      </m:r>
                      <m:d>
                        <m:dPr>
                          <m:ctrlPr>
                            <a:rPr lang="en-US" i="1">
                              <a:latin typeface="Cambria Math" panose="02040503050406030204" pitchFamily="18" charset="0"/>
                            </a:rPr>
                          </m:ctrlPr>
                        </m:dPr>
                        <m:e>
                          <m:r>
                            <a:rPr lang="en-US" i="1">
                              <a:latin typeface="Cambria Math" panose="02040503050406030204" pitchFamily="18" charset="0"/>
                            </a:rPr>
                            <m:t>𝐸</m:t>
                          </m:r>
                        </m:e>
                      </m:d>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m:rPr>
                                  <m:sty m:val="p"/>
                                </m:rPr>
                                <a:rPr lang="en-US" i="0">
                                  <a:latin typeface="Cambria Math" panose="02040503050406030204" pitchFamily="18" charset="0"/>
                                </a:rPr>
                                <m:t>Σ</m:t>
                              </m:r>
                            </m:e>
                            <m:sub>
                              <m:r>
                                <a:rPr lang="en-US" i="1">
                                  <a:latin typeface="Cambria Math" panose="02040503050406030204" pitchFamily="18" charset="0"/>
                                </a:rPr>
                                <m:t>𝑡</m:t>
                              </m:r>
                            </m:sub>
                          </m:sSub>
                          <m:r>
                            <a:rPr lang="en-US" i="1">
                              <a:latin typeface="Cambria Math" panose="02040503050406030204" pitchFamily="18" charset="0"/>
                            </a:rPr>
                            <m:t>𝑑</m:t>
                          </m:r>
                        </m:sup>
                      </m:sSup>
                    </m:oMath>
                  </m:oMathPara>
                </a14:m>
                <a:endParaRPr lang="en-US" dirty="0"/>
              </a:p>
            </p:txBody>
          </p:sp>
        </mc:Choice>
        <mc:Fallback xmlns="">
          <p:sp>
            <p:nvSpPr>
              <p:cNvPr id="8" name="TextBox 7">
                <a:extLst>
                  <a:ext uri="{FF2B5EF4-FFF2-40B4-BE49-F238E27FC236}">
                    <a16:creationId xmlns:a16="http://schemas.microsoft.com/office/drawing/2014/main" id="{99C60CC4-B1A9-44F1-A739-64CD71831CDD}"/>
                  </a:ext>
                </a:extLst>
              </p:cNvPr>
              <p:cNvSpPr txBox="1">
                <a:spLocks noRot="1" noChangeAspect="1" noMove="1" noResize="1" noEditPoints="1" noAdjustHandles="1" noChangeArrowheads="1" noChangeShapeType="1" noTextEdit="1"/>
              </p:cNvSpPr>
              <p:nvPr/>
            </p:nvSpPr>
            <p:spPr>
              <a:xfrm>
                <a:off x="3090660" y="2556329"/>
                <a:ext cx="6095410" cy="37427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A5C503D-3DEB-4648-ACC4-8580722D2A89}"/>
                  </a:ext>
                </a:extLst>
              </p:cNvPr>
              <p:cNvSpPr txBox="1"/>
              <p:nvPr/>
            </p:nvSpPr>
            <p:spPr>
              <a:xfrm>
                <a:off x="2191412" y="4072795"/>
                <a:ext cx="7809175" cy="6044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m:rPr>
                              <m:sty m:val="p"/>
                            </m:rPr>
                            <a:rPr lang="en-US">
                              <a:latin typeface="Cambria Math" panose="02040503050406030204" pitchFamily="18" charset="0"/>
                            </a:rPr>
                            <m:t>Σ</m:t>
                          </m:r>
                        </m:e>
                        <m:sub>
                          <m:r>
                            <a:rPr lang="en-US" i="1">
                              <a:latin typeface="Cambria Math" panose="02040503050406030204" pitchFamily="18" charset="0"/>
                            </a:rPr>
                            <m:t>𝑡</m:t>
                          </m:r>
                        </m:sub>
                      </m:sSub>
                      <m:d>
                        <m:dPr>
                          <m:ctrlPr>
                            <a:rPr lang="en-US" i="1">
                              <a:solidFill>
                                <a:srgbClr val="836967"/>
                              </a:solidFill>
                              <a:latin typeface="Cambria Math" panose="02040503050406030204" pitchFamily="18" charset="0"/>
                            </a:rPr>
                          </m:ctrlPr>
                        </m:dPr>
                        <m:e>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𝑐𝑚</m:t>
                              </m:r>
                            </m:e>
                            <m:sup>
                              <m:r>
                                <a:rPr lang="en-US" i="0">
                                  <a:latin typeface="Cambria Math" panose="02040503050406030204" pitchFamily="18" charset="0"/>
                                </a:rPr>
                                <m:t>−1</m:t>
                              </m:r>
                            </m:sup>
                          </m:sSup>
                        </m:e>
                      </m:d>
                      <m:r>
                        <a:rPr lang="en-US" i="0">
                          <a:latin typeface="Cambria Math" panose="02040503050406030204" pitchFamily="18" charset="0"/>
                        </a:rPr>
                        <m:t>=</m:t>
                      </m:r>
                      <m:nary>
                        <m:naryPr>
                          <m:chr m:val="∑"/>
                          <m:limLoc m:val="subSup"/>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𝑒𝑙𝑎𝑠𝑡𝑖𝑐</m:t>
                              </m:r>
                            </m:sub>
                          </m:sSub>
                        </m:e>
                      </m:nary>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𝑖𝑛𝑒𝑙𝑎𝑠𝑡𝑖𝑐</m:t>
                          </m:r>
                        </m:sub>
                      </m:sSub>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𝑐𝑎𝑝𝑡𝑢𝑟𝑒</m:t>
                          </m:r>
                        </m:sub>
                      </m:sSub>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𝑡𝑟𝑎𝑛𝑠𝑓𝑒𝑟</m:t>
                          </m:r>
                        </m:sub>
                      </m:sSub>
                    </m:oMath>
                  </m:oMathPara>
                </a14:m>
                <a:endParaRPr lang="en-US" dirty="0"/>
              </a:p>
            </p:txBody>
          </p:sp>
        </mc:Choice>
        <mc:Fallback xmlns="">
          <p:sp>
            <p:nvSpPr>
              <p:cNvPr id="10" name="TextBox 9">
                <a:extLst>
                  <a:ext uri="{FF2B5EF4-FFF2-40B4-BE49-F238E27FC236}">
                    <a16:creationId xmlns:a16="http://schemas.microsoft.com/office/drawing/2014/main" id="{8A5C503D-3DEB-4648-ACC4-8580722D2A89}"/>
                  </a:ext>
                </a:extLst>
              </p:cNvPr>
              <p:cNvSpPr txBox="1">
                <a:spLocks noRot="1" noChangeAspect="1" noMove="1" noResize="1" noEditPoints="1" noAdjustHandles="1" noChangeArrowheads="1" noChangeShapeType="1" noTextEdit="1"/>
              </p:cNvSpPr>
              <p:nvPr/>
            </p:nvSpPr>
            <p:spPr>
              <a:xfrm>
                <a:off x="2191412" y="4072795"/>
                <a:ext cx="7809175" cy="60446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57942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B6DA1-52B9-49FD-880B-6D8BD457F8F3}"/>
              </a:ext>
            </a:extLst>
          </p:cNvPr>
          <p:cNvSpPr>
            <a:spLocks noGrp="1"/>
          </p:cNvSpPr>
          <p:nvPr>
            <p:ph type="title"/>
          </p:nvPr>
        </p:nvSpPr>
        <p:spPr>
          <a:xfrm>
            <a:off x="581192" y="702156"/>
            <a:ext cx="11029616" cy="1025976"/>
          </a:xfrm>
        </p:spPr>
        <p:txBody>
          <a:bodyPr/>
          <a:lstStyle/>
          <a:p>
            <a:r>
              <a:rPr lang="en-US" dirty="0"/>
              <a:t>outline</a:t>
            </a:r>
          </a:p>
        </p:txBody>
      </p:sp>
      <p:sp>
        <p:nvSpPr>
          <p:cNvPr id="3" name="Content Placeholder 2">
            <a:extLst>
              <a:ext uri="{FF2B5EF4-FFF2-40B4-BE49-F238E27FC236}">
                <a16:creationId xmlns:a16="http://schemas.microsoft.com/office/drawing/2014/main" id="{4AE211F9-15B5-4F1E-B573-12B43CF3EDFD}"/>
              </a:ext>
            </a:extLst>
          </p:cNvPr>
          <p:cNvSpPr>
            <a:spLocks noGrp="1"/>
          </p:cNvSpPr>
          <p:nvPr>
            <p:ph idx="1"/>
          </p:nvPr>
        </p:nvSpPr>
        <p:spPr>
          <a:xfrm>
            <a:off x="581192" y="2055639"/>
            <a:ext cx="5777663" cy="3686148"/>
          </a:xfrm>
        </p:spPr>
        <p:txBody>
          <a:bodyPr>
            <a:normAutofit/>
          </a:bodyPr>
          <a:lstStyle/>
          <a:p>
            <a:r>
              <a:rPr lang="en-US" sz="2000" dirty="0"/>
              <a:t>Neutron Dosimetry Theory</a:t>
            </a:r>
          </a:p>
          <a:p>
            <a:r>
              <a:rPr lang="en-US" sz="2000" dirty="0"/>
              <a:t>Neutron Dosimetry in Skin</a:t>
            </a:r>
          </a:p>
          <a:p>
            <a:r>
              <a:rPr lang="en-US" sz="2000" dirty="0" err="1"/>
              <a:t>NeutronDose</a:t>
            </a:r>
            <a:endParaRPr lang="en-US" sz="2000" dirty="0"/>
          </a:p>
          <a:p>
            <a:r>
              <a:rPr lang="en-US" sz="2000" dirty="0"/>
              <a:t>Examples</a:t>
            </a:r>
          </a:p>
        </p:txBody>
      </p:sp>
      <p:sp>
        <p:nvSpPr>
          <p:cNvPr id="4" name="Date Placeholder 3">
            <a:extLst>
              <a:ext uri="{FF2B5EF4-FFF2-40B4-BE49-F238E27FC236}">
                <a16:creationId xmlns:a16="http://schemas.microsoft.com/office/drawing/2014/main" id="{3C5E0B84-8D35-49A8-A318-A801D45392CB}"/>
              </a:ext>
            </a:extLst>
          </p:cNvPr>
          <p:cNvSpPr>
            <a:spLocks noGrp="1"/>
          </p:cNvSpPr>
          <p:nvPr>
            <p:ph type="dt" sz="half" idx="10"/>
          </p:nvPr>
        </p:nvSpPr>
        <p:spPr/>
        <p:txBody>
          <a:bodyPr/>
          <a:lstStyle/>
          <a:p>
            <a:fld id="{A77639EB-D6E2-4E14-BAC9-2CF35931663D}" type="datetime1">
              <a:rPr lang="en-US" smtClean="0"/>
              <a:t>10/18/21</a:t>
            </a:fld>
            <a:endParaRPr lang="en-US" dirty="0"/>
          </a:p>
        </p:txBody>
      </p:sp>
      <p:sp>
        <p:nvSpPr>
          <p:cNvPr id="5" name="Footer Placeholder 4">
            <a:extLst>
              <a:ext uri="{FF2B5EF4-FFF2-40B4-BE49-F238E27FC236}">
                <a16:creationId xmlns:a16="http://schemas.microsoft.com/office/drawing/2014/main" id="{7A0344BD-D31C-4AA5-BD5F-51152418EF58}"/>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6" name="Slide Number Placeholder 5">
            <a:extLst>
              <a:ext uri="{FF2B5EF4-FFF2-40B4-BE49-F238E27FC236}">
                <a16:creationId xmlns:a16="http://schemas.microsoft.com/office/drawing/2014/main" id="{8D16FA90-4534-4947-A702-FCB546BACB08}"/>
              </a:ext>
            </a:extLst>
          </p:cNvPr>
          <p:cNvSpPr>
            <a:spLocks noGrp="1"/>
          </p:cNvSpPr>
          <p:nvPr>
            <p:ph type="sldNum" sz="quarter" idx="12"/>
          </p:nvPr>
        </p:nvSpPr>
        <p:spPr/>
        <p:txBody>
          <a:bodyPr/>
          <a:lstStyle/>
          <a:p>
            <a:fld id="{3A98EE3D-8CD1-4C3F-BD1C-C98C9596463C}" type="slidenum">
              <a:rPr lang="en-US" smtClean="0"/>
              <a:t>2</a:t>
            </a:fld>
            <a:endParaRPr lang="en-US" dirty="0"/>
          </a:p>
        </p:txBody>
      </p:sp>
      <p:pic>
        <p:nvPicPr>
          <p:cNvPr id="11" name="Picture 10">
            <a:extLst>
              <a:ext uri="{FF2B5EF4-FFF2-40B4-BE49-F238E27FC236}">
                <a16:creationId xmlns:a16="http://schemas.microsoft.com/office/drawing/2014/main" id="{9FB8D71D-4233-4C23-B011-39F60BCEBD44}"/>
              </a:ext>
            </a:extLst>
          </p:cNvPr>
          <p:cNvPicPr>
            <a:picLocks noChangeAspect="1"/>
          </p:cNvPicPr>
          <p:nvPr/>
        </p:nvPicPr>
        <p:blipFill>
          <a:blip r:embed="rId2"/>
          <a:stretch>
            <a:fillRect/>
          </a:stretch>
        </p:blipFill>
        <p:spPr>
          <a:xfrm>
            <a:off x="6674763" y="1527459"/>
            <a:ext cx="3827286" cy="4742507"/>
          </a:xfrm>
          <a:prstGeom prst="rect">
            <a:avLst/>
          </a:prstGeom>
        </p:spPr>
      </p:pic>
    </p:spTree>
    <p:extLst>
      <p:ext uri="{BB962C8B-B14F-4D97-AF65-F5344CB8AC3E}">
        <p14:creationId xmlns:p14="http://schemas.microsoft.com/office/powerpoint/2010/main" val="2256562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09001-BF76-4474-A5E7-303E53F2688F}"/>
              </a:ext>
            </a:extLst>
          </p:cNvPr>
          <p:cNvSpPr>
            <a:spLocks noGrp="1"/>
          </p:cNvSpPr>
          <p:nvPr>
            <p:ph type="title"/>
          </p:nvPr>
        </p:nvSpPr>
        <p:spPr/>
        <p:txBody>
          <a:bodyPr/>
          <a:lstStyle/>
          <a:p>
            <a:r>
              <a:rPr lang="en-US" dirty="0" err="1"/>
              <a:t>kerma</a:t>
            </a:r>
            <a:endParaRPr lang="en-US" dirty="0"/>
          </a:p>
        </p:txBody>
      </p:sp>
      <p:sp>
        <p:nvSpPr>
          <p:cNvPr id="3" name="Content Placeholder 2">
            <a:extLst>
              <a:ext uri="{FF2B5EF4-FFF2-40B4-BE49-F238E27FC236}">
                <a16:creationId xmlns:a16="http://schemas.microsoft.com/office/drawing/2014/main" id="{967109CA-FDB4-4BFA-805D-7D110D11B9EB}"/>
              </a:ext>
            </a:extLst>
          </p:cNvPr>
          <p:cNvSpPr>
            <a:spLocks noGrp="1"/>
          </p:cNvSpPr>
          <p:nvPr>
            <p:ph idx="1"/>
          </p:nvPr>
        </p:nvSpPr>
        <p:spPr>
          <a:xfrm>
            <a:off x="581192" y="1886428"/>
            <a:ext cx="11029615" cy="1193168"/>
          </a:xfrm>
        </p:spPr>
        <p:txBody>
          <a:bodyPr>
            <a:normAutofit fontScale="92500"/>
          </a:bodyPr>
          <a:lstStyle/>
          <a:p>
            <a:r>
              <a:rPr lang="en-US" dirty="0"/>
              <a:t>Pertinent cross sections were gathered from the Evaluated Nuclear Data File (ENDF) to build neutron KERMA in tissue</a:t>
            </a:r>
          </a:p>
          <a:p>
            <a:r>
              <a:rPr lang="en-US" dirty="0"/>
              <a:t>Each of the possible neutron reactions was evaluated individually before summation to determine the total KERMA at a given incident neutron energy </a:t>
            </a:r>
          </a:p>
        </p:txBody>
      </p:sp>
      <p:sp>
        <p:nvSpPr>
          <p:cNvPr id="4" name="Date Placeholder 3">
            <a:extLst>
              <a:ext uri="{FF2B5EF4-FFF2-40B4-BE49-F238E27FC236}">
                <a16:creationId xmlns:a16="http://schemas.microsoft.com/office/drawing/2014/main" id="{2B7FE412-8BAB-43C6-91CA-DDCBBDA480F4}"/>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95FAD14B-995B-4F99-9AD2-CDB61AA51578}"/>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4D090D75-69BE-4FF1-83C3-6DD4B71EA9B2}"/>
              </a:ext>
            </a:extLst>
          </p:cNvPr>
          <p:cNvSpPr>
            <a:spLocks noGrp="1"/>
          </p:cNvSpPr>
          <p:nvPr>
            <p:ph type="sldNum" sz="quarter" idx="12"/>
          </p:nvPr>
        </p:nvSpPr>
        <p:spPr/>
        <p:txBody>
          <a:bodyPr/>
          <a:lstStyle/>
          <a:p>
            <a:fld id="{3A98EE3D-8CD1-4C3F-BD1C-C98C9596463C}" type="slidenum">
              <a:rPr lang="en-US" smtClean="0"/>
              <a:t>20</a:t>
            </a:fld>
            <a:endParaRPr lang="en-US" dirty="0"/>
          </a:p>
        </p:txBody>
      </p:sp>
      <p:pic>
        <p:nvPicPr>
          <p:cNvPr id="8" name="Picture 7">
            <a:extLst>
              <a:ext uri="{FF2B5EF4-FFF2-40B4-BE49-F238E27FC236}">
                <a16:creationId xmlns:a16="http://schemas.microsoft.com/office/drawing/2014/main" id="{C5E46CCE-8992-47A5-9035-1D4DD758AA02}"/>
              </a:ext>
            </a:extLst>
          </p:cNvPr>
          <p:cNvPicPr>
            <a:picLocks noChangeAspect="1"/>
          </p:cNvPicPr>
          <p:nvPr/>
        </p:nvPicPr>
        <p:blipFill>
          <a:blip r:embed="rId2"/>
          <a:stretch>
            <a:fillRect/>
          </a:stretch>
        </p:blipFill>
        <p:spPr>
          <a:xfrm>
            <a:off x="1073383" y="3060115"/>
            <a:ext cx="4821839" cy="3383280"/>
          </a:xfrm>
          <a:prstGeom prst="rect">
            <a:avLst/>
          </a:prstGeom>
        </p:spPr>
      </p:pic>
      <p:pic>
        <p:nvPicPr>
          <p:cNvPr id="10" name="Picture 9">
            <a:extLst>
              <a:ext uri="{FF2B5EF4-FFF2-40B4-BE49-F238E27FC236}">
                <a16:creationId xmlns:a16="http://schemas.microsoft.com/office/drawing/2014/main" id="{3899318B-44F3-4540-8B07-E409BA6CFA96}"/>
              </a:ext>
            </a:extLst>
          </p:cNvPr>
          <p:cNvPicPr>
            <a:picLocks noChangeAspect="1"/>
          </p:cNvPicPr>
          <p:nvPr/>
        </p:nvPicPr>
        <p:blipFill>
          <a:blip r:embed="rId3"/>
          <a:stretch>
            <a:fillRect/>
          </a:stretch>
        </p:blipFill>
        <p:spPr>
          <a:xfrm>
            <a:off x="6296778" y="3044632"/>
            <a:ext cx="4821839" cy="3383280"/>
          </a:xfrm>
          <a:prstGeom prst="rect">
            <a:avLst/>
          </a:prstGeom>
        </p:spPr>
      </p:pic>
    </p:spTree>
    <p:extLst>
      <p:ext uri="{BB962C8B-B14F-4D97-AF65-F5344CB8AC3E}">
        <p14:creationId xmlns:p14="http://schemas.microsoft.com/office/powerpoint/2010/main" val="3409749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61179-B1BD-4124-BF58-7722156CF5E1}"/>
              </a:ext>
            </a:extLst>
          </p:cNvPr>
          <p:cNvSpPr>
            <a:spLocks noGrp="1"/>
          </p:cNvSpPr>
          <p:nvPr>
            <p:ph type="title"/>
          </p:nvPr>
        </p:nvSpPr>
        <p:spPr/>
        <p:txBody>
          <a:bodyPr/>
          <a:lstStyle/>
          <a:p>
            <a:r>
              <a:rPr lang="en-US" dirty="0"/>
              <a:t>KERMA</a:t>
            </a:r>
          </a:p>
        </p:txBody>
      </p:sp>
      <p:sp>
        <p:nvSpPr>
          <p:cNvPr id="4" name="Date Placeholder 3">
            <a:extLst>
              <a:ext uri="{FF2B5EF4-FFF2-40B4-BE49-F238E27FC236}">
                <a16:creationId xmlns:a16="http://schemas.microsoft.com/office/drawing/2014/main" id="{911531AC-F8B3-428F-998A-7127A8AAB62D}"/>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3CCFAE69-73AB-4166-862E-F04C8AD87BBE}"/>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8527A8EE-CDC9-4419-85DA-6F0BE317EA4D}"/>
              </a:ext>
            </a:extLst>
          </p:cNvPr>
          <p:cNvSpPr>
            <a:spLocks noGrp="1"/>
          </p:cNvSpPr>
          <p:nvPr>
            <p:ph type="sldNum" sz="quarter" idx="12"/>
          </p:nvPr>
        </p:nvSpPr>
        <p:spPr/>
        <p:txBody>
          <a:bodyPr/>
          <a:lstStyle/>
          <a:p>
            <a:fld id="{3A98EE3D-8CD1-4C3F-BD1C-C98C9596463C}" type="slidenum">
              <a:rPr lang="en-US" smtClean="0"/>
              <a:t>21</a:t>
            </a:fld>
            <a:endParaRPr lang="en-US" dirty="0"/>
          </a:p>
        </p:txBody>
      </p:sp>
      <p:pic>
        <p:nvPicPr>
          <p:cNvPr id="8" name="Picture 7">
            <a:extLst>
              <a:ext uri="{FF2B5EF4-FFF2-40B4-BE49-F238E27FC236}">
                <a16:creationId xmlns:a16="http://schemas.microsoft.com/office/drawing/2014/main" id="{5CA0BB7A-E4DB-4785-B8EF-603E4B4134B8}"/>
              </a:ext>
            </a:extLst>
          </p:cNvPr>
          <p:cNvPicPr>
            <a:picLocks noChangeAspect="1"/>
          </p:cNvPicPr>
          <p:nvPr/>
        </p:nvPicPr>
        <p:blipFill>
          <a:blip r:embed="rId2"/>
          <a:stretch>
            <a:fillRect/>
          </a:stretch>
        </p:blipFill>
        <p:spPr>
          <a:xfrm>
            <a:off x="2010973" y="0"/>
            <a:ext cx="4846320" cy="3400458"/>
          </a:xfrm>
          <a:prstGeom prst="rect">
            <a:avLst/>
          </a:prstGeom>
        </p:spPr>
      </p:pic>
      <p:pic>
        <p:nvPicPr>
          <p:cNvPr id="10" name="Content Placeholder 9">
            <a:extLst>
              <a:ext uri="{FF2B5EF4-FFF2-40B4-BE49-F238E27FC236}">
                <a16:creationId xmlns:a16="http://schemas.microsoft.com/office/drawing/2014/main" id="{A2E068AA-601A-47FA-A181-6BCF43A4C45F}"/>
              </a:ext>
            </a:extLst>
          </p:cNvPr>
          <p:cNvPicPr>
            <a:picLocks noGrp="1" noChangeAspect="1"/>
          </p:cNvPicPr>
          <p:nvPr>
            <p:ph idx="1"/>
          </p:nvPr>
        </p:nvPicPr>
        <p:blipFill>
          <a:blip r:embed="rId3"/>
          <a:stretch>
            <a:fillRect/>
          </a:stretch>
        </p:blipFill>
        <p:spPr>
          <a:xfrm>
            <a:off x="2010973" y="3457542"/>
            <a:ext cx="4846320" cy="3400458"/>
          </a:xfrm>
        </p:spPr>
      </p:pic>
      <p:pic>
        <p:nvPicPr>
          <p:cNvPr id="12" name="Picture 11">
            <a:extLst>
              <a:ext uri="{FF2B5EF4-FFF2-40B4-BE49-F238E27FC236}">
                <a16:creationId xmlns:a16="http://schemas.microsoft.com/office/drawing/2014/main" id="{9EDBC110-8EF6-470B-A4F8-84A8C03A3544}"/>
              </a:ext>
            </a:extLst>
          </p:cNvPr>
          <p:cNvPicPr>
            <a:picLocks noChangeAspect="1"/>
          </p:cNvPicPr>
          <p:nvPr/>
        </p:nvPicPr>
        <p:blipFill>
          <a:blip r:embed="rId4"/>
          <a:stretch>
            <a:fillRect/>
          </a:stretch>
        </p:blipFill>
        <p:spPr>
          <a:xfrm>
            <a:off x="6911084" y="1808956"/>
            <a:ext cx="4846320" cy="3400458"/>
          </a:xfrm>
          <a:prstGeom prst="rect">
            <a:avLst/>
          </a:prstGeom>
        </p:spPr>
      </p:pic>
    </p:spTree>
    <p:extLst>
      <p:ext uri="{BB962C8B-B14F-4D97-AF65-F5344CB8AC3E}">
        <p14:creationId xmlns:p14="http://schemas.microsoft.com/office/powerpoint/2010/main" val="2511533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ED03-CF8B-4970-A810-765EBF9844D3}"/>
              </a:ext>
            </a:extLst>
          </p:cNvPr>
          <p:cNvSpPr>
            <a:spLocks noGrp="1"/>
          </p:cNvSpPr>
          <p:nvPr>
            <p:ph type="title"/>
          </p:nvPr>
        </p:nvSpPr>
        <p:spPr>
          <a:xfrm>
            <a:off x="617370" y="513250"/>
            <a:ext cx="10353762" cy="970450"/>
          </a:xfrm>
        </p:spPr>
        <p:txBody>
          <a:bodyPr>
            <a:normAutofit/>
          </a:bodyPr>
          <a:lstStyle/>
          <a:p>
            <a:r>
              <a:rPr lang="en-US" dirty="0"/>
              <a:t>Fractional Charged Particle Buildup</a:t>
            </a:r>
          </a:p>
        </p:txBody>
      </p:sp>
      <p:sp>
        <p:nvSpPr>
          <p:cNvPr id="8" name="Content Placeholder 7">
            <a:extLst>
              <a:ext uri="{FF2B5EF4-FFF2-40B4-BE49-F238E27FC236}">
                <a16:creationId xmlns:a16="http://schemas.microsoft.com/office/drawing/2014/main" id="{73F966F0-6A28-4FD1-AE55-8544E24446AC}"/>
              </a:ext>
            </a:extLst>
          </p:cNvPr>
          <p:cNvSpPr>
            <a:spLocks noGrp="1"/>
          </p:cNvSpPr>
          <p:nvPr>
            <p:ph idx="1"/>
          </p:nvPr>
        </p:nvSpPr>
        <p:spPr>
          <a:xfrm>
            <a:off x="751392" y="1933024"/>
            <a:ext cx="5546272" cy="4058751"/>
          </a:xfrm>
        </p:spPr>
        <p:txBody>
          <a:bodyPr anchor="ctr">
            <a:normAutofit/>
          </a:bodyPr>
          <a:lstStyle/>
          <a:p>
            <a:pPr>
              <a:buClr>
                <a:srgbClr val="6FAADD"/>
              </a:buClr>
            </a:pPr>
            <a:r>
              <a:rPr lang="en-US" dirty="0"/>
              <a:t>Neutron KERMA is equivalent to dose where charged particle equilibrium is established</a:t>
            </a:r>
          </a:p>
          <a:p>
            <a:pPr>
              <a:buClr>
                <a:srgbClr val="6FAADD"/>
              </a:buClr>
            </a:pPr>
            <a:r>
              <a:rPr lang="en-US" dirty="0"/>
              <a:t>CPE is said to exist if for every charged particle leaving a volume an identical enters</a:t>
            </a:r>
          </a:p>
          <a:p>
            <a:pPr>
              <a:buClr>
                <a:srgbClr val="6FAADD"/>
              </a:buClr>
            </a:pPr>
            <a:r>
              <a:rPr lang="en-US" dirty="0"/>
              <a:t>In the buildup region each subsequent volume of interest approaches equilibrium</a:t>
            </a:r>
          </a:p>
          <a:p>
            <a:pPr>
              <a:buClr>
                <a:srgbClr val="6FAADD"/>
              </a:buClr>
            </a:pPr>
            <a:r>
              <a:rPr lang="en-US" dirty="0"/>
              <a:t>For shallow dosimetry the CPE approximation is not an accurate reflection of dose</a:t>
            </a:r>
          </a:p>
        </p:txBody>
      </p:sp>
      <p:pic>
        <p:nvPicPr>
          <p:cNvPr id="4" name="Content Placeholder 3">
            <a:extLst>
              <a:ext uri="{FF2B5EF4-FFF2-40B4-BE49-F238E27FC236}">
                <a16:creationId xmlns:a16="http://schemas.microsoft.com/office/drawing/2014/main" id="{A2B2F3C0-A127-4652-AD85-6F6E5147EBEA}"/>
              </a:ext>
            </a:extLst>
          </p:cNvPr>
          <p:cNvPicPr>
            <a:picLocks noChangeAspect="1"/>
          </p:cNvPicPr>
          <p:nvPr/>
        </p:nvPicPr>
        <p:blipFill>
          <a:blip r:embed="rId2"/>
          <a:stretch>
            <a:fillRect/>
          </a:stretch>
        </p:blipFill>
        <p:spPr>
          <a:xfrm>
            <a:off x="7161133" y="1580050"/>
            <a:ext cx="3809999" cy="2286000"/>
          </a:xfrm>
          <a:prstGeom prst="rect">
            <a:avLst/>
          </a:prstGeom>
        </p:spPr>
      </p:pic>
      <p:pic>
        <p:nvPicPr>
          <p:cNvPr id="5" name="Picture 4">
            <a:extLst>
              <a:ext uri="{FF2B5EF4-FFF2-40B4-BE49-F238E27FC236}">
                <a16:creationId xmlns:a16="http://schemas.microsoft.com/office/drawing/2014/main" id="{016A594E-49B9-4409-A0B1-5D6B494F18F1}"/>
              </a:ext>
            </a:extLst>
          </p:cNvPr>
          <p:cNvPicPr>
            <a:picLocks noChangeAspect="1"/>
          </p:cNvPicPr>
          <p:nvPr/>
        </p:nvPicPr>
        <p:blipFill>
          <a:blip r:embed="rId3"/>
          <a:stretch>
            <a:fillRect/>
          </a:stretch>
        </p:blipFill>
        <p:spPr>
          <a:xfrm>
            <a:off x="7167875" y="3962400"/>
            <a:ext cx="3803257" cy="2286000"/>
          </a:xfrm>
          <a:prstGeom prst="rect">
            <a:avLst/>
          </a:prstGeom>
        </p:spPr>
      </p:pic>
    </p:spTree>
    <p:extLst>
      <p:ext uri="{BB962C8B-B14F-4D97-AF65-F5344CB8AC3E}">
        <p14:creationId xmlns:p14="http://schemas.microsoft.com/office/powerpoint/2010/main" val="891152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92C02-324F-4F2A-9CE4-54FFC016D218}"/>
              </a:ext>
            </a:extLst>
          </p:cNvPr>
          <p:cNvSpPr>
            <a:spLocks noGrp="1"/>
          </p:cNvSpPr>
          <p:nvPr>
            <p:ph type="title"/>
          </p:nvPr>
        </p:nvSpPr>
        <p:spPr/>
        <p:txBody>
          <a:bodyPr/>
          <a:lstStyle/>
          <a:p>
            <a:r>
              <a:rPr lang="en-US" dirty="0"/>
              <a:t>Fractional Charged Particle Equilibrium</a:t>
            </a:r>
          </a:p>
        </p:txBody>
      </p:sp>
      <p:sp>
        <p:nvSpPr>
          <p:cNvPr id="3" name="Content Placeholder 2">
            <a:extLst>
              <a:ext uri="{FF2B5EF4-FFF2-40B4-BE49-F238E27FC236}">
                <a16:creationId xmlns:a16="http://schemas.microsoft.com/office/drawing/2014/main" id="{78AB6652-38A6-4636-96E4-3BA189B8F234}"/>
              </a:ext>
            </a:extLst>
          </p:cNvPr>
          <p:cNvSpPr>
            <a:spLocks noGrp="1"/>
          </p:cNvSpPr>
          <p:nvPr>
            <p:ph idx="1"/>
          </p:nvPr>
        </p:nvSpPr>
        <p:spPr>
          <a:xfrm>
            <a:off x="581192" y="2107851"/>
            <a:ext cx="11029615" cy="3634486"/>
          </a:xfrm>
        </p:spPr>
        <p:txBody>
          <a:bodyPr/>
          <a:lstStyle/>
          <a:p>
            <a:r>
              <a:rPr lang="en-US" dirty="0"/>
              <a:t>For neutrons incident on tissue, the primary contributor to KERMA is an elastically scattered hydrogen atom because of its large cross section and relatively high abundance</a:t>
            </a:r>
          </a:p>
          <a:p>
            <a:r>
              <a:rPr lang="en-US" dirty="0"/>
              <a:t>An elastically scattered hydrogen nucleus (proton) can have a maximum energy equivalent to the incident neutron energy</a:t>
            </a:r>
          </a:p>
          <a:p>
            <a:r>
              <a:rPr lang="en-US" dirty="0"/>
              <a:t>For incident neutron energies greater than about 2 MeV, the maximum range of the recoil proton exceeds the 0.007 cm depth at which shallow dose is determined</a:t>
            </a:r>
          </a:p>
          <a:p>
            <a:r>
              <a:rPr lang="en-US" dirty="0"/>
              <a:t>Absorbed dose for energies greater than 2 MeV, therefore, is only a fraction of KERMA at the shallow depth. </a:t>
            </a:r>
          </a:p>
        </p:txBody>
      </p:sp>
      <p:sp>
        <p:nvSpPr>
          <p:cNvPr id="4" name="Date Placeholder 3">
            <a:extLst>
              <a:ext uri="{FF2B5EF4-FFF2-40B4-BE49-F238E27FC236}">
                <a16:creationId xmlns:a16="http://schemas.microsoft.com/office/drawing/2014/main" id="{132EC679-092E-47AC-9303-1311C2567482}"/>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F567EFDA-C929-4953-9DA4-9BF5F10156C9}"/>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6A75F970-42F2-4753-9FE6-34ADF1E3F2A6}"/>
              </a:ext>
            </a:extLst>
          </p:cNvPr>
          <p:cNvSpPr>
            <a:spLocks noGrp="1"/>
          </p:cNvSpPr>
          <p:nvPr>
            <p:ph type="sldNum" sz="quarter" idx="12"/>
          </p:nvPr>
        </p:nvSpPr>
        <p:spPr/>
        <p:txBody>
          <a:bodyPr/>
          <a:lstStyle/>
          <a:p>
            <a:fld id="{3A98EE3D-8CD1-4C3F-BD1C-C98C9596463C}" type="slidenum">
              <a:rPr lang="en-US" smtClean="0"/>
              <a:t>23</a:t>
            </a:fld>
            <a:endParaRPr lang="en-US" dirty="0"/>
          </a:p>
        </p:txBody>
      </p:sp>
    </p:spTree>
    <p:extLst>
      <p:ext uri="{BB962C8B-B14F-4D97-AF65-F5344CB8AC3E}">
        <p14:creationId xmlns:p14="http://schemas.microsoft.com/office/powerpoint/2010/main" val="3343702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74B17-2240-4E39-BDD2-450716E67953}"/>
              </a:ext>
            </a:extLst>
          </p:cNvPr>
          <p:cNvSpPr>
            <a:spLocks noGrp="1"/>
          </p:cNvSpPr>
          <p:nvPr>
            <p:ph type="title"/>
          </p:nvPr>
        </p:nvSpPr>
        <p:spPr>
          <a:xfrm>
            <a:off x="581194" y="418974"/>
            <a:ext cx="11029616" cy="988332"/>
          </a:xfrm>
        </p:spPr>
        <p:txBody>
          <a:bodyPr/>
          <a:lstStyle/>
          <a:p>
            <a:r>
              <a:rPr lang="en-US" dirty="0"/>
              <a:t>Neutron </a:t>
            </a:r>
            <a:r>
              <a:rPr lang="en-US" dirty="0" err="1"/>
              <a:t>f</a:t>
            </a:r>
            <a:r>
              <a:rPr lang="en-US" baseline="-25000" dirty="0" err="1"/>
              <a:t>CPE</a:t>
            </a:r>
            <a:r>
              <a:rPr lang="en-US" dirty="0"/>
              <a:t> in Tissue</a:t>
            </a:r>
          </a:p>
        </p:txBody>
      </p:sp>
      <p:sp>
        <p:nvSpPr>
          <p:cNvPr id="3" name="Slide Number Placeholder 2">
            <a:extLst>
              <a:ext uri="{FF2B5EF4-FFF2-40B4-BE49-F238E27FC236}">
                <a16:creationId xmlns:a16="http://schemas.microsoft.com/office/drawing/2014/main" id="{A3B9E39E-A569-402A-81D2-29C3EBF41E70}"/>
              </a:ext>
            </a:extLst>
          </p:cNvPr>
          <p:cNvSpPr>
            <a:spLocks noGrp="1"/>
          </p:cNvSpPr>
          <p:nvPr>
            <p:ph type="sldNum" sz="quarter" idx="12"/>
          </p:nvPr>
        </p:nvSpPr>
        <p:spPr/>
        <p:txBody>
          <a:bodyPr/>
          <a:lstStyle/>
          <a:p>
            <a:fld id="{677F7B41-FD57-4489-AAB8-D17CF179067D}" type="slidenum">
              <a:rPr lang="en-US" smtClean="0"/>
              <a:t>24</a:t>
            </a:fld>
            <a:endParaRPr lang="en-US"/>
          </a:p>
        </p:txBody>
      </p:sp>
      <p:pic>
        <p:nvPicPr>
          <p:cNvPr id="13" name="Content Placeholder 12">
            <a:extLst>
              <a:ext uri="{FF2B5EF4-FFF2-40B4-BE49-F238E27FC236}">
                <a16:creationId xmlns:a16="http://schemas.microsoft.com/office/drawing/2014/main" id="{A693FBDC-B023-4FE5-A2AC-EFC015E0BCF1}"/>
              </a:ext>
            </a:extLst>
          </p:cNvPr>
          <p:cNvPicPr>
            <a:picLocks noGrp="1" noChangeAspect="1"/>
          </p:cNvPicPr>
          <p:nvPr>
            <p:ph sz="half" idx="1"/>
          </p:nvPr>
        </p:nvPicPr>
        <p:blipFill>
          <a:blip r:embed="rId2"/>
          <a:stretch>
            <a:fillRect/>
          </a:stretch>
        </p:blipFill>
        <p:spPr>
          <a:xfrm>
            <a:off x="424132" y="1625143"/>
            <a:ext cx="3509513" cy="2739645"/>
          </a:xfrm>
          <a:prstGeom prst="rect">
            <a:avLst/>
          </a:prstGeom>
        </p:spPr>
      </p:pic>
      <p:pic>
        <p:nvPicPr>
          <p:cNvPr id="16" name="Content Placeholder 15">
            <a:extLst>
              <a:ext uri="{FF2B5EF4-FFF2-40B4-BE49-F238E27FC236}">
                <a16:creationId xmlns:a16="http://schemas.microsoft.com/office/drawing/2014/main" id="{5748AE61-19CB-462E-B770-78BAABA45F0D}"/>
              </a:ext>
            </a:extLst>
          </p:cNvPr>
          <p:cNvPicPr>
            <a:picLocks noGrp="1" noChangeAspect="1"/>
          </p:cNvPicPr>
          <p:nvPr>
            <p:ph sz="half" idx="2"/>
          </p:nvPr>
        </p:nvPicPr>
        <p:blipFill>
          <a:blip r:embed="rId3"/>
          <a:stretch>
            <a:fillRect/>
          </a:stretch>
        </p:blipFill>
        <p:spPr>
          <a:xfrm>
            <a:off x="4341244" y="1630138"/>
            <a:ext cx="3509513" cy="2739645"/>
          </a:xfrm>
          <a:prstGeom prst="rect">
            <a:avLst/>
          </a:prstGeom>
        </p:spPr>
      </p:pic>
      <p:pic>
        <p:nvPicPr>
          <p:cNvPr id="6" name="Content Placeholder 22">
            <a:extLst>
              <a:ext uri="{FF2B5EF4-FFF2-40B4-BE49-F238E27FC236}">
                <a16:creationId xmlns:a16="http://schemas.microsoft.com/office/drawing/2014/main" id="{BBB49631-E586-4A8B-9AC7-CE0E882C1712}"/>
              </a:ext>
            </a:extLst>
          </p:cNvPr>
          <p:cNvPicPr>
            <a:picLocks noChangeAspect="1"/>
          </p:cNvPicPr>
          <p:nvPr/>
        </p:nvPicPr>
        <p:blipFill>
          <a:blip r:embed="rId4"/>
          <a:stretch>
            <a:fillRect/>
          </a:stretch>
        </p:blipFill>
        <p:spPr>
          <a:xfrm>
            <a:off x="8258355" y="1623933"/>
            <a:ext cx="3509513" cy="2739645"/>
          </a:xfrm>
          <a:prstGeom prst="rect">
            <a:avLst/>
          </a:prstGeom>
        </p:spPr>
      </p:pic>
      <p:pic>
        <p:nvPicPr>
          <p:cNvPr id="7" name="Content Placeholder 14">
            <a:extLst>
              <a:ext uri="{FF2B5EF4-FFF2-40B4-BE49-F238E27FC236}">
                <a16:creationId xmlns:a16="http://schemas.microsoft.com/office/drawing/2014/main" id="{43438CF8-8505-4EF7-AE02-5B241F2F1DBC}"/>
              </a:ext>
            </a:extLst>
          </p:cNvPr>
          <p:cNvPicPr>
            <a:picLocks noChangeAspect="1"/>
          </p:cNvPicPr>
          <p:nvPr/>
        </p:nvPicPr>
        <p:blipFill>
          <a:blip r:embed="rId5"/>
          <a:stretch>
            <a:fillRect/>
          </a:stretch>
        </p:blipFill>
        <p:spPr>
          <a:xfrm>
            <a:off x="424132" y="3496043"/>
            <a:ext cx="3509513" cy="2739645"/>
          </a:xfrm>
          <a:prstGeom prst="rect">
            <a:avLst/>
          </a:prstGeom>
        </p:spPr>
      </p:pic>
      <p:pic>
        <p:nvPicPr>
          <p:cNvPr id="8" name="Content Placeholder 5">
            <a:extLst>
              <a:ext uri="{FF2B5EF4-FFF2-40B4-BE49-F238E27FC236}">
                <a16:creationId xmlns:a16="http://schemas.microsoft.com/office/drawing/2014/main" id="{9AB1B768-F404-4481-8E04-38AB7261E855}"/>
              </a:ext>
            </a:extLst>
          </p:cNvPr>
          <p:cNvPicPr>
            <a:picLocks noChangeAspect="1"/>
          </p:cNvPicPr>
          <p:nvPr/>
        </p:nvPicPr>
        <p:blipFill>
          <a:blip r:embed="rId6"/>
          <a:stretch>
            <a:fillRect/>
          </a:stretch>
        </p:blipFill>
        <p:spPr>
          <a:xfrm>
            <a:off x="8258355" y="3494832"/>
            <a:ext cx="3509513" cy="2739645"/>
          </a:xfrm>
          <a:prstGeom prst="rect">
            <a:avLst/>
          </a:prstGeom>
        </p:spPr>
      </p:pic>
      <p:pic>
        <p:nvPicPr>
          <p:cNvPr id="9" name="Content Placeholder 17">
            <a:extLst>
              <a:ext uri="{FF2B5EF4-FFF2-40B4-BE49-F238E27FC236}">
                <a16:creationId xmlns:a16="http://schemas.microsoft.com/office/drawing/2014/main" id="{E660B29F-0109-4B1D-91FC-EA5688ADF6CC}"/>
              </a:ext>
            </a:extLst>
          </p:cNvPr>
          <p:cNvPicPr>
            <a:picLocks noChangeAspect="1"/>
          </p:cNvPicPr>
          <p:nvPr/>
        </p:nvPicPr>
        <p:blipFill>
          <a:blip r:embed="rId7"/>
          <a:stretch>
            <a:fillRect/>
          </a:stretch>
        </p:blipFill>
        <p:spPr>
          <a:xfrm>
            <a:off x="4341243" y="3501037"/>
            <a:ext cx="3509514" cy="2739646"/>
          </a:xfrm>
          <a:prstGeom prst="rect">
            <a:avLst/>
          </a:prstGeom>
        </p:spPr>
      </p:pic>
    </p:spTree>
    <p:extLst>
      <p:ext uri="{BB962C8B-B14F-4D97-AF65-F5344CB8AC3E}">
        <p14:creationId xmlns:p14="http://schemas.microsoft.com/office/powerpoint/2010/main" val="3201373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E9291-9DC4-4CDD-A888-8FFE23A7F8C2}"/>
              </a:ext>
            </a:extLst>
          </p:cNvPr>
          <p:cNvSpPr>
            <a:spLocks noGrp="1"/>
          </p:cNvSpPr>
          <p:nvPr>
            <p:ph type="title"/>
          </p:nvPr>
        </p:nvSpPr>
        <p:spPr/>
        <p:txBody>
          <a:bodyPr/>
          <a:lstStyle/>
          <a:p>
            <a:r>
              <a:rPr lang="en-US" dirty="0"/>
              <a:t>Neutron </a:t>
            </a:r>
            <a:r>
              <a:rPr lang="en-US" dirty="0" err="1"/>
              <a:t>f</a:t>
            </a:r>
            <a:r>
              <a:rPr lang="en-US" baseline="-25000" dirty="0" err="1"/>
              <a:t>CPE</a:t>
            </a:r>
            <a:r>
              <a:rPr lang="en-US" dirty="0"/>
              <a:t> in Tissue</a:t>
            </a:r>
          </a:p>
        </p:txBody>
      </p:sp>
      <p:sp>
        <p:nvSpPr>
          <p:cNvPr id="3" name="Content Placeholder 2">
            <a:extLst>
              <a:ext uri="{FF2B5EF4-FFF2-40B4-BE49-F238E27FC236}">
                <a16:creationId xmlns:a16="http://schemas.microsoft.com/office/drawing/2014/main" id="{A032C443-6041-4767-AC4C-314A9EEB4BD1}"/>
              </a:ext>
            </a:extLst>
          </p:cNvPr>
          <p:cNvSpPr>
            <a:spLocks noGrp="1"/>
          </p:cNvSpPr>
          <p:nvPr>
            <p:ph idx="1"/>
          </p:nvPr>
        </p:nvSpPr>
        <p:spPr>
          <a:xfrm>
            <a:off x="581190" y="1819847"/>
            <a:ext cx="11029615" cy="4823205"/>
          </a:xfrm>
        </p:spPr>
        <p:txBody>
          <a:bodyPr/>
          <a:lstStyle/>
          <a:p>
            <a:r>
              <a:rPr lang="en-US" dirty="0"/>
              <a:t>For relatively short range (&lt; 350 microns) recoil protons from incident neutrons less than 5 MeV, tissue segments were simulated at thicknesses of 5 microns. The following function was developed from the MCNP results and is applicable for neutron energies between 1 and 5 MeV:</a:t>
            </a:r>
          </a:p>
          <a:p>
            <a:endParaRPr lang="en-US" dirty="0"/>
          </a:p>
          <a:p>
            <a:endParaRPr lang="en-US" dirty="0"/>
          </a:p>
          <a:p>
            <a:r>
              <a:rPr lang="en-US" dirty="0"/>
              <a:t>For incident neutrons from 5 to 20 MeV, the maximum recoil range of protons is enough to allow for tissue segmentation of 10 microns. The resulting functional fit to the MCNP data is given as:</a:t>
            </a:r>
          </a:p>
          <a:p>
            <a:endParaRPr lang="en-US" dirty="0"/>
          </a:p>
          <a:p>
            <a:endParaRPr lang="en-US" dirty="0"/>
          </a:p>
          <a:p>
            <a:r>
              <a:rPr lang="en-US" dirty="0"/>
              <a:t>where </a:t>
            </a:r>
            <a:r>
              <a:rPr lang="en-US" i="1" dirty="0"/>
              <a:t>d</a:t>
            </a:r>
            <a:r>
              <a:rPr lang="en-US" dirty="0"/>
              <a:t> is the tissue depth of interest in centimeters and </a:t>
            </a:r>
            <a:r>
              <a:rPr lang="en-US" i="1" dirty="0"/>
              <a:t>A, B</a:t>
            </a:r>
            <a:r>
              <a:rPr lang="en-US" dirty="0"/>
              <a:t>, and </a:t>
            </a:r>
            <a:r>
              <a:rPr lang="en-US" i="1" dirty="0"/>
              <a:t>C</a:t>
            </a:r>
            <a:r>
              <a:rPr lang="en-US" dirty="0"/>
              <a:t> are energy dependent coefficients each described by their respective fits</a:t>
            </a:r>
          </a:p>
        </p:txBody>
      </p:sp>
      <p:sp>
        <p:nvSpPr>
          <p:cNvPr id="4" name="Date Placeholder 3">
            <a:extLst>
              <a:ext uri="{FF2B5EF4-FFF2-40B4-BE49-F238E27FC236}">
                <a16:creationId xmlns:a16="http://schemas.microsoft.com/office/drawing/2014/main" id="{286BCE28-3CF6-4E47-9101-6D0D3307183D}"/>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788E234C-050E-4B22-8E32-44059085F3E7}"/>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C6EE1D16-DB8C-4E79-993B-2D46C4313593}"/>
              </a:ext>
            </a:extLst>
          </p:cNvPr>
          <p:cNvSpPr>
            <a:spLocks noGrp="1"/>
          </p:cNvSpPr>
          <p:nvPr>
            <p:ph type="sldNum" sz="quarter" idx="12"/>
          </p:nvPr>
        </p:nvSpPr>
        <p:spPr/>
        <p:txBody>
          <a:bodyPr/>
          <a:lstStyle/>
          <a:p>
            <a:fld id="{3A98EE3D-8CD1-4C3F-BD1C-C98C9596463C}" type="slidenum">
              <a:rPr lang="en-US" smtClean="0"/>
              <a:t>25</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7B183A3-0617-4640-8A9E-0B42C900E162}"/>
                  </a:ext>
                </a:extLst>
              </p:cNvPr>
              <p:cNvSpPr txBox="1"/>
              <p:nvPr/>
            </p:nvSpPr>
            <p:spPr>
              <a:xfrm>
                <a:off x="3048292" y="3384242"/>
                <a:ext cx="6095410" cy="3907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𝑐𝑝𝑒</m:t>
                          </m:r>
                        </m:sub>
                      </m:sSub>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𝐸</m:t>
                          </m:r>
                          <m:r>
                            <a:rPr lang="en-US" i="0">
                              <a:latin typeface="Cambria Math" panose="02040503050406030204" pitchFamily="18" charset="0"/>
                            </a:rPr>
                            <m:t>,</m:t>
                          </m:r>
                          <m:r>
                            <a:rPr lang="en-US" i="1">
                              <a:latin typeface="Cambria Math" panose="02040503050406030204" pitchFamily="18" charset="0"/>
                            </a:rPr>
                            <m:t>𝑑</m:t>
                          </m:r>
                        </m:e>
                      </m:d>
                      <m:r>
                        <a:rPr lang="en-US" i="0">
                          <a:latin typeface="Cambria Math" panose="02040503050406030204" pitchFamily="18" charset="0"/>
                        </a:rPr>
                        <m:t>=</m:t>
                      </m:r>
                      <m:r>
                        <a:rPr lang="en-US" i="1">
                          <a:latin typeface="Cambria Math" panose="02040503050406030204" pitchFamily="18" charset="0"/>
                        </a:rPr>
                        <m:t>𝐴</m:t>
                      </m:r>
                      <m:r>
                        <a:rPr lang="en-US" i="0">
                          <a:latin typeface="Cambria Math" panose="02040503050406030204" pitchFamily="18" charset="0"/>
                        </a:rPr>
                        <m:t>+</m:t>
                      </m:r>
                      <m:r>
                        <a:rPr lang="en-US" i="1">
                          <a:latin typeface="Cambria Math" panose="02040503050406030204" pitchFamily="18" charset="0"/>
                        </a:rPr>
                        <m:t>𝐵</m:t>
                      </m:r>
                      <m:d>
                        <m:dPr>
                          <m:ctrlPr>
                            <a:rPr lang="en-US" i="1">
                              <a:solidFill>
                                <a:srgbClr val="836967"/>
                              </a:solidFill>
                              <a:latin typeface="Cambria Math" panose="02040503050406030204" pitchFamily="18" charset="0"/>
                            </a:rPr>
                          </m:ctrlPr>
                        </m:dPr>
                        <m:e>
                          <m:r>
                            <a:rPr lang="en-US" i="0">
                              <a:latin typeface="Cambria Math" panose="02040503050406030204" pitchFamily="18" charset="0"/>
                            </a:rPr>
                            <m:t>10</m:t>
                          </m:r>
                          <m:r>
                            <a:rPr lang="en-US" i="1">
                              <a:latin typeface="Cambria Math" panose="02040503050406030204" pitchFamily="18" charset="0"/>
                            </a:rPr>
                            <m:t>𝑑</m:t>
                          </m:r>
                        </m:e>
                      </m:d>
                      <m:r>
                        <a:rPr lang="en-US" i="0">
                          <a:latin typeface="Cambria Math" panose="02040503050406030204" pitchFamily="18" charset="0"/>
                        </a:rPr>
                        <m:t>+</m:t>
                      </m:r>
                      <m:r>
                        <a:rPr lang="en-US" i="1">
                          <a:latin typeface="Cambria Math" panose="02040503050406030204" pitchFamily="18" charset="0"/>
                        </a:rPr>
                        <m:t>𝐶</m:t>
                      </m:r>
                      <m:d>
                        <m:dPr>
                          <m:ctrlPr>
                            <a:rPr lang="en-US" i="1">
                              <a:solidFill>
                                <a:srgbClr val="836967"/>
                              </a:solidFill>
                              <a:latin typeface="Cambria Math" panose="02040503050406030204" pitchFamily="18" charset="0"/>
                            </a:rPr>
                          </m:ctrlPr>
                        </m:dPr>
                        <m:e>
                          <m:r>
                            <a:rPr lang="en-US" i="0">
                              <a:latin typeface="Cambria Math" panose="02040503050406030204" pitchFamily="18" charset="0"/>
                            </a:rPr>
                            <m:t>10</m:t>
                          </m:r>
                          <m:r>
                            <a:rPr lang="en-US" i="1">
                              <a:latin typeface="Cambria Math" panose="02040503050406030204" pitchFamily="18" charset="0"/>
                            </a:rPr>
                            <m:t>𝑑</m:t>
                          </m:r>
                        </m:e>
                      </m:d>
                      <m:r>
                        <a:rPr lang="en-US" i="0">
                          <a:latin typeface="Cambria Math" panose="02040503050406030204" pitchFamily="18" charset="0"/>
                        </a:rPr>
                        <m:t>∗</m:t>
                      </m:r>
                      <m:r>
                        <m:rPr>
                          <m:sty m:val="p"/>
                        </m:rPr>
                        <a:rPr lang="en-US" i="0">
                          <a:latin typeface="Cambria Math" panose="02040503050406030204" pitchFamily="18" charset="0"/>
                        </a:rPr>
                        <m:t>ln</m:t>
                      </m:r>
                      <m:d>
                        <m:dPr>
                          <m:ctrlPr>
                            <a:rPr lang="en-US" i="1">
                              <a:latin typeface="Cambria Math" panose="02040503050406030204" pitchFamily="18" charset="0"/>
                            </a:rPr>
                          </m:ctrlPr>
                        </m:dPr>
                        <m:e>
                          <m:r>
                            <a:rPr lang="en-US" i="0">
                              <a:latin typeface="Cambria Math" panose="02040503050406030204" pitchFamily="18" charset="0"/>
                            </a:rPr>
                            <m:t>10</m:t>
                          </m:r>
                          <m:r>
                            <a:rPr lang="en-US" i="1">
                              <a:latin typeface="Cambria Math" panose="02040503050406030204" pitchFamily="18" charset="0"/>
                            </a:rPr>
                            <m:t>𝑑</m:t>
                          </m:r>
                        </m:e>
                      </m:d>
                    </m:oMath>
                  </m:oMathPara>
                </a14:m>
                <a:endParaRPr lang="en-US" dirty="0"/>
              </a:p>
            </p:txBody>
          </p:sp>
        </mc:Choice>
        <mc:Fallback xmlns="">
          <p:sp>
            <p:nvSpPr>
              <p:cNvPr id="8" name="TextBox 7">
                <a:extLst>
                  <a:ext uri="{FF2B5EF4-FFF2-40B4-BE49-F238E27FC236}">
                    <a16:creationId xmlns:a16="http://schemas.microsoft.com/office/drawing/2014/main" id="{E7B183A3-0617-4640-8A9E-0B42C900E162}"/>
                  </a:ext>
                </a:extLst>
              </p:cNvPr>
              <p:cNvSpPr txBox="1">
                <a:spLocks noRot="1" noChangeAspect="1" noMove="1" noResize="1" noEditPoints="1" noAdjustHandles="1" noChangeArrowheads="1" noChangeShapeType="1" noTextEdit="1"/>
              </p:cNvSpPr>
              <p:nvPr/>
            </p:nvSpPr>
            <p:spPr>
              <a:xfrm>
                <a:off x="3048292" y="3384242"/>
                <a:ext cx="6095410" cy="390748"/>
              </a:xfrm>
              <a:prstGeom prst="rect">
                <a:avLst/>
              </a:prstGeom>
              <a:blipFill>
                <a:blip r:embed="rId2"/>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3A44122-1886-4A5F-948E-B9D2D81CB89E}"/>
                  </a:ext>
                </a:extLst>
              </p:cNvPr>
              <p:cNvSpPr txBox="1"/>
              <p:nvPr/>
            </p:nvSpPr>
            <p:spPr>
              <a:xfrm>
                <a:off x="3048292" y="4934830"/>
                <a:ext cx="6095410" cy="3962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𝑐𝑝𝑒</m:t>
                          </m:r>
                        </m:sub>
                      </m:sSub>
                      <m:r>
                        <a:rPr lang="en-US" i="0">
                          <a:latin typeface="Cambria Math" panose="02040503050406030204" pitchFamily="18" charset="0"/>
                        </a:rPr>
                        <m:t>=</m:t>
                      </m:r>
                      <m:r>
                        <a:rPr lang="en-US" i="1">
                          <a:latin typeface="Cambria Math" panose="02040503050406030204" pitchFamily="18" charset="0"/>
                        </a:rPr>
                        <m:t>𝐴</m:t>
                      </m:r>
                      <m:r>
                        <a:rPr lang="en-US" i="0">
                          <a:latin typeface="Cambria Math" panose="02040503050406030204" pitchFamily="18" charset="0"/>
                        </a:rPr>
                        <m:t>+</m:t>
                      </m:r>
                      <m:r>
                        <a:rPr lang="en-US" i="1">
                          <a:latin typeface="Cambria Math" panose="02040503050406030204" pitchFamily="18" charset="0"/>
                        </a:rPr>
                        <m:t>𝐵𝑑</m:t>
                      </m:r>
                      <m:r>
                        <a:rPr lang="en-US" i="0">
                          <a:latin typeface="Cambria Math" panose="02040503050406030204" pitchFamily="18" charset="0"/>
                        </a:rPr>
                        <m:t>+</m:t>
                      </m:r>
                      <m:r>
                        <a:rPr lang="en-US" i="1">
                          <a:latin typeface="Cambria Math" panose="02040503050406030204" pitchFamily="18" charset="0"/>
                        </a:rPr>
                        <m:t>𝐶</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𝑑</m:t>
                          </m:r>
                        </m:e>
                        <m:sup>
                          <m:r>
                            <a:rPr lang="en-US" i="0">
                              <a:latin typeface="Cambria Math" panose="02040503050406030204" pitchFamily="18" charset="0"/>
                            </a:rPr>
                            <m:t>2</m:t>
                          </m:r>
                        </m:sup>
                      </m:sSup>
                      <m:r>
                        <a:rPr lang="en-US" i="0">
                          <a:latin typeface="Cambria Math" panose="02040503050406030204" pitchFamily="18" charset="0"/>
                        </a:rPr>
                        <m:t>+</m:t>
                      </m:r>
                      <m:r>
                        <a:rPr lang="en-US" i="1">
                          <a:latin typeface="Cambria Math" panose="02040503050406030204" pitchFamily="18" charset="0"/>
                        </a:rPr>
                        <m:t>𝐷</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𝑑</m:t>
                          </m:r>
                        </m:e>
                        <m:sup>
                          <m:r>
                            <a:rPr lang="en-US" i="0">
                              <a:latin typeface="Cambria Math" panose="02040503050406030204" pitchFamily="18" charset="0"/>
                            </a:rPr>
                            <m:t>3</m:t>
                          </m:r>
                        </m:sup>
                      </m:sSup>
                    </m:oMath>
                  </m:oMathPara>
                </a14:m>
                <a:endParaRPr lang="en-US" dirty="0"/>
              </a:p>
            </p:txBody>
          </p:sp>
        </mc:Choice>
        <mc:Fallback xmlns="">
          <p:sp>
            <p:nvSpPr>
              <p:cNvPr id="10" name="TextBox 9">
                <a:extLst>
                  <a:ext uri="{FF2B5EF4-FFF2-40B4-BE49-F238E27FC236}">
                    <a16:creationId xmlns:a16="http://schemas.microsoft.com/office/drawing/2014/main" id="{83A44122-1886-4A5F-948E-B9D2D81CB89E}"/>
                  </a:ext>
                </a:extLst>
              </p:cNvPr>
              <p:cNvSpPr txBox="1">
                <a:spLocks noRot="1" noChangeAspect="1" noMove="1" noResize="1" noEditPoints="1" noAdjustHandles="1" noChangeArrowheads="1" noChangeShapeType="1" noTextEdit="1"/>
              </p:cNvSpPr>
              <p:nvPr/>
            </p:nvSpPr>
            <p:spPr>
              <a:xfrm>
                <a:off x="3048292" y="4934830"/>
                <a:ext cx="6095410" cy="396262"/>
              </a:xfrm>
              <a:prstGeom prst="rect">
                <a:avLst/>
              </a:prstGeom>
              <a:blipFill>
                <a:blip r:embed="rId3"/>
                <a:stretch>
                  <a:fillRect b="-7692"/>
                </a:stretch>
              </a:blipFill>
            </p:spPr>
            <p:txBody>
              <a:bodyPr/>
              <a:lstStyle/>
              <a:p>
                <a:r>
                  <a:rPr lang="en-US">
                    <a:noFill/>
                  </a:rPr>
                  <a:t> </a:t>
                </a:r>
              </a:p>
            </p:txBody>
          </p:sp>
        </mc:Fallback>
      </mc:AlternateContent>
    </p:spTree>
    <p:extLst>
      <p:ext uri="{BB962C8B-B14F-4D97-AF65-F5344CB8AC3E}">
        <p14:creationId xmlns:p14="http://schemas.microsoft.com/office/powerpoint/2010/main" val="3085628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B84C1-CFA0-447C-87EE-D97C16C948C7}"/>
              </a:ext>
            </a:extLst>
          </p:cNvPr>
          <p:cNvSpPr>
            <a:spLocks noGrp="1"/>
          </p:cNvSpPr>
          <p:nvPr>
            <p:ph type="title"/>
          </p:nvPr>
        </p:nvSpPr>
        <p:spPr/>
        <p:txBody>
          <a:bodyPr/>
          <a:lstStyle/>
          <a:p>
            <a:r>
              <a:rPr lang="en-US" dirty="0"/>
              <a:t>Neutron </a:t>
            </a:r>
            <a:r>
              <a:rPr lang="en-US" dirty="0" err="1"/>
              <a:t>f</a:t>
            </a:r>
            <a:r>
              <a:rPr lang="en-US" baseline="-25000" dirty="0" err="1"/>
              <a:t>CPE</a:t>
            </a:r>
            <a:r>
              <a:rPr lang="en-US" dirty="0"/>
              <a:t> in Tissue</a:t>
            </a:r>
          </a:p>
        </p:txBody>
      </p:sp>
      <p:sp>
        <p:nvSpPr>
          <p:cNvPr id="3" name="Content Placeholder 2">
            <a:extLst>
              <a:ext uri="{FF2B5EF4-FFF2-40B4-BE49-F238E27FC236}">
                <a16:creationId xmlns:a16="http://schemas.microsoft.com/office/drawing/2014/main" id="{4B6E4E2E-7E0A-4697-9F11-8A1D312C3C6A}"/>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5BF4B82A-5FF1-45CA-A3D6-298E147A7E17}"/>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CF986833-7FBB-4217-9DAD-1412F1199FB6}"/>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56A510F4-BECB-40EC-AB92-2FBAFC40E1F3}"/>
              </a:ext>
            </a:extLst>
          </p:cNvPr>
          <p:cNvSpPr>
            <a:spLocks noGrp="1"/>
          </p:cNvSpPr>
          <p:nvPr>
            <p:ph type="sldNum" sz="quarter" idx="12"/>
          </p:nvPr>
        </p:nvSpPr>
        <p:spPr/>
        <p:txBody>
          <a:bodyPr/>
          <a:lstStyle/>
          <a:p>
            <a:fld id="{3A98EE3D-8CD1-4C3F-BD1C-C98C9596463C}" type="slidenum">
              <a:rPr lang="en-US" smtClean="0"/>
              <a:t>26</a:t>
            </a:fld>
            <a:endParaRPr lang="en-US" dirty="0"/>
          </a:p>
        </p:txBody>
      </p:sp>
      <p:pic>
        <p:nvPicPr>
          <p:cNvPr id="8" name="Picture 7">
            <a:extLst>
              <a:ext uri="{FF2B5EF4-FFF2-40B4-BE49-F238E27FC236}">
                <a16:creationId xmlns:a16="http://schemas.microsoft.com/office/drawing/2014/main" id="{82F2C599-880E-476D-AA3B-86DA79C1300D}"/>
              </a:ext>
            </a:extLst>
          </p:cNvPr>
          <p:cNvPicPr>
            <a:picLocks noChangeAspect="1"/>
          </p:cNvPicPr>
          <p:nvPr/>
        </p:nvPicPr>
        <p:blipFill>
          <a:blip r:embed="rId2"/>
          <a:stretch>
            <a:fillRect/>
          </a:stretch>
        </p:blipFill>
        <p:spPr>
          <a:xfrm>
            <a:off x="2911897" y="2008856"/>
            <a:ext cx="7037813" cy="4491469"/>
          </a:xfrm>
          <a:prstGeom prst="rect">
            <a:avLst/>
          </a:prstGeom>
        </p:spPr>
      </p:pic>
    </p:spTree>
    <p:extLst>
      <p:ext uri="{BB962C8B-B14F-4D97-AF65-F5344CB8AC3E}">
        <p14:creationId xmlns:p14="http://schemas.microsoft.com/office/powerpoint/2010/main" val="101130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B1498-A134-4DDA-965B-D9215D4E5274}"/>
              </a:ext>
            </a:extLst>
          </p:cNvPr>
          <p:cNvSpPr>
            <a:spLocks noGrp="1"/>
          </p:cNvSpPr>
          <p:nvPr>
            <p:ph type="title"/>
          </p:nvPr>
        </p:nvSpPr>
        <p:spPr/>
        <p:txBody>
          <a:bodyPr/>
          <a:lstStyle/>
          <a:p>
            <a:r>
              <a:rPr lang="en-US" dirty="0"/>
              <a:t>Neutron </a:t>
            </a:r>
            <a:r>
              <a:rPr lang="en-US" dirty="0" err="1"/>
              <a:t>f</a:t>
            </a:r>
            <a:r>
              <a:rPr lang="en-US" baseline="-25000" dirty="0" err="1"/>
              <a:t>CPE</a:t>
            </a:r>
            <a:r>
              <a:rPr lang="en-US" dirty="0"/>
              <a:t> in Tissue</a:t>
            </a:r>
          </a:p>
        </p:txBody>
      </p:sp>
      <p:sp>
        <p:nvSpPr>
          <p:cNvPr id="4" name="Date Placeholder 3">
            <a:extLst>
              <a:ext uri="{FF2B5EF4-FFF2-40B4-BE49-F238E27FC236}">
                <a16:creationId xmlns:a16="http://schemas.microsoft.com/office/drawing/2014/main" id="{9EFB0E72-BE07-4349-B6B6-B5B6FD2063B3}"/>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46787735-F1AC-47FB-9A89-F9EF8C688AFF}"/>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1C512251-4249-49CC-9F0F-09A9CD3336B4}"/>
              </a:ext>
            </a:extLst>
          </p:cNvPr>
          <p:cNvSpPr>
            <a:spLocks noGrp="1"/>
          </p:cNvSpPr>
          <p:nvPr>
            <p:ph type="sldNum" sz="quarter" idx="12"/>
          </p:nvPr>
        </p:nvSpPr>
        <p:spPr/>
        <p:txBody>
          <a:bodyPr/>
          <a:lstStyle/>
          <a:p>
            <a:fld id="{3A98EE3D-8CD1-4C3F-BD1C-C98C9596463C}" type="slidenum">
              <a:rPr lang="en-US" smtClean="0"/>
              <a:t>27</a:t>
            </a:fld>
            <a:endParaRPr lang="en-US" dirty="0"/>
          </a:p>
        </p:txBody>
      </p:sp>
      <p:pic>
        <p:nvPicPr>
          <p:cNvPr id="8" name="Picture 7">
            <a:extLst>
              <a:ext uri="{FF2B5EF4-FFF2-40B4-BE49-F238E27FC236}">
                <a16:creationId xmlns:a16="http://schemas.microsoft.com/office/drawing/2014/main" id="{8EF5ABD3-298E-426F-BAF8-B3D2C3737259}"/>
              </a:ext>
            </a:extLst>
          </p:cNvPr>
          <p:cNvPicPr>
            <a:picLocks noChangeAspect="1"/>
          </p:cNvPicPr>
          <p:nvPr/>
        </p:nvPicPr>
        <p:blipFill>
          <a:blip r:embed="rId2"/>
          <a:stretch>
            <a:fillRect/>
          </a:stretch>
        </p:blipFill>
        <p:spPr>
          <a:xfrm>
            <a:off x="312874" y="2099995"/>
            <a:ext cx="3699544" cy="4114800"/>
          </a:xfrm>
          <a:prstGeom prst="rect">
            <a:avLst/>
          </a:prstGeom>
        </p:spPr>
      </p:pic>
      <p:pic>
        <p:nvPicPr>
          <p:cNvPr id="10" name="Picture 9">
            <a:extLst>
              <a:ext uri="{FF2B5EF4-FFF2-40B4-BE49-F238E27FC236}">
                <a16:creationId xmlns:a16="http://schemas.microsoft.com/office/drawing/2014/main" id="{2F1AAB64-F19C-48B9-89E8-D65FAFE2CB7D}"/>
              </a:ext>
            </a:extLst>
          </p:cNvPr>
          <p:cNvPicPr>
            <a:picLocks noChangeAspect="1"/>
          </p:cNvPicPr>
          <p:nvPr/>
        </p:nvPicPr>
        <p:blipFill>
          <a:blip r:embed="rId3"/>
          <a:stretch>
            <a:fillRect/>
          </a:stretch>
        </p:blipFill>
        <p:spPr>
          <a:xfrm>
            <a:off x="4192014" y="2099995"/>
            <a:ext cx="3699544" cy="4114800"/>
          </a:xfrm>
          <a:prstGeom prst="rect">
            <a:avLst/>
          </a:prstGeom>
        </p:spPr>
      </p:pic>
      <p:pic>
        <p:nvPicPr>
          <p:cNvPr id="12" name="Picture 11">
            <a:extLst>
              <a:ext uri="{FF2B5EF4-FFF2-40B4-BE49-F238E27FC236}">
                <a16:creationId xmlns:a16="http://schemas.microsoft.com/office/drawing/2014/main" id="{9DB8249F-0188-48B6-A3D7-C8B63E4220F6}"/>
              </a:ext>
            </a:extLst>
          </p:cNvPr>
          <p:cNvPicPr>
            <a:picLocks noChangeAspect="1"/>
          </p:cNvPicPr>
          <p:nvPr/>
        </p:nvPicPr>
        <p:blipFill>
          <a:blip r:embed="rId4"/>
          <a:stretch>
            <a:fillRect/>
          </a:stretch>
        </p:blipFill>
        <p:spPr>
          <a:xfrm>
            <a:off x="8071154" y="2099995"/>
            <a:ext cx="3699544" cy="4114800"/>
          </a:xfrm>
          <a:prstGeom prst="rect">
            <a:avLst/>
          </a:prstGeom>
        </p:spPr>
      </p:pic>
      <p:sp>
        <p:nvSpPr>
          <p:cNvPr id="13" name="Rectangle 12">
            <a:extLst>
              <a:ext uri="{FF2B5EF4-FFF2-40B4-BE49-F238E27FC236}">
                <a16:creationId xmlns:a16="http://schemas.microsoft.com/office/drawing/2014/main" id="{EC7F181A-127A-4583-9C79-A06BA02A092B}"/>
              </a:ext>
            </a:extLst>
          </p:cNvPr>
          <p:cNvSpPr/>
          <p:nvPr/>
        </p:nvSpPr>
        <p:spPr>
          <a:xfrm>
            <a:off x="421302" y="2383089"/>
            <a:ext cx="418957" cy="282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34B24E-55AD-4FB6-A9DE-9B17FB3B284A}"/>
              </a:ext>
            </a:extLst>
          </p:cNvPr>
          <p:cNvSpPr/>
          <p:nvPr/>
        </p:nvSpPr>
        <p:spPr>
          <a:xfrm>
            <a:off x="4323096" y="2383089"/>
            <a:ext cx="418957" cy="282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B2FC16-0F76-4DED-866E-10B3331A6D95}"/>
              </a:ext>
            </a:extLst>
          </p:cNvPr>
          <p:cNvSpPr/>
          <p:nvPr/>
        </p:nvSpPr>
        <p:spPr>
          <a:xfrm>
            <a:off x="8213709" y="2330720"/>
            <a:ext cx="418957" cy="282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930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2240-850C-4159-8ACE-4926C40661CF}"/>
              </a:ext>
            </a:extLst>
          </p:cNvPr>
          <p:cNvSpPr>
            <a:spLocks noGrp="1"/>
          </p:cNvSpPr>
          <p:nvPr>
            <p:ph type="title"/>
          </p:nvPr>
        </p:nvSpPr>
        <p:spPr>
          <a:xfrm>
            <a:off x="531765" y="561815"/>
            <a:ext cx="11029616" cy="1188720"/>
          </a:xfrm>
        </p:spPr>
        <p:txBody>
          <a:bodyPr/>
          <a:lstStyle/>
          <a:p>
            <a:r>
              <a:rPr lang="en-US" dirty="0"/>
              <a:t>Neutron Sources</a:t>
            </a:r>
          </a:p>
        </p:txBody>
      </p:sp>
      <p:sp>
        <p:nvSpPr>
          <p:cNvPr id="3" name="Content Placeholder 2">
            <a:extLst>
              <a:ext uri="{FF2B5EF4-FFF2-40B4-BE49-F238E27FC236}">
                <a16:creationId xmlns:a16="http://schemas.microsoft.com/office/drawing/2014/main" id="{E4A78E14-6F73-402F-97F0-1F2AD63540E5}"/>
              </a:ext>
            </a:extLst>
          </p:cNvPr>
          <p:cNvSpPr>
            <a:spLocks noGrp="1"/>
          </p:cNvSpPr>
          <p:nvPr>
            <p:ph idx="1"/>
          </p:nvPr>
        </p:nvSpPr>
        <p:spPr>
          <a:xfrm>
            <a:off x="665925" y="1701702"/>
            <a:ext cx="11029615" cy="2121831"/>
          </a:xfrm>
        </p:spPr>
        <p:txBody>
          <a:bodyPr>
            <a:normAutofit/>
          </a:bodyPr>
          <a:lstStyle/>
          <a:p>
            <a:r>
              <a:rPr lang="en-US" dirty="0"/>
              <a:t>The </a:t>
            </a:r>
            <a:r>
              <a:rPr lang="en-US" dirty="0" err="1"/>
              <a:t>NeutronDose</a:t>
            </a:r>
            <a:r>
              <a:rPr lang="en-US" dirty="0"/>
              <a:t> module provides dosimetry for six different source types:</a:t>
            </a:r>
          </a:p>
          <a:p>
            <a:pPr marL="324000" lvl="1" indent="0">
              <a:buNone/>
            </a:pPr>
            <a:r>
              <a:rPr lang="en-US" dirty="0"/>
              <a:t>	-spontaneous fission				-photoneutrons (</a:t>
            </a:r>
            <a:r>
              <a:rPr lang="en-US" sz="1600" dirty="0" err="1">
                <a:effectLst/>
                <a:latin typeface="Symbol" panose="05050102010706020507" pitchFamily="18" charset="2"/>
                <a:ea typeface="Calibri" panose="020F0502020204030204" pitchFamily="34" charset="0"/>
                <a:cs typeface="Arial" panose="020B0604020202020204" pitchFamily="34" charset="0"/>
              </a:rPr>
              <a:t>g</a:t>
            </a:r>
            <a:r>
              <a:rPr lang="en-US" dirty="0" err="1"/>
              <a:t>,n</a:t>
            </a:r>
            <a:r>
              <a:rPr lang="en-US" dirty="0"/>
              <a:t>)</a:t>
            </a:r>
          </a:p>
          <a:p>
            <a:pPr marL="324000" lvl="1" indent="0">
              <a:buNone/>
            </a:pPr>
            <a:r>
              <a:rPr lang="en-US" dirty="0"/>
              <a:t>	-neutron-induced fission				-a monoenergetic neutron</a:t>
            </a:r>
          </a:p>
          <a:p>
            <a:pPr marL="324000" lvl="1" indent="0">
              <a:buNone/>
            </a:pPr>
            <a:r>
              <a:rPr lang="en-US" dirty="0"/>
              <a:t>	-alpha reaction neutrons (</a:t>
            </a:r>
            <a:r>
              <a:rPr lang="en-US" sz="1600" dirty="0" err="1">
                <a:effectLst/>
                <a:latin typeface="Symbol" panose="05050102010706020507" pitchFamily="18" charset="2"/>
                <a:ea typeface="Calibri" panose="020F0502020204030204" pitchFamily="34" charset="0"/>
                <a:cs typeface="Arial" panose="020B0604020202020204" pitchFamily="34" charset="0"/>
              </a:rPr>
              <a:t>a</a:t>
            </a:r>
            <a:r>
              <a:rPr lang="en-US" dirty="0" err="1"/>
              <a:t>,n</a:t>
            </a:r>
            <a:r>
              <a:rPr lang="en-US" dirty="0"/>
              <a:t>)			-a user-uploaded custom energy distribution</a:t>
            </a:r>
          </a:p>
          <a:p>
            <a:pPr marL="324000" lvl="1" indent="0">
              <a:buNone/>
            </a:pPr>
            <a:endParaRPr lang="en-US" dirty="0"/>
          </a:p>
        </p:txBody>
      </p:sp>
      <p:sp>
        <p:nvSpPr>
          <p:cNvPr id="4" name="Slide Number Placeholder 3">
            <a:extLst>
              <a:ext uri="{FF2B5EF4-FFF2-40B4-BE49-F238E27FC236}">
                <a16:creationId xmlns:a16="http://schemas.microsoft.com/office/drawing/2014/main" id="{A4CF8413-4A47-4E12-A22F-0AB49BEA62FB}"/>
              </a:ext>
            </a:extLst>
          </p:cNvPr>
          <p:cNvSpPr>
            <a:spLocks noGrp="1"/>
          </p:cNvSpPr>
          <p:nvPr>
            <p:ph type="sldNum" sz="quarter" idx="12"/>
          </p:nvPr>
        </p:nvSpPr>
        <p:spPr/>
        <p:txBody>
          <a:bodyPr/>
          <a:lstStyle/>
          <a:p>
            <a:fld id="{677F7B41-FD57-4489-AAB8-D17CF179067D}" type="slidenum">
              <a:rPr lang="en-US" smtClean="0"/>
              <a:t>28</a:t>
            </a:fld>
            <a:endParaRPr lang="en-US"/>
          </a:p>
        </p:txBody>
      </p:sp>
      <p:pic>
        <p:nvPicPr>
          <p:cNvPr id="8" name="Picture 7">
            <a:extLst>
              <a:ext uri="{FF2B5EF4-FFF2-40B4-BE49-F238E27FC236}">
                <a16:creationId xmlns:a16="http://schemas.microsoft.com/office/drawing/2014/main" id="{C2A50A42-58E6-456B-8FF6-F82FC80A53C0}"/>
              </a:ext>
            </a:extLst>
          </p:cNvPr>
          <p:cNvPicPr>
            <a:picLocks noChangeAspect="1"/>
          </p:cNvPicPr>
          <p:nvPr/>
        </p:nvPicPr>
        <p:blipFill>
          <a:blip r:embed="rId2"/>
          <a:stretch>
            <a:fillRect/>
          </a:stretch>
        </p:blipFill>
        <p:spPr>
          <a:xfrm>
            <a:off x="3151356" y="3436060"/>
            <a:ext cx="5943905" cy="3327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46492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2240-850C-4159-8ACE-4926C40661CF}"/>
              </a:ext>
            </a:extLst>
          </p:cNvPr>
          <p:cNvSpPr>
            <a:spLocks noGrp="1"/>
          </p:cNvSpPr>
          <p:nvPr>
            <p:ph type="title"/>
          </p:nvPr>
        </p:nvSpPr>
        <p:spPr>
          <a:xfrm>
            <a:off x="538826" y="252880"/>
            <a:ext cx="11029616" cy="1188720"/>
          </a:xfrm>
        </p:spPr>
        <p:txBody>
          <a:bodyPr/>
          <a:lstStyle/>
          <a:p>
            <a:r>
              <a:rPr lang="en-US" dirty="0"/>
              <a:t>Neutron Sources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A78E14-6F73-402F-97F0-1F2AD63540E5}"/>
                  </a:ext>
                </a:extLst>
              </p:cNvPr>
              <p:cNvSpPr>
                <a:spLocks noGrp="1"/>
              </p:cNvSpPr>
              <p:nvPr>
                <p:ph idx="1"/>
              </p:nvPr>
            </p:nvSpPr>
            <p:spPr>
              <a:xfrm>
                <a:off x="432322" y="1080333"/>
                <a:ext cx="11029615" cy="5221613"/>
              </a:xfrm>
            </p:spPr>
            <p:txBody>
              <a:bodyPr>
                <a:normAutofit/>
              </a:bodyPr>
              <a:lstStyle/>
              <a:p>
                <a:pPr marL="0" indent="0">
                  <a:buNone/>
                </a:pPr>
                <a:endParaRPr lang="en-US" dirty="0"/>
              </a:p>
              <a:p>
                <a:r>
                  <a:rPr lang="en-US" dirty="0"/>
                  <a:t>Both spontaneous fission and neutron-induced fission sources use the Watt fission spectrum equation:</a:t>
                </a:r>
              </a:p>
              <a:p>
                <a:endParaRPr lang="en-US" dirty="0"/>
              </a:p>
              <a:p>
                <a:endParaRPr lang="en-US" dirty="0"/>
              </a:p>
              <a:p>
                <a:r>
                  <a:rPr lang="en-US" dirty="0"/>
                  <a:t>The values </a:t>
                </a:r>
                <a:r>
                  <a:rPr lang="en-US" i="1" dirty="0"/>
                  <a:t>A</a:t>
                </a:r>
                <a:r>
                  <a:rPr lang="en-US" dirty="0"/>
                  <a:t> and </a:t>
                </a:r>
                <a:r>
                  <a:rPr lang="en-US" i="1" dirty="0"/>
                  <a:t>B</a:t>
                </a:r>
                <a:r>
                  <a:rPr lang="en-US" dirty="0"/>
                  <a:t> are taken from ICRP 107 for spontaneous fission sources, and from </a:t>
                </a:r>
                <a:r>
                  <a:rPr lang="en-US" dirty="0" err="1"/>
                  <a:t>Shultis</a:t>
                </a:r>
                <a:r>
                  <a:rPr lang="en-US" dirty="0"/>
                  <a:t> and </a:t>
                </a:r>
                <a:r>
                  <a:rPr lang="en-US" dirty="0" err="1"/>
                  <a:t>Faw</a:t>
                </a:r>
                <a:r>
                  <a:rPr lang="en-US" dirty="0"/>
                  <a:t> (2000) for neutron-induced fission as a function of incident neutron energy, </a:t>
                </a:r>
                <a:r>
                  <a:rPr lang="en-US" i="1" dirty="0"/>
                  <a:t>E</a:t>
                </a:r>
                <a:r>
                  <a:rPr lang="en-US" dirty="0"/>
                  <a:t>, up to a maximum of 10 MeV</a:t>
                </a:r>
              </a:p>
              <a:p>
                <a:r>
                  <a:rPr lang="en-US" dirty="0"/>
                  <a:t>The leading coefficients, </a:t>
                </a:r>
                <a:r>
                  <a:rPr lang="en-US" i="1" dirty="0"/>
                  <a:t>B</a:t>
                </a:r>
                <a:r>
                  <a:rPr lang="en-US" i="1" baseline="-25000" dirty="0"/>
                  <a:t>r</a:t>
                </a:r>
                <a:r>
                  <a:rPr lang="en-US" i="1" dirty="0"/>
                  <a:t> </a:t>
                </a:r>
                <a:r>
                  <a:rPr lang="en-US" dirty="0"/>
                  <a:t>and </a:t>
                </a:r>
                <a14:m>
                  <m:oMath xmlns:m="http://schemas.openxmlformats.org/officeDocument/2006/math">
                    <m:acc>
                      <m:accPr>
                        <m:chr m:val="̅"/>
                        <m:ctrlPr>
                          <a:rPr lang="en-US" i="1" smtClean="0">
                            <a:effectLst/>
                            <a:latin typeface="Cambria Math" panose="02040503050406030204" pitchFamily="18" charset="0"/>
                          </a:rPr>
                        </m:ctrlPr>
                      </m:accPr>
                      <m:e>
                        <m:r>
                          <a:rPr lang="en-US" sz="1800" i="1">
                            <a:effectLst/>
                            <a:latin typeface="Cambria Math" panose="02040503050406030204" pitchFamily="18" charset="0"/>
                            <a:ea typeface="Calibri" panose="020F0502020204030204" pitchFamily="34" charset="0"/>
                            <a:cs typeface="Arial" panose="020B0604020202020204" pitchFamily="34" charset="0"/>
                          </a:rPr>
                          <m:t>𝜈</m:t>
                        </m:r>
                      </m:e>
                    </m:acc>
                  </m:oMath>
                </a14:m>
                <a:r>
                  <a:rPr lang="en-US" dirty="0"/>
                  <a:t>, represent the branching ratio and average number of neutrons produced per fission for spontaneous fission events</a:t>
                </a:r>
              </a:p>
              <a:p>
                <a:r>
                  <a:rPr lang="en-US" dirty="0"/>
                  <a:t>Fissile or fissionable nuclides</a:t>
                </a:r>
              </a:p>
              <a:p>
                <a:pPr lvl="1"/>
                <a:r>
                  <a:rPr lang="en-US" baseline="30000" dirty="0"/>
                  <a:t>233</a:t>
                </a:r>
                <a:r>
                  <a:rPr lang="en-US" dirty="0"/>
                  <a:t>U, </a:t>
                </a:r>
                <a:r>
                  <a:rPr lang="en-US" baseline="30000" dirty="0"/>
                  <a:t>235</a:t>
                </a:r>
                <a:r>
                  <a:rPr lang="en-US" dirty="0"/>
                  <a:t>U, </a:t>
                </a:r>
                <a:r>
                  <a:rPr lang="en-US" baseline="30000" dirty="0"/>
                  <a:t>238</a:t>
                </a:r>
                <a:r>
                  <a:rPr lang="en-US" dirty="0"/>
                  <a:t>U, </a:t>
                </a:r>
                <a:r>
                  <a:rPr lang="en-US" baseline="30000" dirty="0"/>
                  <a:t>239</a:t>
                </a:r>
                <a:r>
                  <a:rPr lang="en-US" dirty="0"/>
                  <a:t>Pu, </a:t>
                </a:r>
                <a:r>
                  <a:rPr lang="en-US" baseline="30000" dirty="0"/>
                  <a:t>232</a:t>
                </a:r>
                <a:r>
                  <a:rPr lang="en-US" dirty="0"/>
                  <a:t>Th</a:t>
                </a:r>
              </a:p>
              <a:p>
                <a:r>
                  <a:rPr lang="en-US" dirty="0"/>
                  <a:t>Spontaneous fission of isotopes of the elements:</a:t>
                </a:r>
              </a:p>
              <a:p>
                <a:pPr lvl="1"/>
                <a:r>
                  <a:rPr lang="en-US" dirty="0"/>
                  <a:t>U, Np, Pu, Am, Cm, Bk, Cf, Es, Fm</a:t>
                </a:r>
              </a:p>
              <a:p>
                <a:endParaRPr lang="en-US" dirty="0"/>
              </a:p>
            </p:txBody>
          </p:sp>
        </mc:Choice>
        <mc:Fallback xmlns="">
          <p:sp>
            <p:nvSpPr>
              <p:cNvPr id="3" name="Content Placeholder 2">
                <a:extLst>
                  <a:ext uri="{FF2B5EF4-FFF2-40B4-BE49-F238E27FC236}">
                    <a16:creationId xmlns:a16="http://schemas.microsoft.com/office/drawing/2014/main" id="{E4A78E14-6F73-402F-97F0-1F2AD63540E5}"/>
                  </a:ext>
                </a:extLst>
              </p:cNvPr>
              <p:cNvSpPr>
                <a:spLocks noGrp="1" noRot="1" noChangeAspect="1" noMove="1" noResize="1" noEditPoints="1" noAdjustHandles="1" noChangeArrowheads="1" noChangeShapeType="1" noTextEdit="1"/>
              </p:cNvSpPr>
              <p:nvPr>
                <p:ph idx="1"/>
              </p:nvPr>
            </p:nvSpPr>
            <p:spPr>
              <a:xfrm>
                <a:off x="432322" y="1080333"/>
                <a:ext cx="11029615" cy="5221613"/>
              </a:xfrm>
              <a:blipFill>
                <a:blip r:embed="rId2"/>
                <a:stretch>
                  <a:fillRect l="-16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4CF8413-4A47-4E12-A22F-0AB49BEA62FB}"/>
              </a:ext>
            </a:extLst>
          </p:cNvPr>
          <p:cNvSpPr>
            <a:spLocks noGrp="1"/>
          </p:cNvSpPr>
          <p:nvPr>
            <p:ph type="sldNum" sz="quarter" idx="12"/>
          </p:nvPr>
        </p:nvSpPr>
        <p:spPr/>
        <p:txBody>
          <a:bodyPr/>
          <a:lstStyle/>
          <a:p>
            <a:fld id="{677F7B41-FD57-4489-AAB8-D17CF179067D}" type="slidenum">
              <a:rPr lang="en-US" smtClean="0"/>
              <a:t>29</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40D83EF-93A0-407E-99E6-0BB261FE107C}"/>
                  </a:ext>
                </a:extLst>
              </p:cNvPr>
              <p:cNvSpPr txBox="1"/>
              <p:nvPr/>
            </p:nvSpPr>
            <p:spPr>
              <a:xfrm>
                <a:off x="2602862" y="2097478"/>
                <a:ext cx="6095410"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𝜒</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𝐸</m:t>
                          </m:r>
                        </m:e>
                      </m:d>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𝑟</m:t>
                          </m:r>
                        </m:sub>
                      </m:sSub>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𝜈</m:t>
                          </m:r>
                        </m:e>
                      </m:acc>
                      <m:func>
                        <m:funcPr>
                          <m:ctrlPr>
                            <a:rPr lang="en-US" i="1">
                              <a:latin typeface="Cambria Math" panose="02040503050406030204" pitchFamily="18" charset="0"/>
                            </a:rPr>
                          </m:ctrlPr>
                        </m:funcPr>
                        <m:fName>
                          <m:r>
                            <m:rPr>
                              <m:sty m:val="p"/>
                            </m:rPr>
                            <a:rPr lang="en-US" i="0">
                              <a:latin typeface="Cambria Math" panose="02040503050406030204" pitchFamily="18" charset="0"/>
                            </a:rPr>
                            <m:t>exp</m:t>
                          </m:r>
                        </m:fName>
                        <m:e>
                          <m:d>
                            <m:dPr>
                              <m:ctrlPr>
                                <a:rPr lang="en-US" i="1">
                                  <a:solidFill>
                                    <a:srgbClr val="836967"/>
                                  </a:solidFill>
                                  <a:latin typeface="Cambria Math" panose="02040503050406030204" pitchFamily="18" charset="0"/>
                                </a:rPr>
                              </m:ctrlPr>
                            </m:dPr>
                            <m:e>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𝐸</m:t>
                                  </m:r>
                                </m:num>
                                <m:den>
                                  <m:r>
                                    <a:rPr lang="en-US" i="1">
                                      <a:latin typeface="Cambria Math" panose="02040503050406030204" pitchFamily="18" charset="0"/>
                                    </a:rPr>
                                    <m:t>𝐴</m:t>
                                  </m:r>
                                </m:den>
                              </m:f>
                            </m:e>
                          </m:d>
                        </m:e>
                      </m:func>
                      <m:func>
                        <m:funcPr>
                          <m:ctrlPr>
                            <a:rPr lang="en-US" i="1">
                              <a:latin typeface="Cambria Math" panose="02040503050406030204" pitchFamily="18" charset="0"/>
                            </a:rPr>
                          </m:ctrlPr>
                        </m:funcPr>
                        <m:fName>
                          <m:r>
                            <m:rPr>
                              <m:sty m:val="p"/>
                            </m:rPr>
                            <a:rPr lang="en-US" i="0">
                              <a:latin typeface="Cambria Math" panose="02040503050406030204" pitchFamily="18" charset="0"/>
                            </a:rPr>
                            <m:t>sinh</m:t>
                          </m:r>
                        </m:fName>
                        <m:e>
                          <m:d>
                            <m:dPr>
                              <m:ctrlPr>
                                <a:rPr lang="en-US" i="1">
                                  <a:solidFill>
                                    <a:srgbClr val="836967"/>
                                  </a:solidFill>
                                  <a:latin typeface="Cambria Math" panose="02040503050406030204" pitchFamily="18" charset="0"/>
                                </a:rPr>
                              </m:ctrlPr>
                            </m:dPr>
                            <m:e>
                              <m:rad>
                                <m:radPr>
                                  <m:degHide m:val="on"/>
                                  <m:ctrlPr>
                                    <a:rPr lang="en-US" i="1">
                                      <a:solidFill>
                                        <a:srgbClr val="836967"/>
                                      </a:solidFill>
                                      <a:latin typeface="Cambria Math" panose="02040503050406030204" pitchFamily="18" charset="0"/>
                                    </a:rPr>
                                  </m:ctrlPr>
                                </m:radPr>
                                <m:deg/>
                                <m:e>
                                  <m:r>
                                    <a:rPr lang="en-US" i="1">
                                      <a:latin typeface="Cambria Math" panose="02040503050406030204" pitchFamily="18" charset="0"/>
                                    </a:rPr>
                                    <m:t>𝐵𝐸</m:t>
                                  </m:r>
                                </m:e>
                              </m:rad>
                            </m:e>
                          </m:d>
                        </m:e>
                      </m:func>
                      <m:r>
                        <a:rPr lang="en-US" i="0">
                          <a:latin typeface="Cambria Math" panose="02040503050406030204" pitchFamily="18" charset="0"/>
                        </a:rPr>
                        <m:t> </m:t>
                      </m:r>
                    </m:oMath>
                  </m:oMathPara>
                </a14:m>
                <a:endParaRPr lang="en-US" dirty="0"/>
              </a:p>
            </p:txBody>
          </p:sp>
        </mc:Choice>
        <mc:Fallback xmlns="">
          <p:sp>
            <p:nvSpPr>
              <p:cNvPr id="6" name="TextBox 5">
                <a:extLst>
                  <a:ext uri="{FF2B5EF4-FFF2-40B4-BE49-F238E27FC236}">
                    <a16:creationId xmlns:a16="http://schemas.microsoft.com/office/drawing/2014/main" id="{A40D83EF-93A0-407E-99E6-0BB261FE107C}"/>
                  </a:ext>
                </a:extLst>
              </p:cNvPr>
              <p:cNvSpPr txBox="1">
                <a:spLocks noRot="1" noChangeAspect="1" noMove="1" noResize="1" noEditPoints="1" noAdjustHandles="1" noChangeArrowheads="1" noChangeShapeType="1" noTextEdit="1"/>
              </p:cNvSpPr>
              <p:nvPr/>
            </p:nvSpPr>
            <p:spPr>
              <a:xfrm>
                <a:off x="2602862" y="2097478"/>
                <a:ext cx="6095410" cy="714683"/>
              </a:xfrm>
              <a:prstGeom prst="rect">
                <a:avLst/>
              </a:prstGeom>
              <a:blipFill>
                <a:blip r:embed="rId3"/>
                <a:stretch>
                  <a:fillRect/>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14701198-FAA6-4370-8FFF-05059D65F8B1}"/>
              </a:ext>
            </a:extLst>
          </p:cNvPr>
          <p:cNvPicPr>
            <a:picLocks noChangeAspect="1"/>
          </p:cNvPicPr>
          <p:nvPr/>
        </p:nvPicPr>
        <p:blipFill>
          <a:blip r:embed="rId4"/>
          <a:stretch>
            <a:fillRect/>
          </a:stretch>
        </p:blipFill>
        <p:spPr>
          <a:xfrm>
            <a:off x="6081157" y="4045839"/>
            <a:ext cx="2615253"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8B4F1294-42FF-4E01-9863-3B9D7D145E76}"/>
              </a:ext>
            </a:extLst>
          </p:cNvPr>
          <p:cNvPicPr>
            <a:picLocks noChangeAspect="1"/>
          </p:cNvPicPr>
          <p:nvPr/>
        </p:nvPicPr>
        <p:blipFill>
          <a:blip r:embed="rId5"/>
          <a:stretch>
            <a:fillRect/>
          </a:stretch>
        </p:blipFill>
        <p:spPr>
          <a:xfrm>
            <a:off x="8948995" y="4045839"/>
            <a:ext cx="2619447"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53028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7C70-E0DA-460D-B05A-00794B1C1CE8}"/>
              </a:ext>
            </a:extLst>
          </p:cNvPr>
          <p:cNvSpPr>
            <a:spLocks noGrp="1"/>
          </p:cNvSpPr>
          <p:nvPr>
            <p:ph type="title"/>
          </p:nvPr>
        </p:nvSpPr>
        <p:spPr/>
        <p:txBody>
          <a:bodyPr/>
          <a:lstStyle/>
          <a:p>
            <a:r>
              <a:rPr lang="en-US" dirty="0"/>
              <a:t>Neutron Dosimetry</a:t>
            </a:r>
          </a:p>
        </p:txBody>
      </p:sp>
      <p:sp>
        <p:nvSpPr>
          <p:cNvPr id="3" name="Content Placeholder 2">
            <a:extLst>
              <a:ext uri="{FF2B5EF4-FFF2-40B4-BE49-F238E27FC236}">
                <a16:creationId xmlns:a16="http://schemas.microsoft.com/office/drawing/2014/main" id="{37692DA8-01A0-4267-93AD-944443291D3E}"/>
              </a:ext>
            </a:extLst>
          </p:cNvPr>
          <p:cNvSpPr>
            <a:spLocks noGrp="1"/>
          </p:cNvSpPr>
          <p:nvPr>
            <p:ph idx="1"/>
          </p:nvPr>
        </p:nvSpPr>
        <p:spPr>
          <a:xfrm>
            <a:off x="931970" y="2018793"/>
            <a:ext cx="10116229" cy="4446667"/>
          </a:xfrm>
        </p:spPr>
        <p:txBody>
          <a:bodyPr>
            <a:normAutofit/>
          </a:bodyPr>
          <a:lstStyle/>
          <a:p>
            <a:r>
              <a:rPr lang="en-US" sz="1800" dirty="0"/>
              <a:t>Principle concern of occupational radiation exposure is carcinogenesis in mitotically active cells (Stratum Basale)</a:t>
            </a:r>
          </a:p>
          <a:p>
            <a:pPr lvl="1"/>
            <a:r>
              <a:rPr lang="en-US" sz="1600" dirty="0"/>
              <a:t>Unchecked DNA damage may lead to the proliferation of genetically mutated cells that can disrupt biological function</a:t>
            </a:r>
          </a:p>
          <a:p>
            <a:r>
              <a:rPr lang="en-US" sz="1800" dirty="0"/>
              <a:t>How radiation interacts with matter depends on its type, energy, and elemental composition of the medium</a:t>
            </a:r>
          </a:p>
          <a:p>
            <a:pPr lvl="1"/>
            <a:r>
              <a:rPr lang="en-US" sz="1600" b="1" u="sng" dirty="0"/>
              <a:t>Similar to photons</a:t>
            </a:r>
            <a:r>
              <a:rPr lang="en-US" sz="1600" dirty="0"/>
              <a:t>, neutrons are indirectly ionizing, however, they interact with the nucleus of an atom rather than its atomic orbitals</a:t>
            </a:r>
          </a:p>
          <a:p>
            <a:r>
              <a:rPr lang="en-US" sz="1800" dirty="0"/>
              <a:t>Reactions of concern:</a:t>
            </a:r>
          </a:p>
          <a:p>
            <a:pPr lvl="1"/>
            <a:r>
              <a:rPr lang="en-US" sz="1600" dirty="0"/>
              <a:t>Elastic Scatter and Inelastic Scatter</a:t>
            </a:r>
          </a:p>
          <a:p>
            <a:pPr lvl="1"/>
            <a:r>
              <a:rPr lang="en-US" sz="1600" dirty="0"/>
              <a:t>Radiative Capture</a:t>
            </a:r>
          </a:p>
          <a:p>
            <a:pPr lvl="1"/>
            <a:r>
              <a:rPr lang="en-US" sz="1600" dirty="0"/>
              <a:t>Absorption Reactions</a:t>
            </a:r>
          </a:p>
          <a:p>
            <a:pPr lvl="1"/>
            <a:endParaRPr lang="en-US" sz="1600" dirty="0"/>
          </a:p>
        </p:txBody>
      </p:sp>
      <p:sp>
        <p:nvSpPr>
          <p:cNvPr id="4" name="Date Placeholder 3">
            <a:extLst>
              <a:ext uri="{FF2B5EF4-FFF2-40B4-BE49-F238E27FC236}">
                <a16:creationId xmlns:a16="http://schemas.microsoft.com/office/drawing/2014/main" id="{46B129C6-25FB-4956-A663-710667CAF1B6}"/>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13460E94-FB68-462E-A4D5-6461128040A2}"/>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F3421212-1A2F-4373-B8D9-A22BE64BDE26}"/>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470156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A6F3-4121-4137-83A7-89D463E299DA}"/>
              </a:ext>
            </a:extLst>
          </p:cNvPr>
          <p:cNvSpPr>
            <a:spLocks noGrp="1"/>
          </p:cNvSpPr>
          <p:nvPr>
            <p:ph type="title"/>
          </p:nvPr>
        </p:nvSpPr>
        <p:spPr/>
        <p:txBody>
          <a:bodyPr/>
          <a:lstStyle/>
          <a:p>
            <a:r>
              <a:rPr lang="en-US" dirty="0"/>
              <a:t>Neutron Sources</a:t>
            </a:r>
          </a:p>
        </p:txBody>
      </p:sp>
      <p:graphicFrame>
        <p:nvGraphicFramePr>
          <p:cNvPr id="7" name="Content Placeholder 6">
            <a:extLst>
              <a:ext uri="{FF2B5EF4-FFF2-40B4-BE49-F238E27FC236}">
                <a16:creationId xmlns:a16="http://schemas.microsoft.com/office/drawing/2014/main" id="{D0B351CD-8AC2-4A09-B5D6-FCE19265B04F}"/>
              </a:ext>
            </a:extLst>
          </p:cNvPr>
          <p:cNvGraphicFramePr>
            <a:graphicFrameLocks noGrp="1"/>
          </p:cNvGraphicFramePr>
          <p:nvPr>
            <p:ph idx="1"/>
            <p:extLst>
              <p:ext uri="{D42A27DB-BD31-4B8C-83A1-F6EECF244321}">
                <p14:modId xmlns:p14="http://schemas.microsoft.com/office/powerpoint/2010/main" val="132447311"/>
              </p:ext>
            </p:extLst>
          </p:nvPr>
        </p:nvGraphicFramePr>
        <p:xfrm>
          <a:off x="216538" y="2527600"/>
          <a:ext cx="5050971" cy="2397448"/>
        </p:xfrm>
        <a:graphic>
          <a:graphicData uri="http://schemas.openxmlformats.org/drawingml/2006/table">
            <a:tbl>
              <a:tblPr firstRow="1" firstCol="1" bandRow="1">
                <a:tableStyleId>{5C22544A-7EE6-4342-B048-85BDC9FD1C3A}</a:tableStyleId>
              </a:tblPr>
              <a:tblGrid>
                <a:gridCol w="1216388">
                  <a:extLst>
                    <a:ext uri="{9D8B030D-6E8A-4147-A177-3AD203B41FA5}">
                      <a16:colId xmlns:a16="http://schemas.microsoft.com/office/drawing/2014/main" val="2583112543"/>
                    </a:ext>
                  </a:extLst>
                </a:gridCol>
                <a:gridCol w="1279476">
                  <a:extLst>
                    <a:ext uri="{9D8B030D-6E8A-4147-A177-3AD203B41FA5}">
                      <a16:colId xmlns:a16="http://schemas.microsoft.com/office/drawing/2014/main" val="2853338978"/>
                    </a:ext>
                  </a:extLst>
                </a:gridCol>
                <a:gridCol w="1239469">
                  <a:extLst>
                    <a:ext uri="{9D8B030D-6E8A-4147-A177-3AD203B41FA5}">
                      <a16:colId xmlns:a16="http://schemas.microsoft.com/office/drawing/2014/main" val="3999963796"/>
                    </a:ext>
                  </a:extLst>
                </a:gridCol>
                <a:gridCol w="1315638">
                  <a:extLst>
                    <a:ext uri="{9D8B030D-6E8A-4147-A177-3AD203B41FA5}">
                      <a16:colId xmlns:a16="http://schemas.microsoft.com/office/drawing/2014/main" val="1245236156"/>
                    </a:ext>
                  </a:extLst>
                </a:gridCol>
              </a:tblGrid>
              <a:tr h="548926">
                <a:tc>
                  <a:txBody>
                    <a:bodyPr/>
                    <a:lstStyle/>
                    <a:p>
                      <a:pPr marL="0" marR="0">
                        <a:spcBef>
                          <a:spcPts val="0"/>
                        </a:spcBef>
                        <a:spcAft>
                          <a:spcPts val="0"/>
                        </a:spcAft>
                      </a:pPr>
                      <a:r>
                        <a:rPr lang="en-US" sz="1400">
                          <a:effectLst/>
                        </a:rPr>
                        <a:t> </a:t>
                      </a:r>
                    </a:p>
                    <a:p>
                      <a:pPr marL="0" marR="0">
                        <a:spcBef>
                          <a:spcPts val="0"/>
                        </a:spcBef>
                        <a:spcAft>
                          <a:spcPts val="0"/>
                        </a:spcAft>
                      </a:pPr>
                      <a:r>
                        <a:rPr lang="en-US" sz="1400">
                          <a:effectLst/>
                        </a:rPr>
                        <a:t>Source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 </a:t>
                      </a:r>
                    </a:p>
                    <a:p>
                      <a:pPr marL="0" marR="0">
                        <a:spcBef>
                          <a:spcPts val="0"/>
                        </a:spcBef>
                        <a:spcAft>
                          <a:spcPts val="0"/>
                        </a:spcAft>
                      </a:pPr>
                      <a:r>
                        <a:rPr lang="en-US" sz="1400">
                          <a:effectLst/>
                        </a:rPr>
                        <a:t>Reaction</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rPr>
                        <a:t>Avg. Neutron Energy (MeV)</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Neutron yield per alpha</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06850539"/>
                  </a:ext>
                </a:extLst>
              </a:tr>
              <a:tr h="274463">
                <a:tc>
                  <a:txBody>
                    <a:bodyPr/>
                    <a:lstStyle/>
                    <a:p>
                      <a:pPr marL="0" marR="0">
                        <a:spcBef>
                          <a:spcPts val="0"/>
                        </a:spcBef>
                        <a:spcAft>
                          <a:spcPts val="0"/>
                        </a:spcAft>
                      </a:pPr>
                      <a:r>
                        <a:rPr lang="en-US" sz="1400">
                          <a:effectLst/>
                        </a:rPr>
                        <a:t>Am-241 / </a:t>
                      </a:r>
                      <a:r>
                        <a:rPr lang="en-US" sz="1400" baseline="30000">
                          <a:effectLst/>
                        </a:rPr>
                        <a:t>10</a:t>
                      </a:r>
                      <a:r>
                        <a:rPr lang="en-US" sz="1400">
                          <a:effectLst/>
                        </a:rPr>
                        <a:t>B</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10</a:t>
                      </a:r>
                      <a:r>
                        <a:rPr lang="en-US" sz="1400" dirty="0">
                          <a:effectLst/>
                        </a:rPr>
                        <a:t>B(</a:t>
                      </a:r>
                      <a:r>
                        <a:rPr lang="en-US" sz="1400" dirty="0" err="1">
                          <a:effectLst/>
                          <a:latin typeface="Symbol" panose="05050102010706020507" pitchFamily="18" charset="2"/>
                          <a:ea typeface="Calibri" panose="020F0502020204030204" pitchFamily="34" charset="0"/>
                          <a:cs typeface="Arial" panose="020B0604020202020204" pitchFamily="34" charset="0"/>
                        </a:rPr>
                        <a:t>a</a:t>
                      </a:r>
                      <a:r>
                        <a:rPr lang="en-US" sz="1400" dirty="0" err="1">
                          <a:effectLst/>
                        </a:rPr>
                        <a:t>,n</a:t>
                      </a:r>
                      <a:r>
                        <a:rPr lang="en-US" sz="1400" dirty="0">
                          <a:effectLst/>
                        </a:rPr>
                        <a:t>)</a:t>
                      </a:r>
                      <a:r>
                        <a:rPr lang="en-US" sz="1400" baseline="30000" dirty="0">
                          <a:effectLst/>
                        </a:rPr>
                        <a:t>13</a:t>
                      </a:r>
                      <a:r>
                        <a:rPr lang="en-US" sz="1400" dirty="0">
                          <a:effectLst/>
                        </a:rPr>
                        <a:t>N</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3.0</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1.39E-5</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42244346"/>
                  </a:ext>
                </a:extLst>
              </a:tr>
              <a:tr h="375335">
                <a:tc>
                  <a:txBody>
                    <a:bodyPr/>
                    <a:lstStyle/>
                    <a:p>
                      <a:pPr marL="0" marR="0">
                        <a:spcBef>
                          <a:spcPts val="0"/>
                        </a:spcBef>
                        <a:spcAft>
                          <a:spcPts val="0"/>
                        </a:spcAft>
                      </a:pPr>
                      <a:r>
                        <a:rPr lang="en-US" sz="1400">
                          <a:effectLst/>
                        </a:rPr>
                        <a:t>Am-241 / </a:t>
                      </a:r>
                      <a:r>
                        <a:rPr lang="en-US" sz="1400" baseline="30000">
                          <a:effectLst/>
                        </a:rPr>
                        <a:t>9</a:t>
                      </a:r>
                      <a:r>
                        <a:rPr lang="en-US" sz="1400">
                          <a:effectLst/>
                        </a:rPr>
                        <a:t>Be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9</a:t>
                      </a:r>
                      <a:r>
                        <a:rPr lang="en-US" sz="1400" dirty="0">
                          <a:effectLst/>
                        </a:rPr>
                        <a:t>Be(</a:t>
                      </a:r>
                      <a:r>
                        <a:rPr lang="en-US" sz="1400" dirty="0" err="1">
                          <a:effectLst/>
                          <a:latin typeface="Symbol" panose="05050102010706020507" pitchFamily="18" charset="2"/>
                          <a:ea typeface="Calibri" panose="020F0502020204030204" pitchFamily="34" charset="0"/>
                          <a:cs typeface="Arial" panose="020B0604020202020204" pitchFamily="34" charset="0"/>
                        </a:rPr>
                        <a:t>a</a:t>
                      </a:r>
                      <a:r>
                        <a:rPr lang="en-US" sz="1400" dirty="0" err="1">
                          <a:effectLst/>
                        </a:rPr>
                        <a:t>,n</a:t>
                      </a:r>
                      <a:r>
                        <a:rPr lang="en-US" sz="1400" dirty="0">
                          <a:effectLst/>
                        </a:rPr>
                        <a:t>)</a:t>
                      </a:r>
                      <a:r>
                        <a:rPr lang="en-US" sz="1400" baseline="30000" dirty="0">
                          <a:effectLst/>
                        </a:rPr>
                        <a:t>12</a:t>
                      </a:r>
                      <a:r>
                        <a:rPr lang="en-US" sz="1400" dirty="0">
                          <a:effectLst/>
                        </a:rPr>
                        <a:t>C</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4.4</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7.22E-5</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23695998"/>
                  </a:ext>
                </a:extLst>
              </a:tr>
              <a:tr h="274463">
                <a:tc>
                  <a:txBody>
                    <a:bodyPr/>
                    <a:lstStyle/>
                    <a:p>
                      <a:pPr marL="0" marR="0">
                        <a:spcBef>
                          <a:spcPts val="0"/>
                        </a:spcBef>
                        <a:spcAft>
                          <a:spcPts val="0"/>
                        </a:spcAft>
                      </a:pPr>
                      <a:r>
                        <a:rPr lang="en-US" sz="1400">
                          <a:effectLst/>
                        </a:rPr>
                        <a:t>Am-241 / </a:t>
                      </a:r>
                      <a:r>
                        <a:rPr lang="en-US" sz="1400" baseline="30000">
                          <a:effectLst/>
                        </a:rPr>
                        <a:t>19</a:t>
                      </a:r>
                      <a:r>
                        <a:rPr lang="en-US" sz="1400">
                          <a:effectLst/>
                        </a:rPr>
                        <a:t>F</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19</a:t>
                      </a:r>
                      <a:r>
                        <a:rPr lang="en-US" sz="1400" dirty="0">
                          <a:effectLst/>
                        </a:rPr>
                        <a:t>F(</a:t>
                      </a:r>
                      <a:r>
                        <a:rPr lang="en-US" sz="1400" dirty="0" err="1">
                          <a:effectLst/>
                          <a:latin typeface="Symbol" panose="05050102010706020507" pitchFamily="18" charset="2"/>
                          <a:ea typeface="Calibri" panose="020F0502020204030204" pitchFamily="34" charset="0"/>
                          <a:cs typeface="Arial" panose="020B0604020202020204" pitchFamily="34" charset="0"/>
                        </a:rPr>
                        <a:t>a</a:t>
                      </a:r>
                      <a:r>
                        <a:rPr lang="en-US" sz="1400" dirty="0" err="1">
                          <a:effectLst/>
                        </a:rPr>
                        <a:t>,n</a:t>
                      </a:r>
                      <a:r>
                        <a:rPr lang="en-US" sz="1400" dirty="0">
                          <a:effectLst/>
                        </a:rPr>
                        <a:t>)</a:t>
                      </a:r>
                      <a:r>
                        <a:rPr lang="en-US" sz="1400" baseline="30000" dirty="0">
                          <a:effectLst/>
                        </a:rPr>
                        <a:t>22</a:t>
                      </a:r>
                      <a:r>
                        <a:rPr lang="en-US" sz="1400" dirty="0">
                          <a:effectLst/>
                        </a:rPr>
                        <a:t>Na</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1.5</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4.17E-6</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90732822"/>
                  </a:ext>
                </a:extLst>
              </a:tr>
              <a:tr h="375335">
                <a:tc>
                  <a:txBody>
                    <a:bodyPr/>
                    <a:lstStyle/>
                    <a:p>
                      <a:pPr marL="0" marR="0">
                        <a:spcBef>
                          <a:spcPts val="0"/>
                        </a:spcBef>
                        <a:spcAft>
                          <a:spcPts val="0"/>
                        </a:spcAft>
                      </a:pPr>
                      <a:r>
                        <a:rPr lang="en-US" sz="1400">
                          <a:effectLst/>
                        </a:rPr>
                        <a:t>Cm-242 / </a:t>
                      </a:r>
                      <a:r>
                        <a:rPr lang="en-US" sz="1400" baseline="30000">
                          <a:effectLst/>
                        </a:rPr>
                        <a:t>9</a:t>
                      </a:r>
                      <a:r>
                        <a:rPr lang="en-US" sz="1400">
                          <a:effectLst/>
                        </a:rPr>
                        <a:t>Be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9</a:t>
                      </a:r>
                      <a:r>
                        <a:rPr lang="en-US" sz="1400" dirty="0">
                          <a:effectLst/>
                        </a:rPr>
                        <a:t>Be(</a:t>
                      </a:r>
                      <a:r>
                        <a:rPr lang="en-US" sz="1400" dirty="0" err="1">
                          <a:effectLst/>
                          <a:latin typeface="Symbol" panose="05050102010706020507" pitchFamily="18" charset="2"/>
                          <a:ea typeface="Calibri" panose="020F0502020204030204" pitchFamily="34" charset="0"/>
                          <a:cs typeface="Arial" panose="020B0604020202020204" pitchFamily="34" charset="0"/>
                        </a:rPr>
                        <a:t>a</a:t>
                      </a:r>
                      <a:r>
                        <a:rPr lang="en-US" sz="1400" dirty="0" err="1">
                          <a:effectLst/>
                        </a:rPr>
                        <a:t>,n</a:t>
                      </a:r>
                      <a:r>
                        <a:rPr lang="en-US" sz="1400" dirty="0">
                          <a:effectLst/>
                        </a:rPr>
                        <a:t>)</a:t>
                      </a:r>
                      <a:r>
                        <a:rPr lang="en-US" sz="1400" baseline="30000" dirty="0">
                          <a:effectLst/>
                        </a:rPr>
                        <a:t>12</a:t>
                      </a:r>
                      <a:r>
                        <a:rPr lang="en-US" sz="1400" dirty="0">
                          <a:effectLst/>
                        </a:rPr>
                        <a:t>C</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4.1</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9.17E-5</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88670850"/>
                  </a:ext>
                </a:extLst>
              </a:tr>
              <a:tr h="274463">
                <a:tc>
                  <a:txBody>
                    <a:bodyPr/>
                    <a:lstStyle/>
                    <a:p>
                      <a:pPr marL="0" marR="0">
                        <a:spcBef>
                          <a:spcPts val="0"/>
                        </a:spcBef>
                        <a:spcAft>
                          <a:spcPts val="0"/>
                        </a:spcAft>
                      </a:pPr>
                      <a:r>
                        <a:rPr lang="en-US" sz="1400">
                          <a:effectLst/>
                        </a:rPr>
                        <a:t>Pu-239 / </a:t>
                      </a:r>
                      <a:r>
                        <a:rPr lang="en-US" sz="1400" baseline="30000">
                          <a:effectLst/>
                        </a:rPr>
                        <a:t>9</a:t>
                      </a:r>
                      <a:r>
                        <a:rPr lang="en-US" sz="1400">
                          <a:effectLst/>
                        </a:rPr>
                        <a:t>Be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9</a:t>
                      </a:r>
                      <a:r>
                        <a:rPr lang="en-US" sz="1400" dirty="0">
                          <a:effectLst/>
                        </a:rPr>
                        <a:t>Be(</a:t>
                      </a:r>
                      <a:r>
                        <a:rPr lang="en-US" sz="1400" dirty="0" err="1">
                          <a:effectLst/>
                          <a:latin typeface="Symbol" panose="05050102010706020507" pitchFamily="18" charset="2"/>
                          <a:ea typeface="Calibri" panose="020F0502020204030204" pitchFamily="34" charset="0"/>
                          <a:cs typeface="Arial" panose="020B0604020202020204" pitchFamily="34" charset="0"/>
                        </a:rPr>
                        <a:t>a</a:t>
                      </a:r>
                      <a:r>
                        <a:rPr lang="en-US" sz="1400" dirty="0" err="1">
                          <a:effectLst/>
                        </a:rPr>
                        <a:t>,n</a:t>
                      </a:r>
                      <a:r>
                        <a:rPr lang="en-US" sz="1400" dirty="0">
                          <a:effectLst/>
                        </a:rPr>
                        <a:t>)</a:t>
                      </a:r>
                      <a:r>
                        <a:rPr lang="en-US" sz="1400" baseline="30000" dirty="0">
                          <a:effectLst/>
                        </a:rPr>
                        <a:t>12</a:t>
                      </a:r>
                      <a:r>
                        <a:rPr lang="en-US" sz="1400" dirty="0">
                          <a:effectLst/>
                        </a:rPr>
                        <a:t>C</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4.6</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4.70E-5</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47786439"/>
                  </a:ext>
                </a:extLst>
              </a:tr>
              <a:tr h="274463">
                <a:tc>
                  <a:txBody>
                    <a:bodyPr/>
                    <a:lstStyle/>
                    <a:p>
                      <a:pPr marL="0" marR="0">
                        <a:spcBef>
                          <a:spcPts val="0"/>
                        </a:spcBef>
                        <a:spcAft>
                          <a:spcPts val="0"/>
                        </a:spcAft>
                      </a:pPr>
                      <a:r>
                        <a:rPr lang="en-US" sz="1400">
                          <a:effectLst/>
                        </a:rPr>
                        <a:t>Pu-239 / </a:t>
                      </a:r>
                      <a:r>
                        <a:rPr lang="en-US" sz="1400" baseline="30000">
                          <a:effectLst/>
                        </a:rPr>
                        <a:t>13</a:t>
                      </a:r>
                      <a:r>
                        <a:rPr lang="en-US" sz="1400">
                          <a:effectLst/>
                        </a:rPr>
                        <a:t>C</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13</a:t>
                      </a:r>
                      <a:r>
                        <a:rPr lang="en-US" sz="1400" dirty="0">
                          <a:effectLst/>
                        </a:rPr>
                        <a:t>C(</a:t>
                      </a:r>
                      <a:r>
                        <a:rPr lang="en-US" sz="1400" dirty="0" err="1">
                          <a:effectLst/>
                          <a:latin typeface="Symbol" panose="05050102010706020507" pitchFamily="18" charset="2"/>
                          <a:ea typeface="Calibri" panose="020F0502020204030204" pitchFamily="34" charset="0"/>
                          <a:cs typeface="Arial" panose="020B0604020202020204" pitchFamily="34" charset="0"/>
                        </a:rPr>
                        <a:t>a</a:t>
                      </a:r>
                      <a:r>
                        <a:rPr lang="en-US" sz="1400" dirty="0" err="1">
                          <a:effectLst/>
                        </a:rPr>
                        <a:t>,n</a:t>
                      </a:r>
                      <a:r>
                        <a:rPr lang="en-US" sz="1400" dirty="0">
                          <a:effectLst/>
                        </a:rPr>
                        <a:t>)</a:t>
                      </a:r>
                      <a:r>
                        <a:rPr lang="en-US" sz="1400" baseline="30000" dirty="0">
                          <a:effectLst/>
                        </a:rPr>
                        <a:t>16</a:t>
                      </a:r>
                      <a:r>
                        <a:rPr lang="en-US" sz="1400" dirty="0">
                          <a:effectLst/>
                        </a:rPr>
                        <a:t>O</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4.2</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rPr>
                        <a:t>3.17E-6</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5096792"/>
                  </a:ext>
                </a:extLst>
              </a:tr>
            </a:tbl>
          </a:graphicData>
        </a:graphic>
      </p:graphicFrame>
      <p:sp>
        <p:nvSpPr>
          <p:cNvPr id="4" name="Date Placeholder 3">
            <a:extLst>
              <a:ext uri="{FF2B5EF4-FFF2-40B4-BE49-F238E27FC236}">
                <a16:creationId xmlns:a16="http://schemas.microsoft.com/office/drawing/2014/main" id="{22E8AC86-CC5A-492E-ACCF-B80ABBEF6FD0}"/>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B79EC0D5-0B39-4D6A-87A3-9C96BE1FB959}"/>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7E04362B-8983-4DE6-9153-1FC722604C44}"/>
              </a:ext>
            </a:extLst>
          </p:cNvPr>
          <p:cNvSpPr>
            <a:spLocks noGrp="1"/>
          </p:cNvSpPr>
          <p:nvPr>
            <p:ph type="sldNum" sz="quarter" idx="12"/>
          </p:nvPr>
        </p:nvSpPr>
        <p:spPr/>
        <p:txBody>
          <a:bodyPr/>
          <a:lstStyle/>
          <a:p>
            <a:fld id="{3A98EE3D-8CD1-4C3F-BD1C-C98C9596463C}" type="slidenum">
              <a:rPr lang="en-US" smtClean="0"/>
              <a:t>30</a:t>
            </a:fld>
            <a:endParaRPr lang="en-US" dirty="0"/>
          </a:p>
        </p:txBody>
      </p:sp>
      <p:graphicFrame>
        <p:nvGraphicFramePr>
          <p:cNvPr id="8" name="Table 7">
            <a:extLst>
              <a:ext uri="{FF2B5EF4-FFF2-40B4-BE49-F238E27FC236}">
                <a16:creationId xmlns:a16="http://schemas.microsoft.com/office/drawing/2014/main" id="{E9BDF632-808A-40C8-9D4D-DB8BBA68434A}"/>
              </a:ext>
            </a:extLst>
          </p:cNvPr>
          <p:cNvGraphicFramePr>
            <a:graphicFrameLocks noGrp="1"/>
          </p:cNvGraphicFramePr>
          <p:nvPr>
            <p:extLst>
              <p:ext uri="{D42A27DB-BD31-4B8C-83A1-F6EECF244321}">
                <p14:modId xmlns:p14="http://schemas.microsoft.com/office/powerpoint/2010/main" val="412859944"/>
              </p:ext>
            </p:extLst>
          </p:nvPr>
        </p:nvGraphicFramePr>
        <p:xfrm>
          <a:off x="5387546" y="1817849"/>
          <a:ext cx="6587916" cy="3627120"/>
        </p:xfrm>
        <a:graphic>
          <a:graphicData uri="http://schemas.openxmlformats.org/drawingml/2006/table">
            <a:tbl>
              <a:tblPr firstRow="1" firstCol="1" bandRow="1">
                <a:tableStyleId>{5C22544A-7EE6-4342-B048-85BDC9FD1C3A}</a:tableStyleId>
              </a:tblPr>
              <a:tblGrid>
                <a:gridCol w="1219425">
                  <a:extLst>
                    <a:ext uri="{9D8B030D-6E8A-4147-A177-3AD203B41FA5}">
                      <a16:colId xmlns:a16="http://schemas.microsoft.com/office/drawing/2014/main" val="3086643523"/>
                    </a:ext>
                  </a:extLst>
                </a:gridCol>
                <a:gridCol w="1087289">
                  <a:extLst>
                    <a:ext uri="{9D8B030D-6E8A-4147-A177-3AD203B41FA5}">
                      <a16:colId xmlns:a16="http://schemas.microsoft.com/office/drawing/2014/main" val="3302884083"/>
                    </a:ext>
                  </a:extLst>
                </a:gridCol>
                <a:gridCol w="2174580">
                  <a:extLst>
                    <a:ext uri="{9D8B030D-6E8A-4147-A177-3AD203B41FA5}">
                      <a16:colId xmlns:a16="http://schemas.microsoft.com/office/drawing/2014/main" val="429794448"/>
                    </a:ext>
                  </a:extLst>
                </a:gridCol>
                <a:gridCol w="1019333">
                  <a:extLst>
                    <a:ext uri="{9D8B030D-6E8A-4147-A177-3AD203B41FA5}">
                      <a16:colId xmlns:a16="http://schemas.microsoft.com/office/drawing/2014/main" val="2778806239"/>
                    </a:ext>
                  </a:extLst>
                </a:gridCol>
                <a:gridCol w="1087289">
                  <a:extLst>
                    <a:ext uri="{9D8B030D-6E8A-4147-A177-3AD203B41FA5}">
                      <a16:colId xmlns:a16="http://schemas.microsoft.com/office/drawing/2014/main" val="951134159"/>
                    </a:ext>
                  </a:extLst>
                </a:gridCol>
              </a:tblGrid>
              <a:tr h="0">
                <a:tc>
                  <a:txBody>
                    <a:bodyPr/>
                    <a:lstStyle/>
                    <a:p>
                      <a:pPr marL="0" marR="0">
                        <a:spcBef>
                          <a:spcPts val="0"/>
                        </a:spcBef>
                        <a:spcAft>
                          <a:spcPts val="0"/>
                        </a:spcAft>
                      </a:pPr>
                      <a:r>
                        <a:rPr lang="en-US" sz="1400" dirty="0">
                          <a:effectLst/>
                        </a:rPr>
                        <a:t> </a:t>
                      </a:r>
                    </a:p>
                    <a:p>
                      <a:pPr marL="0" marR="0">
                        <a:spcBef>
                          <a:spcPts val="0"/>
                        </a:spcBef>
                        <a:spcAft>
                          <a:spcPts val="0"/>
                        </a:spcAft>
                      </a:pPr>
                      <a:r>
                        <a:rPr lang="en-US" sz="1400" dirty="0">
                          <a:effectLst/>
                        </a:rPr>
                        <a:t>Source</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 </a:t>
                      </a:r>
                    </a:p>
                    <a:p>
                      <a:pPr marL="0" marR="0">
                        <a:spcBef>
                          <a:spcPts val="0"/>
                        </a:spcBef>
                        <a:spcAft>
                          <a:spcPts val="0"/>
                        </a:spcAft>
                      </a:pPr>
                      <a:r>
                        <a:rPr lang="en-US" sz="1400">
                          <a:effectLst/>
                        </a:rPr>
                        <a:t>Reaction</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Avg. Neutron Energy (MeV)</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Number of photons per decay</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Neutron yield per decay*</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07411596"/>
                  </a:ext>
                </a:extLst>
              </a:tr>
              <a:tr h="0">
                <a:tc>
                  <a:txBody>
                    <a:bodyPr/>
                    <a:lstStyle/>
                    <a:p>
                      <a:pPr marL="0" marR="0">
                        <a:spcBef>
                          <a:spcPts val="0"/>
                        </a:spcBef>
                        <a:spcAft>
                          <a:spcPts val="0"/>
                        </a:spcAft>
                      </a:pPr>
                      <a:r>
                        <a:rPr lang="en-US" sz="1400">
                          <a:effectLst/>
                        </a:rPr>
                        <a:t>As-76 / </a:t>
                      </a:r>
                      <a:r>
                        <a:rPr lang="en-US" sz="1400" baseline="30000">
                          <a:effectLst/>
                        </a:rPr>
                        <a:t>9</a:t>
                      </a:r>
                      <a:r>
                        <a:rPr lang="en-US" sz="1400">
                          <a:effectLst/>
                        </a:rPr>
                        <a:t>Be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9</a:t>
                      </a:r>
                      <a:r>
                        <a:rPr lang="en-US" sz="1400" dirty="0">
                          <a:effectLst/>
                        </a:rPr>
                        <a:t>Be(</a:t>
                      </a:r>
                      <a:r>
                        <a:rPr lang="en-US" sz="1400" dirty="0" err="1">
                          <a:effectLst/>
                          <a:latin typeface="Symbol" panose="05050102010706020507" pitchFamily="18" charset="2"/>
                          <a:ea typeface="Calibri" panose="020F0502020204030204" pitchFamily="34" charset="0"/>
                          <a:cs typeface="Arial" panose="020B0604020202020204" pitchFamily="34" charset="0"/>
                        </a:rPr>
                        <a:t>g</a:t>
                      </a:r>
                      <a:r>
                        <a:rPr lang="en-US" sz="1400" dirty="0" err="1">
                          <a:effectLst/>
                        </a:rPr>
                        <a:t>,n</a:t>
                      </a:r>
                      <a:r>
                        <a:rPr lang="en-US" sz="1400" dirty="0">
                          <a:effectLst/>
                        </a:rPr>
                        <a:t>)</a:t>
                      </a:r>
                      <a:r>
                        <a:rPr lang="en-US" sz="1400" baseline="30000" dirty="0">
                          <a:effectLst/>
                        </a:rPr>
                        <a:t>8</a:t>
                      </a:r>
                      <a:r>
                        <a:rPr lang="en-US" sz="1400" dirty="0">
                          <a:effectLst/>
                        </a:rPr>
                        <a:t>Be</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0.108; 0.382</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0.010</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1.9E-6</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83442736"/>
                  </a:ext>
                </a:extLst>
              </a:tr>
              <a:tr h="0">
                <a:tc>
                  <a:txBody>
                    <a:bodyPr/>
                    <a:lstStyle/>
                    <a:p>
                      <a:pPr marL="0" marR="0">
                        <a:spcBef>
                          <a:spcPts val="0"/>
                        </a:spcBef>
                        <a:spcAft>
                          <a:spcPts val="0"/>
                        </a:spcAft>
                      </a:pPr>
                      <a:r>
                        <a:rPr lang="en-US" sz="1400">
                          <a:effectLst/>
                        </a:rPr>
                        <a:t>Ga-72 / </a:t>
                      </a:r>
                      <a:r>
                        <a:rPr lang="en-US" sz="1400" baseline="30000">
                          <a:effectLst/>
                        </a:rPr>
                        <a:t>9</a:t>
                      </a:r>
                      <a:r>
                        <a:rPr lang="en-US" sz="1400">
                          <a:effectLst/>
                        </a:rPr>
                        <a:t>Be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9</a:t>
                      </a:r>
                      <a:r>
                        <a:rPr lang="en-US" sz="1400" dirty="0">
                          <a:effectLst/>
                        </a:rPr>
                        <a:t>Be(</a:t>
                      </a:r>
                      <a:r>
                        <a:rPr lang="en-US" sz="1400" dirty="0" err="1">
                          <a:effectLst/>
                          <a:latin typeface="Symbol" panose="05050102010706020507" pitchFamily="18" charset="2"/>
                          <a:ea typeface="Calibri" panose="020F0502020204030204" pitchFamily="34" charset="0"/>
                          <a:cs typeface="Arial" panose="020B0604020202020204" pitchFamily="34" charset="0"/>
                        </a:rPr>
                        <a:t>g</a:t>
                      </a:r>
                      <a:r>
                        <a:rPr lang="en-US" sz="1400" dirty="0" err="1">
                          <a:effectLst/>
                        </a:rPr>
                        <a:t>,n</a:t>
                      </a:r>
                      <a:r>
                        <a:rPr lang="en-US" sz="1400" dirty="0">
                          <a:effectLst/>
                        </a:rPr>
                        <a:t>)</a:t>
                      </a:r>
                      <a:r>
                        <a:rPr lang="en-US" sz="1400" baseline="30000" dirty="0">
                          <a:effectLst/>
                        </a:rPr>
                        <a:t>8</a:t>
                      </a:r>
                      <a:r>
                        <a:rPr lang="en-US" sz="1400" dirty="0">
                          <a:effectLst/>
                        </a:rPr>
                        <a:t>Be</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0.173; 0.476; 0.733; 0.748</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0.0517</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1.4E-6</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25613220"/>
                  </a:ext>
                </a:extLst>
              </a:tr>
              <a:tr h="0">
                <a:tc>
                  <a:txBody>
                    <a:bodyPr/>
                    <a:lstStyle/>
                    <a:p>
                      <a:pPr marL="0" marR="0">
                        <a:spcBef>
                          <a:spcPts val="0"/>
                        </a:spcBef>
                        <a:spcAft>
                          <a:spcPts val="0"/>
                        </a:spcAft>
                      </a:pPr>
                      <a:r>
                        <a:rPr lang="en-US" sz="1400">
                          <a:effectLst/>
                        </a:rPr>
                        <a:t>Ga-72 / D</a:t>
                      </a:r>
                      <a:r>
                        <a:rPr lang="en-US" sz="1400" baseline="-25000">
                          <a:effectLst/>
                        </a:rPr>
                        <a:t>2</a:t>
                      </a:r>
                      <a:r>
                        <a:rPr lang="en-US" sz="1400">
                          <a:effectLst/>
                        </a:rPr>
                        <a:t>O</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2</a:t>
                      </a:r>
                      <a:r>
                        <a:rPr lang="en-US" sz="1400" dirty="0">
                          <a:effectLst/>
                        </a:rPr>
                        <a:t>H(</a:t>
                      </a:r>
                      <a:r>
                        <a:rPr lang="en-US" sz="1400" dirty="0" err="1">
                          <a:effectLst/>
                          <a:latin typeface="Symbol" panose="05050102010706020507" pitchFamily="18" charset="2"/>
                          <a:ea typeface="Calibri" panose="020F0502020204030204" pitchFamily="34" charset="0"/>
                          <a:cs typeface="Arial" panose="020B0604020202020204" pitchFamily="34" charset="0"/>
                        </a:rPr>
                        <a:t>g</a:t>
                      </a:r>
                      <a:r>
                        <a:rPr lang="en-US" sz="1400" dirty="0" err="1">
                          <a:effectLst/>
                        </a:rPr>
                        <a:t>,n</a:t>
                      </a:r>
                      <a:r>
                        <a:rPr lang="en-US" sz="1400" dirty="0">
                          <a:effectLst/>
                        </a:rPr>
                        <a:t>)</a:t>
                      </a:r>
                      <a:r>
                        <a:rPr lang="en-US" sz="1400" baseline="30000" dirty="0">
                          <a:effectLst/>
                        </a:rPr>
                        <a:t>1</a:t>
                      </a:r>
                      <a:r>
                        <a:rPr lang="en-US" sz="1400" dirty="0">
                          <a:effectLst/>
                        </a:rPr>
                        <a:t>H</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0.131; 0.139</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0.205</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1.6E-6</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74503922"/>
                  </a:ext>
                </a:extLst>
              </a:tr>
              <a:tr h="0">
                <a:tc>
                  <a:txBody>
                    <a:bodyPr/>
                    <a:lstStyle/>
                    <a:p>
                      <a:pPr marL="0" marR="0">
                        <a:spcBef>
                          <a:spcPts val="0"/>
                        </a:spcBef>
                        <a:spcAft>
                          <a:spcPts val="0"/>
                        </a:spcAft>
                      </a:pPr>
                      <a:r>
                        <a:rPr lang="en-US" sz="1400">
                          <a:effectLst/>
                        </a:rPr>
                        <a:t>In-116m / </a:t>
                      </a:r>
                      <a:r>
                        <a:rPr lang="en-US" sz="1400" baseline="30000">
                          <a:effectLst/>
                        </a:rPr>
                        <a:t>9</a:t>
                      </a:r>
                      <a:r>
                        <a:rPr lang="en-US" sz="1400">
                          <a:effectLst/>
                        </a:rPr>
                        <a:t>Be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9</a:t>
                      </a:r>
                      <a:r>
                        <a:rPr lang="en-US" sz="1400" dirty="0">
                          <a:effectLst/>
                        </a:rPr>
                        <a:t>Be(</a:t>
                      </a:r>
                      <a:r>
                        <a:rPr lang="en-US" sz="1400" dirty="0" err="1">
                          <a:effectLst/>
                          <a:latin typeface="Symbol" panose="05050102010706020507" pitchFamily="18" charset="2"/>
                          <a:ea typeface="Calibri" panose="020F0502020204030204" pitchFamily="34" charset="0"/>
                          <a:cs typeface="Arial" panose="020B0604020202020204" pitchFamily="34" charset="0"/>
                        </a:rPr>
                        <a:t>g</a:t>
                      </a:r>
                      <a:r>
                        <a:rPr lang="en-US" sz="1400" dirty="0" err="1">
                          <a:effectLst/>
                        </a:rPr>
                        <a:t>,n</a:t>
                      </a:r>
                      <a:r>
                        <a:rPr lang="en-US" sz="1400" dirty="0">
                          <a:effectLst/>
                        </a:rPr>
                        <a:t>)</a:t>
                      </a:r>
                      <a:r>
                        <a:rPr lang="en-US" sz="1400" baseline="30000" dirty="0">
                          <a:effectLst/>
                        </a:rPr>
                        <a:t>8</a:t>
                      </a:r>
                      <a:r>
                        <a:rPr lang="en-US" sz="1400" dirty="0">
                          <a:effectLst/>
                        </a:rPr>
                        <a:t>Be</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0.396</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0.154</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2.2E-7</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64866831"/>
                  </a:ext>
                </a:extLst>
              </a:tr>
              <a:tr h="0">
                <a:tc>
                  <a:txBody>
                    <a:bodyPr/>
                    <a:lstStyle/>
                    <a:p>
                      <a:pPr marL="0" marR="0">
                        <a:spcBef>
                          <a:spcPts val="0"/>
                        </a:spcBef>
                        <a:spcAft>
                          <a:spcPts val="0"/>
                        </a:spcAft>
                      </a:pPr>
                      <a:r>
                        <a:rPr lang="en-US" sz="1400">
                          <a:effectLst/>
                        </a:rPr>
                        <a:t>La-140 / </a:t>
                      </a:r>
                      <a:r>
                        <a:rPr lang="en-US" sz="1400" baseline="30000">
                          <a:effectLst/>
                        </a:rPr>
                        <a:t>9</a:t>
                      </a:r>
                      <a:r>
                        <a:rPr lang="en-US" sz="1400">
                          <a:effectLst/>
                        </a:rPr>
                        <a:t>Be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9</a:t>
                      </a:r>
                      <a:r>
                        <a:rPr lang="en-US" sz="1400" dirty="0">
                          <a:effectLst/>
                        </a:rPr>
                        <a:t>Be(</a:t>
                      </a:r>
                      <a:r>
                        <a:rPr lang="en-US" sz="1400" dirty="0" err="1">
                          <a:effectLst/>
                          <a:latin typeface="Symbol" panose="05050102010706020507" pitchFamily="18" charset="2"/>
                          <a:ea typeface="Calibri" panose="020F0502020204030204" pitchFamily="34" charset="0"/>
                          <a:cs typeface="Arial" panose="020B0604020202020204" pitchFamily="34" charset="0"/>
                        </a:rPr>
                        <a:t>g</a:t>
                      </a:r>
                      <a:r>
                        <a:rPr lang="en-US" sz="1400" dirty="0" err="1">
                          <a:effectLst/>
                        </a:rPr>
                        <a:t>,n</a:t>
                      </a:r>
                      <a:r>
                        <a:rPr lang="en-US" sz="1400" dirty="0">
                          <a:effectLst/>
                        </a:rPr>
                        <a:t>)</a:t>
                      </a:r>
                      <a:r>
                        <a:rPr lang="en-US" sz="1400" baseline="30000" dirty="0">
                          <a:effectLst/>
                        </a:rPr>
                        <a:t>8</a:t>
                      </a:r>
                      <a:r>
                        <a:rPr lang="en-US" sz="1400" dirty="0">
                          <a:effectLst/>
                        </a:rPr>
                        <a:t>Be</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0.761</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0.034</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8.0E-8</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192292"/>
                  </a:ext>
                </a:extLst>
              </a:tr>
              <a:tr h="0">
                <a:tc>
                  <a:txBody>
                    <a:bodyPr/>
                    <a:lstStyle/>
                    <a:p>
                      <a:pPr marL="0" marR="0">
                        <a:spcBef>
                          <a:spcPts val="0"/>
                        </a:spcBef>
                        <a:spcAft>
                          <a:spcPts val="0"/>
                        </a:spcAft>
                      </a:pPr>
                      <a:r>
                        <a:rPr lang="en-US" sz="1400">
                          <a:effectLst/>
                        </a:rPr>
                        <a:t>La-140 / D</a:t>
                      </a:r>
                      <a:r>
                        <a:rPr lang="en-US" sz="1400" baseline="-25000">
                          <a:effectLst/>
                        </a:rPr>
                        <a:t>2</a:t>
                      </a:r>
                      <a:r>
                        <a:rPr lang="en-US" sz="1400">
                          <a:effectLst/>
                        </a:rPr>
                        <a:t>O</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2</a:t>
                      </a:r>
                      <a:r>
                        <a:rPr lang="en-US" sz="1400" dirty="0">
                          <a:effectLst/>
                        </a:rPr>
                        <a:t>H(</a:t>
                      </a:r>
                      <a:r>
                        <a:rPr lang="en-US" sz="1400" dirty="0" err="1">
                          <a:effectLst/>
                          <a:latin typeface="Symbol" panose="05050102010706020507" pitchFamily="18" charset="2"/>
                          <a:ea typeface="Calibri" panose="020F0502020204030204" pitchFamily="34" charset="0"/>
                          <a:cs typeface="Arial" panose="020B0604020202020204" pitchFamily="34" charset="0"/>
                        </a:rPr>
                        <a:t>g</a:t>
                      </a:r>
                      <a:r>
                        <a:rPr lang="en-US" sz="1400" dirty="0" err="1">
                          <a:effectLst/>
                        </a:rPr>
                        <a:t>,n</a:t>
                      </a:r>
                      <a:r>
                        <a:rPr lang="en-US" sz="1400" dirty="0">
                          <a:effectLst/>
                        </a:rPr>
                        <a:t>)</a:t>
                      </a:r>
                      <a:r>
                        <a:rPr lang="en-US" sz="1400" baseline="30000" dirty="0">
                          <a:effectLst/>
                        </a:rPr>
                        <a:t>1</a:t>
                      </a:r>
                      <a:r>
                        <a:rPr lang="en-US" sz="1400" dirty="0">
                          <a:effectLst/>
                        </a:rPr>
                        <a:t>H</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0.146</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0.034</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2.0E-7</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91225678"/>
                  </a:ext>
                </a:extLst>
              </a:tr>
              <a:tr h="0">
                <a:tc>
                  <a:txBody>
                    <a:bodyPr/>
                    <a:lstStyle/>
                    <a:p>
                      <a:pPr marL="0" marR="0">
                        <a:spcBef>
                          <a:spcPts val="0"/>
                        </a:spcBef>
                        <a:spcAft>
                          <a:spcPts val="0"/>
                        </a:spcAft>
                      </a:pPr>
                      <a:r>
                        <a:rPr lang="en-US" sz="1400">
                          <a:effectLst/>
                        </a:rPr>
                        <a:t>Mn-56 / </a:t>
                      </a:r>
                      <a:r>
                        <a:rPr lang="en-US" sz="1400" baseline="30000">
                          <a:effectLst/>
                        </a:rPr>
                        <a:t>9</a:t>
                      </a:r>
                      <a:r>
                        <a:rPr lang="en-US" sz="1400">
                          <a:effectLst/>
                        </a:rPr>
                        <a:t>Be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9</a:t>
                      </a:r>
                      <a:r>
                        <a:rPr lang="en-US" sz="1400" dirty="0">
                          <a:effectLst/>
                        </a:rPr>
                        <a:t>Be(</a:t>
                      </a:r>
                      <a:r>
                        <a:rPr lang="en-US" sz="1400" dirty="0" err="1">
                          <a:effectLst/>
                          <a:latin typeface="Symbol" panose="05050102010706020507" pitchFamily="18" charset="2"/>
                          <a:ea typeface="Calibri" panose="020F0502020204030204" pitchFamily="34" charset="0"/>
                          <a:cs typeface="Arial" panose="020B0604020202020204" pitchFamily="34" charset="0"/>
                        </a:rPr>
                        <a:t>g</a:t>
                      </a:r>
                      <a:r>
                        <a:rPr lang="en-US" sz="1400" dirty="0" err="1">
                          <a:effectLst/>
                        </a:rPr>
                        <a:t>,n</a:t>
                      </a:r>
                      <a:r>
                        <a:rPr lang="en-US" sz="1400" dirty="0">
                          <a:effectLst/>
                        </a:rPr>
                        <a:t>)</a:t>
                      </a:r>
                      <a:r>
                        <a:rPr lang="en-US" sz="1400" baseline="30000" dirty="0">
                          <a:effectLst/>
                        </a:rPr>
                        <a:t>8</a:t>
                      </a:r>
                      <a:r>
                        <a:rPr lang="en-US" sz="1400" dirty="0">
                          <a:effectLst/>
                        </a:rPr>
                        <a:t>Be</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0.128; 0.397; 0.761</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0.425</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7.8E-7</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49502084"/>
                  </a:ext>
                </a:extLst>
              </a:tr>
              <a:tr h="0">
                <a:tc>
                  <a:txBody>
                    <a:bodyPr/>
                    <a:lstStyle/>
                    <a:p>
                      <a:pPr marL="0" marR="0">
                        <a:spcBef>
                          <a:spcPts val="0"/>
                        </a:spcBef>
                        <a:spcAft>
                          <a:spcPts val="0"/>
                        </a:spcAft>
                      </a:pPr>
                      <a:r>
                        <a:rPr lang="en-US" sz="1400">
                          <a:effectLst/>
                        </a:rPr>
                        <a:t>Mn-56 / D</a:t>
                      </a:r>
                      <a:r>
                        <a:rPr lang="en-US" sz="1400" baseline="-25000">
                          <a:effectLst/>
                        </a:rPr>
                        <a:t>2</a:t>
                      </a:r>
                      <a:r>
                        <a:rPr lang="en-US" sz="1400">
                          <a:effectLst/>
                        </a:rPr>
                        <a:t>O</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2</a:t>
                      </a:r>
                      <a:r>
                        <a:rPr lang="en-US" sz="1400" dirty="0">
                          <a:effectLst/>
                        </a:rPr>
                        <a:t>H(</a:t>
                      </a:r>
                      <a:r>
                        <a:rPr lang="en-US" sz="1400" dirty="0" err="1">
                          <a:effectLst/>
                          <a:latin typeface="Symbol" panose="05050102010706020507" pitchFamily="18" charset="2"/>
                          <a:ea typeface="Calibri" panose="020F0502020204030204" pitchFamily="34" charset="0"/>
                          <a:cs typeface="Arial" panose="020B0604020202020204" pitchFamily="34" charset="0"/>
                        </a:rPr>
                        <a:t>g</a:t>
                      </a:r>
                      <a:r>
                        <a:rPr lang="en-US" sz="1400" dirty="0" err="1">
                          <a:effectLst/>
                        </a:rPr>
                        <a:t>,n</a:t>
                      </a:r>
                      <a:r>
                        <a:rPr lang="en-US" sz="1400" dirty="0">
                          <a:effectLst/>
                        </a:rPr>
                        <a:t>)</a:t>
                      </a:r>
                      <a:r>
                        <a:rPr lang="en-US" sz="1400" baseline="30000" dirty="0">
                          <a:effectLst/>
                        </a:rPr>
                        <a:t>1</a:t>
                      </a:r>
                      <a:r>
                        <a:rPr lang="en-US" sz="1400" dirty="0">
                          <a:effectLst/>
                        </a:rPr>
                        <a:t>H</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0.146; 0.214</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0.017</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8.0E-8</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84756830"/>
                  </a:ext>
                </a:extLst>
              </a:tr>
              <a:tr h="0">
                <a:tc>
                  <a:txBody>
                    <a:bodyPr/>
                    <a:lstStyle/>
                    <a:p>
                      <a:pPr marL="0" marR="0">
                        <a:spcBef>
                          <a:spcPts val="0"/>
                        </a:spcBef>
                        <a:spcAft>
                          <a:spcPts val="0"/>
                        </a:spcAft>
                      </a:pPr>
                      <a:r>
                        <a:rPr lang="en-US" sz="1400">
                          <a:effectLst/>
                        </a:rPr>
                        <a:t>Na-24 / </a:t>
                      </a:r>
                      <a:r>
                        <a:rPr lang="en-US" sz="1400" baseline="30000">
                          <a:effectLst/>
                        </a:rPr>
                        <a:t>9</a:t>
                      </a:r>
                      <a:r>
                        <a:rPr lang="en-US" sz="1400">
                          <a:effectLst/>
                        </a:rPr>
                        <a:t>Be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9</a:t>
                      </a:r>
                      <a:r>
                        <a:rPr lang="en-US" sz="1400" dirty="0">
                          <a:effectLst/>
                        </a:rPr>
                        <a:t>Be(</a:t>
                      </a:r>
                      <a:r>
                        <a:rPr lang="en-US" sz="1400" dirty="0" err="1">
                          <a:effectLst/>
                          <a:latin typeface="Symbol" panose="05050102010706020507" pitchFamily="18" charset="2"/>
                          <a:ea typeface="Calibri" panose="020F0502020204030204" pitchFamily="34" charset="0"/>
                          <a:cs typeface="Arial" panose="020B0604020202020204" pitchFamily="34" charset="0"/>
                        </a:rPr>
                        <a:t>g</a:t>
                      </a:r>
                      <a:r>
                        <a:rPr lang="en-US" sz="1400" dirty="0" err="1">
                          <a:effectLst/>
                        </a:rPr>
                        <a:t>,n</a:t>
                      </a:r>
                      <a:r>
                        <a:rPr lang="en-US" sz="1400" dirty="0">
                          <a:effectLst/>
                        </a:rPr>
                        <a:t>)</a:t>
                      </a:r>
                      <a:r>
                        <a:rPr lang="en-US" sz="1400" baseline="30000" dirty="0">
                          <a:effectLst/>
                        </a:rPr>
                        <a:t>8</a:t>
                      </a:r>
                      <a:r>
                        <a:rPr lang="en-US" sz="1400" dirty="0">
                          <a:effectLst/>
                        </a:rPr>
                        <a:t>Be</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0.967</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1.0</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3.5E-6</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03242384"/>
                  </a:ext>
                </a:extLst>
              </a:tr>
              <a:tr h="0">
                <a:tc>
                  <a:txBody>
                    <a:bodyPr/>
                    <a:lstStyle/>
                    <a:p>
                      <a:pPr marL="0" marR="0">
                        <a:spcBef>
                          <a:spcPts val="0"/>
                        </a:spcBef>
                        <a:spcAft>
                          <a:spcPts val="0"/>
                        </a:spcAft>
                      </a:pPr>
                      <a:r>
                        <a:rPr lang="en-US" sz="1400">
                          <a:effectLst/>
                        </a:rPr>
                        <a:t>Na-24 / D</a:t>
                      </a:r>
                      <a:r>
                        <a:rPr lang="en-US" sz="1400" baseline="-25000">
                          <a:effectLst/>
                        </a:rPr>
                        <a:t>2</a:t>
                      </a:r>
                      <a:r>
                        <a:rPr lang="en-US" sz="1400">
                          <a:effectLst/>
                        </a:rPr>
                        <a:t>O</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2</a:t>
                      </a:r>
                      <a:r>
                        <a:rPr lang="en-US" sz="1400" dirty="0">
                          <a:effectLst/>
                        </a:rPr>
                        <a:t>H(</a:t>
                      </a:r>
                      <a:r>
                        <a:rPr lang="en-US" sz="1400" dirty="0" err="1">
                          <a:effectLst/>
                          <a:latin typeface="Symbol" panose="05050102010706020507" pitchFamily="18" charset="2"/>
                          <a:ea typeface="Calibri" panose="020F0502020204030204" pitchFamily="34" charset="0"/>
                          <a:cs typeface="Arial" panose="020B0604020202020204" pitchFamily="34" charset="0"/>
                        </a:rPr>
                        <a:t>g</a:t>
                      </a:r>
                      <a:r>
                        <a:rPr lang="en-US" sz="1400" dirty="0" err="1">
                          <a:effectLst/>
                        </a:rPr>
                        <a:t>,n</a:t>
                      </a:r>
                      <a:r>
                        <a:rPr lang="en-US" sz="1400" dirty="0">
                          <a:effectLst/>
                        </a:rPr>
                        <a:t>)</a:t>
                      </a:r>
                      <a:r>
                        <a:rPr lang="en-US" sz="1400" baseline="30000" dirty="0">
                          <a:effectLst/>
                        </a:rPr>
                        <a:t>1</a:t>
                      </a:r>
                      <a:r>
                        <a:rPr lang="en-US" sz="1400" dirty="0">
                          <a:effectLst/>
                        </a:rPr>
                        <a:t>H</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0.262</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1.0</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7.3E-6</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60427083"/>
                  </a:ext>
                </a:extLst>
              </a:tr>
              <a:tr h="0">
                <a:tc>
                  <a:txBody>
                    <a:bodyPr/>
                    <a:lstStyle/>
                    <a:p>
                      <a:pPr marL="0" marR="0">
                        <a:spcBef>
                          <a:spcPts val="0"/>
                        </a:spcBef>
                        <a:spcAft>
                          <a:spcPts val="0"/>
                        </a:spcAft>
                      </a:pPr>
                      <a:r>
                        <a:rPr lang="en-US" sz="1400">
                          <a:effectLst/>
                        </a:rPr>
                        <a:t>Sb-124 / </a:t>
                      </a:r>
                      <a:r>
                        <a:rPr lang="en-US" sz="1400" baseline="30000">
                          <a:effectLst/>
                        </a:rPr>
                        <a:t>9</a:t>
                      </a:r>
                      <a:r>
                        <a:rPr lang="en-US" sz="1400">
                          <a:effectLst/>
                        </a:rPr>
                        <a:t>Be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9</a:t>
                      </a:r>
                      <a:r>
                        <a:rPr lang="en-US" sz="1400" dirty="0">
                          <a:effectLst/>
                        </a:rPr>
                        <a:t>Be(</a:t>
                      </a:r>
                      <a:r>
                        <a:rPr lang="en-US" sz="1400" dirty="0" err="1">
                          <a:effectLst/>
                          <a:latin typeface="Symbol" panose="05050102010706020507" pitchFamily="18" charset="2"/>
                          <a:ea typeface="Calibri" panose="020F0502020204030204" pitchFamily="34" charset="0"/>
                          <a:cs typeface="Arial" panose="020B0604020202020204" pitchFamily="34" charset="0"/>
                        </a:rPr>
                        <a:t>g</a:t>
                      </a:r>
                      <a:r>
                        <a:rPr lang="en-US" sz="1400" dirty="0" err="1">
                          <a:effectLst/>
                        </a:rPr>
                        <a:t>,n</a:t>
                      </a:r>
                      <a:r>
                        <a:rPr lang="en-US" sz="1400" dirty="0">
                          <a:effectLst/>
                        </a:rPr>
                        <a:t>)</a:t>
                      </a:r>
                      <a:r>
                        <a:rPr lang="en-US" sz="1400" baseline="30000" dirty="0">
                          <a:effectLst/>
                        </a:rPr>
                        <a:t>8</a:t>
                      </a:r>
                      <a:r>
                        <a:rPr lang="en-US" sz="1400" dirty="0">
                          <a:effectLst/>
                        </a:rPr>
                        <a:t>Be</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0.022; 0.378</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0.547</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5.1E-6</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38021772"/>
                  </a:ext>
                </a:extLst>
              </a:tr>
              <a:tr h="0">
                <a:tc>
                  <a:txBody>
                    <a:bodyPr/>
                    <a:lstStyle/>
                    <a:p>
                      <a:pPr marL="0" marR="0">
                        <a:spcBef>
                          <a:spcPts val="0"/>
                        </a:spcBef>
                        <a:spcAft>
                          <a:spcPts val="0"/>
                        </a:spcAft>
                      </a:pPr>
                      <a:r>
                        <a:rPr lang="en-US" sz="1400">
                          <a:effectLst/>
                        </a:rPr>
                        <a:t>Y-88 / </a:t>
                      </a:r>
                      <a:r>
                        <a:rPr lang="en-US" sz="1400" baseline="30000">
                          <a:effectLst/>
                        </a:rPr>
                        <a:t>9</a:t>
                      </a:r>
                      <a:r>
                        <a:rPr lang="en-US" sz="1400">
                          <a:effectLst/>
                        </a:rPr>
                        <a:t>Be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9</a:t>
                      </a:r>
                      <a:r>
                        <a:rPr lang="en-US" sz="1400" dirty="0">
                          <a:effectLst/>
                        </a:rPr>
                        <a:t>Be(</a:t>
                      </a:r>
                      <a:r>
                        <a:rPr lang="en-US" sz="1400" dirty="0" err="1">
                          <a:effectLst/>
                          <a:latin typeface="Symbol" panose="05050102010706020507" pitchFamily="18" charset="2"/>
                          <a:ea typeface="Calibri" panose="020F0502020204030204" pitchFamily="34" charset="0"/>
                          <a:cs typeface="Arial" panose="020B0604020202020204" pitchFamily="34" charset="0"/>
                        </a:rPr>
                        <a:t>g</a:t>
                      </a:r>
                      <a:r>
                        <a:rPr lang="en-US" sz="1400" dirty="0" err="1">
                          <a:effectLst/>
                        </a:rPr>
                        <a:t>,n</a:t>
                      </a:r>
                      <a:r>
                        <a:rPr lang="en-US" sz="1400" dirty="0">
                          <a:effectLst/>
                        </a:rPr>
                        <a:t>)</a:t>
                      </a:r>
                      <a:r>
                        <a:rPr lang="en-US" sz="1400" baseline="30000" dirty="0">
                          <a:effectLst/>
                        </a:rPr>
                        <a:t>8</a:t>
                      </a:r>
                      <a:r>
                        <a:rPr lang="en-US" sz="1400" dirty="0">
                          <a:effectLst/>
                        </a:rPr>
                        <a:t>Be</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0.151; 0.949</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0.999</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2.7E-6</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12778273"/>
                  </a:ext>
                </a:extLst>
              </a:tr>
              <a:tr h="0">
                <a:tc>
                  <a:txBody>
                    <a:bodyPr/>
                    <a:lstStyle/>
                    <a:p>
                      <a:pPr marL="0" marR="0">
                        <a:spcBef>
                          <a:spcPts val="0"/>
                        </a:spcBef>
                        <a:spcAft>
                          <a:spcPts val="0"/>
                        </a:spcAft>
                      </a:pPr>
                      <a:r>
                        <a:rPr lang="en-US" sz="1400">
                          <a:effectLst/>
                        </a:rPr>
                        <a:t>Y-88 / D</a:t>
                      </a:r>
                      <a:r>
                        <a:rPr lang="en-US" sz="1400" baseline="-25000">
                          <a:effectLst/>
                        </a:rPr>
                        <a:t>2</a:t>
                      </a:r>
                      <a:r>
                        <a:rPr lang="en-US" sz="1400">
                          <a:effectLst/>
                        </a:rPr>
                        <a:t>O</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2</a:t>
                      </a:r>
                      <a:r>
                        <a:rPr lang="en-US" sz="1400" dirty="0">
                          <a:effectLst/>
                        </a:rPr>
                        <a:t>H(</a:t>
                      </a:r>
                      <a:r>
                        <a:rPr lang="en-US" sz="1400" dirty="0" err="1">
                          <a:effectLst/>
                          <a:latin typeface="Symbol" panose="05050102010706020507" pitchFamily="18" charset="2"/>
                          <a:ea typeface="Calibri" panose="020F0502020204030204" pitchFamily="34" charset="0"/>
                          <a:cs typeface="Arial" panose="020B0604020202020204" pitchFamily="34" charset="0"/>
                        </a:rPr>
                        <a:t>g</a:t>
                      </a:r>
                      <a:r>
                        <a:rPr lang="en-US" sz="1400" dirty="0" err="1">
                          <a:effectLst/>
                        </a:rPr>
                        <a:t>,n</a:t>
                      </a:r>
                      <a:r>
                        <a:rPr lang="en-US" sz="1400" dirty="0">
                          <a:effectLst/>
                        </a:rPr>
                        <a:t>)</a:t>
                      </a:r>
                      <a:r>
                        <a:rPr lang="en-US" sz="1400" baseline="30000" dirty="0">
                          <a:effectLst/>
                        </a:rPr>
                        <a:t>1</a:t>
                      </a:r>
                      <a:r>
                        <a:rPr lang="en-US" sz="1400" dirty="0">
                          <a:effectLst/>
                        </a:rPr>
                        <a:t>H</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0.252</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0.006</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rPr>
                        <a:t>8.0E-8</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55182227"/>
                  </a:ext>
                </a:extLst>
              </a:tr>
            </a:tbl>
          </a:graphicData>
        </a:graphic>
      </p:graphicFrame>
      <p:sp>
        <p:nvSpPr>
          <p:cNvPr id="10" name="TextBox 9">
            <a:extLst>
              <a:ext uri="{FF2B5EF4-FFF2-40B4-BE49-F238E27FC236}">
                <a16:creationId xmlns:a16="http://schemas.microsoft.com/office/drawing/2014/main" id="{BCA4E910-3E65-4309-B590-58B9D22C06EF}"/>
              </a:ext>
            </a:extLst>
          </p:cNvPr>
          <p:cNvSpPr txBox="1"/>
          <p:nvPr/>
        </p:nvSpPr>
        <p:spPr>
          <a:xfrm>
            <a:off x="115166" y="4925048"/>
            <a:ext cx="5272380" cy="553998"/>
          </a:xfrm>
          <a:prstGeom prst="rect">
            <a:avLst/>
          </a:prstGeom>
          <a:noFill/>
        </p:spPr>
        <p:txBody>
          <a:bodyPr wrap="square" rtlCol="0">
            <a:spAutoFit/>
          </a:bodyPr>
          <a:lstStyle/>
          <a:p>
            <a:r>
              <a:rPr lang="en-US" sz="1200" spc="-20" dirty="0">
                <a:solidFill>
                  <a:srgbClr val="000000"/>
                </a:solidFill>
                <a:effectLst/>
                <a:latin typeface="Arial Bold" panose="020B0704020202020204" pitchFamily="34" charset="0"/>
                <a:ea typeface="Calibri" panose="020F0502020204030204" pitchFamily="34" charset="0"/>
                <a:cs typeface="Arial" panose="020B0604020202020204" pitchFamily="34" charset="0"/>
              </a:rPr>
              <a:t>Characteristics of Alpha Reaction Sources Provided in V+ (Lorch 1973)</a:t>
            </a:r>
          </a:p>
          <a:p>
            <a:endParaRPr lang="en-US" dirty="0"/>
          </a:p>
        </p:txBody>
      </p:sp>
      <p:sp>
        <p:nvSpPr>
          <p:cNvPr id="13" name="TextBox 12">
            <a:extLst>
              <a:ext uri="{FF2B5EF4-FFF2-40B4-BE49-F238E27FC236}">
                <a16:creationId xmlns:a16="http://schemas.microsoft.com/office/drawing/2014/main" id="{CAB6F1E6-39CC-4DD2-805F-ACA70267BB23}"/>
              </a:ext>
            </a:extLst>
          </p:cNvPr>
          <p:cNvSpPr txBox="1"/>
          <p:nvPr/>
        </p:nvSpPr>
        <p:spPr>
          <a:xfrm>
            <a:off x="5387546" y="5444969"/>
            <a:ext cx="6419204" cy="461665"/>
          </a:xfrm>
          <a:prstGeom prst="rect">
            <a:avLst/>
          </a:prstGeom>
          <a:noFill/>
        </p:spPr>
        <p:txBody>
          <a:bodyPr wrap="square" rtlCol="0">
            <a:spAutoFit/>
          </a:bodyPr>
          <a:lstStyle/>
          <a:p>
            <a:r>
              <a:rPr lang="en-US" sz="1200" b="1" dirty="0">
                <a:effectLst/>
                <a:latin typeface="Arial" panose="020B0604020202020204" pitchFamily="34" charset="0"/>
                <a:ea typeface="Calibri" panose="020F0502020204030204" pitchFamily="34" charset="0"/>
              </a:rPr>
              <a:t>*neutrons emitted from 1 g of Be or D2O placed 1 cm away.</a:t>
            </a:r>
          </a:p>
          <a:p>
            <a:r>
              <a:rPr lang="en-US" sz="1200" b="1" dirty="0">
                <a:effectLst/>
                <a:latin typeface="Arial" panose="020B0604020202020204" pitchFamily="34" charset="0"/>
                <a:ea typeface="Calibri" panose="020F0502020204030204" pitchFamily="34" charset="0"/>
              </a:rPr>
              <a:t>Characteristics of Photoneutron Sources Provided in V+ (</a:t>
            </a:r>
            <a:r>
              <a:rPr lang="en-US" sz="1200" b="1" dirty="0" err="1">
                <a:effectLst/>
                <a:latin typeface="Arial" panose="020B0604020202020204" pitchFamily="34" charset="0"/>
                <a:ea typeface="Calibri" panose="020F0502020204030204" pitchFamily="34" charset="0"/>
              </a:rPr>
              <a:t>Shultis</a:t>
            </a:r>
            <a:r>
              <a:rPr lang="en-US" sz="1200" b="1" dirty="0">
                <a:effectLst/>
                <a:latin typeface="Arial" panose="020B0604020202020204" pitchFamily="34" charset="0"/>
                <a:ea typeface="Calibri" panose="020F0502020204030204" pitchFamily="34" charset="0"/>
              </a:rPr>
              <a:t> &amp; </a:t>
            </a:r>
            <a:r>
              <a:rPr lang="en-US" sz="1200" b="1" dirty="0" err="1">
                <a:effectLst/>
                <a:latin typeface="Arial" panose="020B0604020202020204" pitchFamily="34" charset="0"/>
                <a:ea typeface="Calibri" panose="020F0502020204030204" pitchFamily="34" charset="0"/>
              </a:rPr>
              <a:t>Faw</a:t>
            </a:r>
            <a:r>
              <a:rPr lang="en-US" sz="1200" b="1" dirty="0">
                <a:effectLst/>
                <a:latin typeface="Arial" panose="020B0604020202020204" pitchFamily="34" charset="0"/>
                <a:ea typeface="Calibri" panose="020F0502020204030204" pitchFamily="34" charset="0"/>
              </a:rPr>
              <a:t> 2000)</a:t>
            </a:r>
            <a:endParaRPr lang="en-US" sz="1200" b="1" dirty="0"/>
          </a:p>
        </p:txBody>
      </p:sp>
    </p:spTree>
    <p:extLst>
      <p:ext uri="{BB962C8B-B14F-4D97-AF65-F5344CB8AC3E}">
        <p14:creationId xmlns:p14="http://schemas.microsoft.com/office/powerpoint/2010/main" val="3369938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FBE54-AD92-42B2-8F62-17F9C3BD974C}"/>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7CD68D20-4341-41A3-A42B-CD4660843C5F}"/>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937E5A59-CA1F-4976-BD03-2290AA5E792D}"/>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51BDD83A-6A64-4BD1-AA6A-F4BC9B41DF4F}"/>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1ADC2C8B-B7A2-4B84-BAE2-7CC3363BC7CE}"/>
              </a:ext>
            </a:extLst>
          </p:cNvPr>
          <p:cNvSpPr>
            <a:spLocks noGrp="1"/>
          </p:cNvSpPr>
          <p:nvPr>
            <p:ph type="sldNum" sz="quarter" idx="12"/>
          </p:nvPr>
        </p:nvSpPr>
        <p:spPr/>
        <p:txBody>
          <a:bodyPr/>
          <a:lstStyle/>
          <a:p>
            <a:fld id="{3A98EE3D-8CD1-4C3F-BD1C-C98C9596463C}" type="slidenum">
              <a:rPr lang="en-US" smtClean="0"/>
              <a:t>31</a:t>
            </a:fld>
            <a:endParaRPr lang="en-US" dirty="0"/>
          </a:p>
        </p:txBody>
      </p:sp>
    </p:spTree>
    <p:extLst>
      <p:ext uri="{BB962C8B-B14F-4D97-AF65-F5344CB8AC3E}">
        <p14:creationId xmlns:p14="http://schemas.microsoft.com/office/powerpoint/2010/main" val="2434627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A7779-4366-42F5-8667-B785AD72B2E4}"/>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594A047F-6E3B-4B77-983A-60F23EE388FA}"/>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E8F9ADC7-28C3-4F6E-A348-BDEC52729437}"/>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750E9A34-3066-46B8-BD5A-D4E0FADAD71E}"/>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B69F157B-5339-4BDC-84EF-088E29AE17F7}"/>
              </a:ext>
            </a:extLst>
          </p:cNvPr>
          <p:cNvSpPr>
            <a:spLocks noGrp="1"/>
          </p:cNvSpPr>
          <p:nvPr>
            <p:ph type="sldNum" sz="quarter" idx="12"/>
          </p:nvPr>
        </p:nvSpPr>
        <p:spPr/>
        <p:txBody>
          <a:bodyPr/>
          <a:lstStyle/>
          <a:p>
            <a:fld id="{3A98EE3D-8CD1-4C3F-BD1C-C98C9596463C}" type="slidenum">
              <a:rPr lang="en-US" smtClean="0"/>
              <a:t>32</a:t>
            </a:fld>
            <a:endParaRPr lang="en-US" dirty="0"/>
          </a:p>
        </p:txBody>
      </p:sp>
    </p:spTree>
    <p:extLst>
      <p:ext uri="{BB962C8B-B14F-4D97-AF65-F5344CB8AC3E}">
        <p14:creationId xmlns:p14="http://schemas.microsoft.com/office/powerpoint/2010/main" val="1695550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3286-8BC1-4A76-B212-9D3A5AE551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39326A-636F-4224-A070-B25CBF407C41}"/>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C386A704-5691-43E6-A74A-1295BF6DFD84}"/>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8A0B8680-8173-44E9-AC47-6636EC8F7CDA}"/>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A066866A-279A-4D0A-892F-4D239050F742}"/>
              </a:ext>
            </a:extLst>
          </p:cNvPr>
          <p:cNvSpPr>
            <a:spLocks noGrp="1"/>
          </p:cNvSpPr>
          <p:nvPr>
            <p:ph type="sldNum" sz="quarter" idx="12"/>
          </p:nvPr>
        </p:nvSpPr>
        <p:spPr/>
        <p:txBody>
          <a:bodyPr/>
          <a:lstStyle/>
          <a:p>
            <a:fld id="{3A98EE3D-8CD1-4C3F-BD1C-C98C9596463C}" type="slidenum">
              <a:rPr lang="en-US" smtClean="0"/>
              <a:t>33</a:t>
            </a:fld>
            <a:endParaRPr lang="en-US" dirty="0"/>
          </a:p>
        </p:txBody>
      </p:sp>
    </p:spTree>
    <p:extLst>
      <p:ext uri="{BB962C8B-B14F-4D97-AF65-F5344CB8AC3E}">
        <p14:creationId xmlns:p14="http://schemas.microsoft.com/office/powerpoint/2010/main" val="1507937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B41C-24B4-4E81-9AC1-289A94C5DF51}"/>
              </a:ext>
            </a:extLst>
          </p:cNvPr>
          <p:cNvSpPr>
            <a:spLocks noGrp="1"/>
          </p:cNvSpPr>
          <p:nvPr>
            <p:ph type="title"/>
          </p:nvPr>
        </p:nvSpPr>
        <p:spPr/>
        <p:txBody>
          <a:bodyPr/>
          <a:lstStyle/>
          <a:p>
            <a:r>
              <a:rPr lang="en-US" dirty="0"/>
              <a:t>Response Function by Mechanism</a:t>
            </a:r>
          </a:p>
        </p:txBody>
      </p:sp>
      <p:sp>
        <p:nvSpPr>
          <p:cNvPr id="5" name="Slide Number Placeholder 4">
            <a:extLst>
              <a:ext uri="{FF2B5EF4-FFF2-40B4-BE49-F238E27FC236}">
                <a16:creationId xmlns:a16="http://schemas.microsoft.com/office/drawing/2014/main" id="{19B81BCA-8C26-41FF-92A5-60A07DAEBCD8}"/>
              </a:ext>
            </a:extLst>
          </p:cNvPr>
          <p:cNvSpPr>
            <a:spLocks noGrp="1"/>
          </p:cNvSpPr>
          <p:nvPr>
            <p:ph type="sldNum" sz="quarter" idx="12"/>
          </p:nvPr>
        </p:nvSpPr>
        <p:spPr/>
        <p:txBody>
          <a:bodyPr/>
          <a:lstStyle/>
          <a:p>
            <a:fld id="{677F7B41-FD57-4489-AAB8-D17CF179067D}" type="slidenum">
              <a:rPr lang="en-US" smtClean="0"/>
              <a:t>4</a:t>
            </a:fld>
            <a:endParaRPr lang="en-US"/>
          </a:p>
        </p:txBody>
      </p:sp>
      <p:pic>
        <p:nvPicPr>
          <p:cNvPr id="6" name="Picture 5">
            <a:extLst>
              <a:ext uri="{FF2B5EF4-FFF2-40B4-BE49-F238E27FC236}">
                <a16:creationId xmlns:a16="http://schemas.microsoft.com/office/drawing/2014/main" id="{C7E4A829-C836-4915-884F-279302822A4F}"/>
              </a:ext>
            </a:extLst>
          </p:cNvPr>
          <p:cNvPicPr>
            <a:picLocks noChangeAspect="1"/>
          </p:cNvPicPr>
          <p:nvPr/>
        </p:nvPicPr>
        <p:blipFill>
          <a:blip r:embed="rId2"/>
          <a:stretch>
            <a:fillRect/>
          </a:stretch>
        </p:blipFill>
        <p:spPr>
          <a:xfrm>
            <a:off x="2329813" y="1861409"/>
            <a:ext cx="7532374" cy="4927630"/>
          </a:xfrm>
          <a:prstGeom prst="rect">
            <a:avLst/>
          </a:prstGeom>
        </p:spPr>
      </p:pic>
      <p:sp>
        <p:nvSpPr>
          <p:cNvPr id="7" name="TextBox 6">
            <a:extLst>
              <a:ext uri="{FF2B5EF4-FFF2-40B4-BE49-F238E27FC236}">
                <a16:creationId xmlns:a16="http://schemas.microsoft.com/office/drawing/2014/main" id="{11A1C1A3-C59C-4BD4-A080-CDC888F83EB0}"/>
              </a:ext>
            </a:extLst>
          </p:cNvPr>
          <p:cNvSpPr txBox="1"/>
          <p:nvPr/>
        </p:nvSpPr>
        <p:spPr>
          <a:xfrm>
            <a:off x="3057680" y="1998758"/>
            <a:ext cx="684803" cy="307777"/>
          </a:xfrm>
          <a:prstGeom prst="rect">
            <a:avLst/>
          </a:prstGeom>
          <a:noFill/>
        </p:spPr>
        <p:txBody>
          <a:bodyPr wrap="none" rtlCol="0">
            <a:spAutoFit/>
          </a:bodyPr>
          <a:lstStyle/>
          <a:p>
            <a:r>
              <a:rPr lang="en-US" sz="1400" dirty="0" err="1">
                <a:solidFill>
                  <a:schemeClr val="bg1">
                    <a:lumMod val="50000"/>
                  </a:schemeClr>
                </a:solidFill>
              </a:rPr>
              <a:t>f</a:t>
            </a:r>
            <a:r>
              <a:rPr lang="en-US" sz="1400" baseline="-25000" dirty="0" err="1">
                <a:solidFill>
                  <a:schemeClr val="bg1">
                    <a:lumMod val="50000"/>
                  </a:schemeClr>
                </a:solidFill>
              </a:rPr>
              <a:t>CPE</a:t>
            </a:r>
            <a:r>
              <a:rPr lang="en-US" sz="1400" dirty="0">
                <a:solidFill>
                  <a:schemeClr val="bg1">
                    <a:lumMod val="50000"/>
                  </a:schemeClr>
                </a:solidFill>
              </a:rPr>
              <a:t> = 1</a:t>
            </a:r>
            <a:endParaRPr lang="en-US" sz="1400" baseline="-25000" dirty="0">
              <a:solidFill>
                <a:schemeClr val="bg1">
                  <a:lumMod val="50000"/>
                </a:schemeClr>
              </a:solidFill>
            </a:endParaRPr>
          </a:p>
        </p:txBody>
      </p:sp>
    </p:spTree>
    <p:extLst>
      <p:ext uri="{BB962C8B-B14F-4D97-AF65-F5344CB8AC3E}">
        <p14:creationId xmlns:p14="http://schemas.microsoft.com/office/powerpoint/2010/main" val="3753315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5757-0532-40F2-BCEA-20DDC9F0898E}"/>
              </a:ext>
            </a:extLst>
          </p:cNvPr>
          <p:cNvSpPr>
            <a:spLocks noGrp="1"/>
          </p:cNvSpPr>
          <p:nvPr>
            <p:ph type="title"/>
          </p:nvPr>
        </p:nvSpPr>
        <p:spPr/>
        <p:txBody>
          <a:bodyPr/>
          <a:lstStyle/>
          <a:p>
            <a:r>
              <a:rPr lang="en-US" dirty="0"/>
              <a:t>Neutron Dosimetry: Scatter</a:t>
            </a:r>
          </a:p>
        </p:txBody>
      </p:sp>
      <p:sp>
        <p:nvSpPr>
          <p:cNvPr id="4" name="Date Placeholder 3">
            <a:extLst>
              <a:ext uri="{FF2B5EF4-FFF2-40B4-BE49-F238E27FC236}">
                <a16:creationId xmlns:a16="http://schemas.microsoft.com/office/drawing/2014/main" id="{78801857-7CC8-463C-80B1-CABF7DF7A39F}"/>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3A55B8CA-F5F9-44FB-8DA7-2548061AAE14}"/>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A3A7F093-6DE7-49E2-BEFC-55770CB3BA15}"/>
              </a:ext>
            </a:extLst>
          </p:cNvPr>
          <p:cNvSpPr>
            <a:spLocks noGrp="1"/>
          </p:cNvSpPr>
          <p:nvPr>
            <p:ph type="sldNum" sz="quarter" idx="12"/>
          </p:nvPr>
        </p:nvSpPr>
        <p:spPr/>
        <p:txBody>
          <a:bodyPr/>
          <a:lstStyle/>
          <a:p>
            <a:fld id="{3A98EE3D-8CD1-4C3F-BD1C-C98C9596463C}" type="slidenum">
              <a:rPr lang="en-US" smtClean="0"/>
              <a:t>5</a:t>
            </a:fld>
            <a:endParaRPr lang="en-US" dirty="0"/>
          </a:p>
        </p:txBody>
      </p:sp>
      <p:sp>
        <p:nvSpPr>
          <p:cNvPr id="7" name="Content Placeholder 2">
            <a:extLst>
              <a:ext uri="{FF2B5EF4-FFF2-40B4-BE49-F238E27FC236}">
                <a16:creationId xmlns:a16="http://schemas.microsoft.com/office/drawing/2014/main" id="{5CC3EFA6-329D-4B87-8E99-5FD6E8F999FC}"/>
              </a:ext>
            </a:extLst>
          </p:cNvPr>
          <p:cNvSpPr>
            <a:spLocks noGrp="1"/>
          </p:cNvSpPr>
          <p:nvPr>
            <p:ph idx="1"/>
          </p:nvPr>
        </p:nvSpPr>
        <p:spPr>
          <a:xfrm>
            <a:off x="838200" y="1803233"/>
            <a:ext cx="4895335" cy="4177247"/>
          </a:xfrm>
        </p:spPr>
        <p:txBody>
          <a:bodyPr/>
          <a:lstStyle/>
          <a:p>
            <a:r>
              <a:rPr lang="en-US" dirty="0"/>
              <a:t>Dominant at higher energies</a:t>
            </a:r>
          </a:p>
          <a:p>
            <a:r>
              <a:rPr lang="en-US" dirty="0"/>
              <a:t>Neutrons transfer kinetic energy by direct collision with the atomic nuclei that make up tissue (H, C, N, and O)</a:t>
            </a:r>
          </a:p>
          <a:p>
            <a:r>
              <a:rPr lang="en-US" dirty="0"/>
              <a:t>The majority of energy (&gt;85%) deposited by scatter occurs due to neutron collisions with hydrogen nuclei</a:t>
            </a:r>
          </a:p>
          <a:p>
            <a:r>
              <a:rPr lang="en-US" dirty="0"/>
              <a:t>Collisions with oxygen nuclei account for as much as 15% of scatter dose above </a:t>
            </a:r>
            <a:r>
              <a:rPr lang="en-US" sz="3600" baseline="-10000" dirty="0"/>
              <a:t>~</a:t>
            </a:r>
            <a:r>
              <a:rPr lang="en-US" dirty="0"/>
              <a:t>1 MeV</a:t>
            </a: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C741609E-6154-44D6-A825-CA9E29FDBCE1}"/>
                  </a:ext>
                </a:extLst>
              </p:cNvPr>
              <p:cNvGraphicFramePr>
                <a:graphicFrameLocks noGrp="1"/>
              </p:cNvGraphicFramePr>
              <p:nvPr>
                <p:extLst>
                  <p:ext uri="{D42A27DB-BD31-4B8C-83A1-F6EECF244321}">
                    <p14:modId xmlns:p14="http://schemas.microsoft.com/office/powerpoint/2010/main" val="4042715526"/>
                  </p:ext>
                </p:extLst>
              </p:nvPr>
            </p:nvGraphicFramePr>
            <p:xfrm>
              <a:off x="6385285" y="2456442"/>
              <a:ext cx="4065465" cy="2958471"/>
            </p:xfrm>
            <a:graphic>
              <a:graphicData uri="http://schemas.openxmlformats.org/drawingml/2006/table">
                <a:tbl>
                  <a:tblPr firstRow="1" firstCol="1" bandRow="1">
                    <a:tableStyleId>{5C22544A-7EE6-4342-B048-85BDC9FD1C3A}</a:tableStyleId>
                  </a:tblPr>
                  <a:tblGrid>
                    <a:gridCol w="1144168">
                      <a:extLst>
                        <a:ext uri="{9D8B030D-6E8A-4147-A177-3AD203B41FA5}">
                          <a16:colId xmlns:a16="http://schemas.microsoft.com/office/drawing/2014/main" val="4187767466"/>
                        </a:ext>
                      </a:extLst>
                    </a:gridCol>
                    <a:gridCol w="1361874">
                      <a:extLst>
                        <a:ext uri="{9D8B030D-6E8A-4147-A177-3AD203B41FA5}">
                          <a16:colId xmlns:a16="http://schemas.microsoft.com/office/drawing/2014/main" val="3479123739"/>
                        </a:ext>
                      </a:extLst>
                    </a:gridCol>
                    <a:gridCol w="1559423">
                      <a:extLst>
                        <a:ext uri="{9D8B030D-6E8A-4147-A177-3AD203B41FA5}">
                          <a16:colId xmlns:a16="http://schemas.microsoft.com/office/drawing/2014/main" val="3844382153"/>
                        </a:ext>
                      </a:extLst>
                    </a:gridCol>
                  </a:tblGrid>
                  <a:tr h="904289">
                    <a:tc>
                      <a:txBody>
                        <a:bodyPr/>
                        <a:lstStyle/>
                        <a:p>
                          <a:pPr marL="0" marR="0" algn="ctr">
                            <a:lnSpc>
                              <a:spcPct val="200000"/>
                            </a:lnSpc>
                            <a:spcBef>
                              <a:spcPts val="0"/>
                            </a:spcBef>
                            <a:spcAft>
                              <a:spcPts val="0"/>
                            </a:spcAft>
                          </a:pPr>
                          <a:r>
                            <a:rPr lang="en-US" sz="1500" dirty="0">
                              <a:effectLst/>
                            </a:rPr>
                            <a:t>Element</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ctr">
                            <a:lnSpc>
                              <a:spcPct val="200000"/>
                            </a:lnSpc>
                            <a:spcBef>
                              <a:spcPts val="0"/>
                            </a:spcBef>
                            <a:spcAft>
                              <a:spcPts val="0"/>
                            </a:spcAft>
                          </a:pPr>
                          <a:r>
                            <a:rPr lang="en-US" sz="1500" dirty="0">
                              <a:effectLst/>
                            </a:rPr>
                            <a:t>Atomic Fraction (%)</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ctr">
                            <a:lnSpc>
                              <a:spcPct val="200000"/>
                            </a:lnSpc>
                            <a:spcBef>
                              <a:spcPts val="0"/>
                            </a:spcBef>
                            <a:spcAft>
                              <a:spcPts val="0"/>
                            </a:spcAft>
                          </a:pPr>
                          <a:r>
                            <a:rPr lang="en-US" sz="1500" dirty="0">
                              <a:effectLst/>
                            </a:rPr>
                            <a:t>N</a:t>
                          </a:r>
                          <a:r>
                            <a:rPr lang="en-US" sz="1500" baseline="-25000" dirty="0">
                              <a:effectLst/>
                            </a:rPr>
                            <a:t>j</a:t>
                          </a:r>
                          <a:r>
                            <a:rPr lang="en-US" sz="1500" dirty="0">
                              <a:effectLst/>
                            </a:rPr>
                            <a:t> (atoms kg</a:t>
                          </a:r>
                          <a:r>
                            <a:rPr lang="en-US" sz="1500" baseline="30000" dirty="0">
                              <a:effectLst/>
                            </a:rPr>
                            <a:t>-1</a:t>
                          </a:r>
                          <a:r>
                            <a:rPr lang="en-US" sz="1500" dirty="0">
                              <a:effectLst/>
                            </a:rPr>
                            <a:t>)</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extLst>
                      <a:ext uri="{0D108BD9-81ED-4DB2-BD59-A6C34878D82A}">
                        <a16:rowId xmlns:a16="http://schemas.microsoft.com/office/drawing/2014/main" val="2693654169"/>
                      </a:ext>
                    </a:extLst>
                  </a:tr>
                  <a:tr h="516206">
                    <a:tc>
                      <a:txBody>
                        <a:bodyPr/>
                        <a:lstStyle/>
                        <a:p>
                          <a:pPr marL="0" marR="0" algn="ctr">
                            <a:lnSpc>
                              <a:spcPct val="200000"/>
                            </a:lnSpc>
                            <a:spcBef>
                              <a:spcPts val="0"/>
                            </a:spcBef>
                            <a:spcAft>
                              <a:spcPts val="0"/>
                            </a:spcAft>
                          </a:pPr>
                          <a:r>
                            <a:rPr lang="en-US" sz="1500">
                              <a:effectLst/>
                            </a:rPr>
                            <a:t>Hydrogen</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ctr">
                            <a:lnSpc>
                              <a:spcPct val="200000"/>
                            </a:lnSpc>
                            <a:spcBef>
                              <a:spcPts val="0"/>
                            </a:spcBef>
                            <a:spcAft>
                              <a:spcPts val="0"/>
                            </a:spcAft>
                          </a:pPr>
                          <a:r>
                            <a:rPr lang="en-US" sz="1500">
                              <a:effectLst/>
                            </a:rPr>
                            <a:t>10.12</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just">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r>
                                  <a:rPr lang="en-US" sz="1500" smtClean="0">
                                    <a:effectLst/>
                                    <a:latin typeface="Cambria Math" panose="02040503050406030204" pitchFamily="18" charset="0"/>
                                  </a:rPr>
                                  <m:t>6.093</m:t>
                                </m:r>
                                <m:r>
                                  <a:rPr lang="en-US" sz="1500" smtClean="0">
                                    <a:effectLst/>
                                    <a:latin typeface="Cambria Math" panose="02040503050406030204" pitchFamily="18" charset="0"/>
                                  </a:rPr>
                                  <m:t>𝑥</m:t>
                                </m:r>
                                <m:sSup>
                                  <m:sSupPr>
                                    <m:ctrlPr>
                                      <a:rPr lang="en-US" sz="1500" i="1">
                                        <a:effectLst/>
                                        <a:latin typeface="Cambria Math" panose="02040503050406030204" pitchFamily="18" charset="0"/>
                                      </a:rPr>
                                    </m:ctrlPr>
                                  </m:sSupPr>
                                  <m:e>
                                    <m:r>
                                      <a:rPr lang="en-US" sz="1500">
                                        <a:effectLst/>
                                        <a:latin typeface="Cambria Math" panose="02040503050406030204" pitchFamily="18" charset="0"/>
                                      </a:rPr>
                                      <m:t>10</m:t>
                                    </m:r>
                                  </m:e>
                                  <m:sup>
                                    <m:r>
                                      <a:rPr lang="en-US" sz="1500">
                                        <a:effectLst/>
                                        <a:latin typeface="Cambria Math" panose="02040503050406030204" pitchFamily="18" charset="0"/>
                                      </a:rPr>
                                      <m:t>25</m:t>
                                    </m:r>
                                  </m:sup>
                                </m:sSup>
                              </m:oMath>
                            </m:oMathPara>
                          </a14:m>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extLst>
                      <a:ext uri="{0D108BD9-81ED-4DB2-BD59-A6C34878D82A}">
                        <a16:rowId xmlns:a16="http://schemas.microsoft.com/office/drawing/2014/main" val="2763695989"/>
                      </a:ext>
                    </a:extLst>
                  </a:tr>
                  <a:tr h="510885">
                    <a:tc>
                      <a:txBody>
                        <a:bodyPr/>
                        <a:lstStyle/>
                        <a:p>
                          <a:pPr marL="0" marR="0" algn="ctr">
                            <a:lnSpc>
                              <a:spcPct val="200000"/>
                            </a:lnSpc>
                            <a:spcBef>
                              <a:spcPts val="0"/>
                            </a:spcBef>
                            <a:spcAft>
                              <a:spcPts val="0"/>
                            </a:spcAft>
                          </a:pPr>
                          <a:r>
                            <a:rPr lang="en-US" sz="1500">
                              <a:effectLst/>
                            </a:rPr>
                            <a:t>Carbon</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ctr">
                            <a:lnSpc>
                              <a:spcPct val="200000"/>
                            </a:lnSpc>
                            <a:spcBef>
                              <a:spcPts val="0"/>
                            </a:spcBef>
                            <a:spcAft>
                              <a:spcPts val="0"/>
                            </a:spcAft>
                          </a:pPr>
                          <a:r>
                            <a:rPr lang="en-US" sz="1500">
                              <a:effectLst/>
                            </a:rPr>
                            <a:t>11.10</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just">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r>
                                  <a:rPr lang="en-US" sz="1500" smtClean="0">
                                    <a:effectLst/>
                                    <a:latin typeface="Cambria Math" panose="02040503050406030204" pitchFamily="18" charset="0"/>
                                  </a:rPr>
                                  <m:t>5.57</m:t>
                                </m:r>
                                <m:r>
                                  <a:rPr lang="en-US" sz="1500" smtClean="0">
                                    <a:effectLst/>
                                    <a:latin typeface="Cambria Math" panose="02040503050406030204" pitchFamily="18" charset="0"/>
                                  </a:rPr>
                                  <m:t>𝑥</m:t>
                                </m:r>
                                <m:sSup>
                                  <m:sSupPr>
                                    <m:ctrlPr>
                                      <a:rPr lang="en-US" sz="1500" i="1">
                                        <a:effectLst/>
                                        <a:latin typeface="Cambria Math" panose="02040503050406030204" pitchFamily="18" charset="0"/>
                                      </a:rPr>
                                    </m:ctrlPr>
                                  </m:sSupPr>
                                  <m:e>
                                    <m:r>
                                      <a:rPr lang="en-US" sz="1500">
                                        <a:effectLst/>
                                        <a:latin typeface="Cambria Math" panose="02040503050406030204" pitchFamily="18" charset="0"/>
                                      </a:rPr>
                                      <m:t>10</m:t>
                                    </m:r>
                                  </m:e>
                                  <m:sup>
                                    <m:r>
                                      <a:rPr lang="en-US" sz="1500">
                                        <a:effectLst/>
                                        <a:latin typeface="Cambria Math" panose="02040503050406030204" pitchFamily="18" charset="0"/>
                                      </a:rPr>
                                      <m:t>24</m:t>
                                    </m:r>
                                  </m:sup>
                                </m:sSup>
                              </m:oMath>
                            </m:oMathPara>
                          </a14:m>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extLst>
                      <a:ext uri="{0D108BD9-81ED-4DB2-BD59-A6C34878D82A}">
                        <a16:rowId xmlns:a16="http://schemas.microsoft.com/office/drawing/2014/main" val="1434668532"/>
                      </a:ext>
                    </a:extLst>
                  </a:tr>
                  <a:tr h="510885">
                    <a:tc>
                      <a:txBody>
                        <a:bodyPr/>
                        <a:lstStyle/>
                        <a:p>
                          <a:pPr marL="0" marR="0" algn="ctr">
                            <a:lnSpc>
                              <a:spcPct val="200000"/>
                            </a:lnSpc>
                            <a:spcBef>
                              <a:spcPts val="0"/>
                            </a:spcBef>
                            <a:spcAft>
                              <a:spcPts val="0"/>
                            </a:spcAft>
                          </a:pPr>
                          <a:r>
                            <a:rPr lang="en-US" sz="1500" dirty="0">
                              <a:effectLst/>
                            </a:rPr>
                            <a:t>Nitrogen</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ctr">
                            <a:lnSpc>
                              <a:spcPct val="200000"/>
                            </a:lnSpc>
                            <a:spcBef>
                              <a:spcPts val="0"/>
                            </a:spcBef>
                            <a:spcAft>
                              <a:spcPts val="0"/>
                            </a:spcAft>
                          </a:pPr>
                          <a:r>
                            <a:rPr lang="en-US" sz="1500">
                              <a:effectLst/>
                            </a:rPr>
                            <a:t>2.60</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just">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r>
                                  <a:rPr lang="en-US" sz="1500" smtClean="0">
                                    <a:effectLst/>
                                    <a:latin typeface="Cambria Math" panose="02040503050406030204" pitchFamily="18" charset="0"/>
                                  </a:rPr>
                                  <m:t>1.118</m:t>
                                </m:r>
                                <m:r>
                                  <a:rPr lang="en-US" sz="1500" smtClean="0">
                                    <a:effectLst/>
                                    <a:latin typeface="Cambria Math" panose="02040503050406030204" pitchFamily="18" charset="0"/>
                                  </a:rPr>
                                  <m:t>𝑥</m:t>
                                </m:r>
                                <m:sSup>
                                  <m:sSupPr>
                                    <m:ctrlPr>
                                      <a:rPr lang="en-US" sz="1500" i="1">
                                        <a:effectLst/>
                                        <a:latin typeface="Cambria Math" panose="02040503050406030204" pitchFamily="18" charset="0"/>
                                      </a:rPr>
                                    </m:ctrlPr>
                                  </m:sSupPr>
                                  <m:e>
                                    <m:r>
                                      <a:rPr lang="en-US" sz="1500">
                                        <a:effectLst/>
                                        <a:latin typeface="Cambria Math" panose="02040503050406030204" pitchFamily="18" charset="0"/>
                                      </a:rPr>
                                      <m:t>10</m:t>
                                    </m:r>
                                  </m:e>
                                  <m:sup>
                                    <m:r>
                                      <a:rPr lang="en-US" sz="1500">
                                        <a:effectLst/>
                                        <a:latin typeface="Cambria Math" panose="02040503050406030204" pitchFamily="18" charset="0"/>
                                      </a:rPr>
                                      <m:t>24</m:t>
                                    </m:r>
                                  </m:sup>
                                </m:sSup>
                              </m:oMath>
                            </m:oMathPara>
                          </a14:m>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extLst>
                      <a:ext uri="{0D108BD9-81ED-4DB2-BD59-A6C34878D82A}">
                        <a16:rowId xmlns:a16="http://schemas.microsoft.com/office/drawing/2014/main" val="544322861"/>
                      </a:ext>
                    </a:extLst>
                  </a:tr>
                  <a:tr h="516206">
                    <a:tc>
                      <a:txBody>
                        <a:bodyPr/>
                        <a:lstStyle/>
                        <a:p>
                          <a:pPr marL="0" marR="0" algn="ctr">
                            <a:lnSpc>
                              <a:spcPct val="200000"/>
                            </a:lnSpc>
                            <a:spcBef>
                              <a:spcPts val="0"/>
                            </a:spcBef>
                            <a:spcAft>
                              <a:spcPts val="0"/>
                            </a:spcAft>
                          </a:pPr>
                          <a:r>
                            <a:rPr lang="en-US" sz="1500">
                              <a:effectLst/>
                            </a:rPr>
                            <a:t>Oxygen</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ctr">
                            <a:lnSpc>
                              <a:spcPct val="200000"/>
                            </a:lnSpc>
                            <a:spcBef>
                              <a:spcPts val="0"/>
                            </a:spcBef>
                            <a:spcAft>
                              <a:spcPts val="0"/>
                            </a:spcAft>
                          </a:pPr>
                          <a:r>
                            <a:rPr lang="en-US" sz="1500">
                              <a:effectLst/>
                            </a:rPr>
                            <a:t>76.18</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just">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r>
                                  <a:rPr lang="en-US" sz="1500" smtClean="0">
                                    <a:effectLst/>
                                    <a:latin typeface="Cambria Math" panose="02040503050406030204" pitchFamily="18" charset="0"/>
                                  </a:rPr>
                                  <m:t>2.867</m:t>
                                </m:r>
                                <m:r>
                                  <a:rPr lang="en-US" sz="1500" smtClean="0">
                                    <a:effectLst/>
                                    <a:latin typeface="Cambria Math" panose="02040503050406030204" pitchFamily="18" charset="0"/>
                                  </a:rPr>
                                  <m:t>𝑥</m:t>
                                </m:r>
                                <m:sSup>
                                  <m:sSupPr>
                                    <m:ctrlPr>
                                      <a:rPr lang="en-US" sz="1500" i="1">
                                        <a:effectLst/>
                                        <a:latin typeface="Cambria Math" panose="02040503050406030204" pitchFamily="18" charset="0"/>
                                      </a:rPr>
                                    </m:ctrlPr>
                                  </m:sSupPr>
                                  <m:e>
                                    <m:r>
                                      <a:rPr lang="en-US" sz="1500">
                                        <a:effectLst/>
                                        <a:latin typeface="Cambria Math" panose="02040503050406030204" pitchFamily="18" charset="0"/>
                                      </a:rPr>
                                      <m:t>10</m:t>
                                    </m:r>
                                  </m:e>
                                  <m:sup>
                                    <m:r>
                                      <a:rPr lang="en-US" sz="1500">
                                        <a:effectLst/>
                                        <a:latin typeface="Cambria Math" panose="02040503050406030204" pitchFamily="18" charset="0"/>
                                      </a:rPr>
                                      <m:t>25</m:t>
                                    </m:r>
                                  </m:sup>
                                </m:sSup>
                              </m:oMath>
                            </m:oMathPara>
                          </a14:m>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extLst>
                      <a:ext uri="{0D108BD9-81ED-4DB2-BD59-A6C34878D82A}">
                        <a16:rowId xmlns:a16="http://schemas.microsoft.com/office/drawing/2014/main" val="3410063315"/>
                      </a:ext>
                    </a:extLst>
                  </a:tr>
                </a:tbl>
              </a:graphicData>
            </a:graphic>
          </p:graphicFrame>
        </mc:Choice>
        <mc:Fallback xmlns="">
          <p:graphicFrame>
            <p:nvGraphicFramePr>
              <p:cNvPr id="8" name="Table 7">
                <a:extLst>
                  <a:ext uri="{FF2B5EF4-FFF2-40B4-BE49-F238E27FC236}">
                    <a16:creationId xmlns:a16="http://schemas.microsoft.com/office/drawing/2014/main" id="{C741609E-6154-44D6-A825-CA9E29FDBCE1}"/>
                  </a:ext>
                </a:extLst>
              </p:cNvPr>
              <p:cNvGraphicFramePr>
                <a:graphicFrameLocks noGrp="1"/>
              </p:cNvGraphicFramePr>
              <p:nvPr>
                <p:extLst>
                  <p:ext uri="{D42A27DB-BD31-4B8C-83A1-F6EECF244321}">
                    <p14:modId xmlns:p14="http://schemas.microsoft.com/office/powerpoint/2010/main" val="4042715526"/>
                  </p:ext>
                </p:extLst>
              </p:nvPr>
            </p:nvGraphicFramePr>
            <p:xfrm>
              <a:off x="6385285" y="2456442"/>
              <a:ext cx="4065465" cy="2958471"/>
            </p:xfrm>
            <a:graphic>
              <a:graphicData uri="http://schemas.openxmlformats.org/drawingml/2006/table">
                <a:tbl>
                  <a:tblPr firstRow="1" firstCol="1" bandRow="1">
                    <a:tableStyleId>{5C22544A-7EE6-4342-B048-85BDC9FD1C3A}</a:tableStyleId>
                  </a:tblPr>
                  <a:tblGrid>
                    <a:gridCol w="1144168">
                      <a:extLst>
                        <a:ext uri="{9D8B030D-6E8A-4147-A177-3AD203B41FA5}">
                          <a16:colId xmlns:a16="http://schemas.microsoft.com/office/drawing/2014/main" val="4187767466"/>
                        </a:ext>
                      </a:extLst>
                    </a:gridCol>
                    <a:gridCol w="1361874">
                      <a:extLst>
                        <a:ext uri="{9D8B030D-6E8A-4147-A177-3AD203B41FA5}">
                          <a16:colId xmlns:a16="http://schemas.microsoft.com/office/drawing/2014/main" val="3479123739"/>
                        </a:ext>
                      </a:extLst>
                    </a:gridCol>
                    <a:gridCol w="1559423">
                      <a:extLst>
                        <a:ext uri="{9D8B030D-6E8A-4147-A177-3AD203B41FA5}">
                          <a16:colId xmlns:a16="http://schemas.microsoft.com/office/drawing/2014/main" val="3844382153"/>
                        </a:ext>
                      </a:extLst>
                    </a:gridCol>
                  </a:tblGrid>
                  <a:tr h="904289">
                    <a:tc>
                      <a:txBody>
                        <a:bodyPr/>
                        <a:lstStyle/>
                        <a:p>
                          <a:pPr marL="0" marR="0" algn="ctr">
                            <a:lnSpc>
                              <a:spcPct val="200000"/>
                            </a:lnSpc>
                            <a:spcBef>
                              <a:spcPts val="0"/>
                            </a:spcBef>
                            <a:spcAft>
                              <a:spcPts val="0"/>
                            </a:spcAft>
                          </a:pPr>
                          <a:r>
                            <a:rPr lang="en-US" sz="1500" dirty="0">
                              <a:effectLst/>
                            </a:rPr>
                            <a:t>Element</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ctr">
                            <a:lnSpc>
                              <a:spcPct val="200000"/>
                            </a:lnSpc>
                            <a:spcBef>
                              <a:spcPts val="0"/>
                            </a:spcBef>
                            <a:spcAft>
                              <a:spcPts val="0"/>
                            </a:spcAft>
                          </a:pPr>
                          <a:r>
                            <a:rPr lang="en-US" sz="1500" dirty="0">
                              <a:effectLst/>
                            </a:rPr>
                            <a:t>Atomic Fraction (%)</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ctr">
                            <a:lnSpc>
                              <a:spcPct val="200000"/>
                            </a:lnSpc>
                            <a:spcBef>
                              <a:spcPts val="0"/>
                            </a:spcBef>
                            <a:spcAft>
                              <a:spcPts val="0"/>
                            </a:spcAft>
                          </a:pPr>
                          <a:r>
                            <a:rPr lang="en-US" sz="1500" dirty="0">
                              <a:effectLst/>
                            </a:rPr>
                            <a:t>N</a:t>
                          </a:r>
                          <a:r>
                            <a:rPr lang="en-US" sz="1500" baseline="-25000" dirty="0">
                              <a:effectLst/>
                            </a:rPr>
                            <a:t>j</a:t>
                          </a:r>
                          <a:r>
                            <a:rPr lang="en-US" sz="1500" dirty="0">
                              <a:effectLst/>
                            </a:rPr>
                            <a:t> (atoms kg</a:t>
                          </a:r>
                          <a:r>
                            <a:rPr lang="en-US" sz="1500" baseline="30000" dirty="0">
                              <a:effectLst/>
                            </a:rPr>
                            <a:t>-1</a:t>
                          </a:r>
                          <a:r>
                            <a:rPr lang="en-US" sz="1500" dirty="0">
                              <a:effectLst/>
                            </a:rPr>
                            <a:t>)</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extLst>
                      <a:ext uri="{0D108BD9-81ED-4DB2-BD59-A6C34878D82A}">
                        <a16:rowId xmlns:a16="http://schemas.microsoft.com/office/drawing/2014/main" val="2693654169"/>
                      </a:ext>
                    </a:extLst>
                  </a:tr>
                  <a:tr h="516206">
                    <a:tc>
                      <a:txBody>
                        <a:bodyPr/>
                        <a:lstStyle/>
                        <a:p>
                          <a:pPr marL="0" marR="0" algn="ctr">
                            <a:lnSpc>
                              <a:spcPct val="200000"/>
                            </a:lnSpc>
                            <a:spcBef>
                              <a:spcPts val="0"/>
                            </a:spcBef>
                            <a:spcAft>
                              <a:spcPts val="0"/>
                            </a:spcAft>
                          </a:pPr>
                          <a:r>
                            <a:rPr lang="en-US" sz="1500">
                              <a:effectLst/>
                            </a:rPr>
                            <a:t>Hydrogen</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ctr">
                            <a:lnSpc>
                              <a:spcPct val="200000"/>
                            </a:lnSpc>
                            <a:spcBef>
                              <a:spcPts val="0"/>
                            </a:spcBef>
                            <a:spcAft>
                              <a:spcPts val="0"/>
                            </a:spcAft>
                          </a:pPr>
                          <a:r>
                            <a:rPr lang="en-US" sz="1500">
                              <a:effectLst/>
                            </a:rPr>
                            <a:t>10.12</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endParaRPr lang="en-US"/>
                        </a:p>
                      </a:txBody>
                      <a:tcPr marL="87083" marR="87083" marT="0" marB="0">
                        <a:blipFill>
                          <a:blip r:embed="rId2"/>
                          <a:stretch>
                            <a:fillRect l="-161328" t="-176471" r="-1563" b="-300000"/>
                          </a:stretch>
                        </a:blipFill>
                      </a:tcPr>
                    </a:tc>
                    <a:extLst>
                      <a:ext uri="{0D108BD9-81ED-4DB2-BD59-A6C34878D82A}">
                        <a16:rowId xmlns:a16="http://schemas.microsoft.com/office/drawing/2014/main" val="2763695989"/>
                      </a:ext>
                    </a:extLst>
                  </a:tr>
                  <a:tr h="510885">
                    <a:tc>
                      <a:txBody>
                        <a:bodyPr/>
                        <a:lstStyle/>
                        <a:p>
                          <a:pPr marL="0" marR="0" algn="ctr">
                            <a:lnSpc>
                              <a:spcPct val="200000"/>
                            </a:lnSpc>
                            <a:spcBef>
                              <a:spcPts val="0"/>
                            </a:spcBef>
                            <a:spcAft>
                              <a:spcPts val="0"/>
                            </a:spcAft>
                          </a:pPr>
                          <a:r>
                            <a:rPr lang="en-US" sz="1500">
                              <a:effectLst/>
                            </a:rPr>
                            <a:t>Carbon</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ctr">
                            <a:lnSpc>
                              <a:spcPct val="200000"/>
                            </a:lnSpc>
                            <a:spcBef>
                              <a:spcPts val="0"/>
                            </a:spcBef>
                            <a:spcAft>
                              <a:spcPts val="0"/>
                            </a:spcAft>
                          </a:pPr>
                          <a:r>
                            <a:rPr lang="en-US" sz="1500">
                              <a:effectLst/>
                            </a:rPr>
                            <a:t>11.10</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endParaRPr lang="en-US"/>
                        </a:p>
                      </a:txBody>
                      <a:tcPr marL="87083" marR="87083" marT="0" marB="0">
                        <a:blipFill>
                          <a:blip r:embed="rId2"/>
                          <a:stretch>
                            <a:fillRect l="-161328" t="-279762" r="-1563" b="-203571"/>
                          </a:stretch>
                        </a:blipFill>
                      </a:tcPr>
                    </a:tc>
                    <a:extLst>
                      <a:ext uri="{0D108BD9-81ED-4DB2-BD59-A6C34878D82A}">
                        <a16:rowId xmlns:a16="http://schemas.microsoft.com/office/drawing/2014/main" val="1434668532"/>
                      </a:ext>
                    </a:extLst>
                  </a:tr>
                  <a:tr h="510885">
                    <a:tc>
                      <a:txBody>
                        <a:bodyPr/>
                        <a:lstStyle/>
                        <a:p>
                          <a:pPr marL="0" marR="0" algn="ctr">
                            <a:lnSpc>
                              <a:spcPct val="200000"/>
                            </a:lnSpc>
                            <a:spcBef>
                              <a:spcPts val="0"/>
                            </a:spcBef>
                            <a:spcAft>
                              <a:spcPts val="0"/>
                            </a:spcAft>
                          </a:pPr>
                          <a:r>
                            <a:rPr lang="en-US" sz="1500" dirty="0">
                              <a:effectLst/>
                            </a:rPr>
                            <a:t>Nitrogen</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ctr">
                            <a:lnSpc>
                              <a:spcPct val="200000"/>
                            </a:lnSpc>
                            <a:spcBef>
                              <a:spcPts val="0"/>
                            </a:spcBef>
                            <a:spcAft>
                              <a:spcPts val="0"/>
                            </a:spcAft>
                          </a:pPr>
                          <a:r>
                            <a:rPr lang="en-US" sz="1500">
                              <a:effectLst/>
                            </a:rPr>
                            <a:t>2.60</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endParaRPr lang="en-US"/>
                        </a:p>
                      </a:txBody>
                      <a:tcPr marL="87083" marR="87083" marT="0" marB="0">
                        <a:blipFill>
                          <a:blip r:embed="rId2"/>
                          <a:stretch>
                            <a:fillRect l="-161328" t="-379762" r="-1563" b="-103571"/>
                          </a:stretch>
                        </a:blipFill>
                      </a:tcPr>
                    </a:tc>
                    <a:extLst>
                      <a:ext uri="{0D108BD9-81ED-4DB2-BD59-A6C34878D82A}">
                        <a16:rowId xmlns:a16="http://schemas.microsoft.com/office/drawing/2014/main" val="544322861"/>
                      </a:ext>
                    </a:extLst>
                  </a:tr>
                  <a:tr h="516206">
                    <a:tc>
                      <a:txBody>
                        <a:bodyPr/>
                        <a:lstStyle/>
                        <a:p>
                          <a:pPr marL="0" marR="0" algn="ctr">
                            <a:lnSpc>
                              <a:spcPct val="200000"/>
                            </a:lnSpc>
                            <a:spcBef>
                              <a:spcPts val="0"/>
                            </a:spcBef>
                            <a:spcAft>
                              <a:spcPts val="0"/>
                            </a:spcAft>
                          </a:pPr>
                          <a:r>
                            <a:rPr lang="en-US" sz="1500">
                              <a:effectLst/>
                            </a:rPr>
                            <a:t>Oxygen</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ctr">
                            <a:lnSpc>
                              <a:spcPct val="200000"/>
                            </a:lnSpc>
                            <a:spcBef>
                              <a:spcPts val="0"/>
                            </a:spcBef>
                            <a:spcAft>
                              <a:spcPts val="0"/>
                            </a:spcAft>
                          </a:pPr>
                          <a:r>
                            <a:rPr lang="en-US" sz="1500">
                              <a:effectLst/>
                            </a:rPr>
                            <a:t>76.18</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endParaRPr lang="en-US"/>
                        </a:p>
                      </a:txBody>
                      <a:tcPr marL="87083" marR="87083" marT="0" marB="0">
                        <a:blipFill>
                          <a:blip r:embed="rId2"/>
                          <a:stretch>
                            <a:fillRect l="-161328" t="-474118" r="-1563" b="-2353"/>
                          </a:stretch>
                        </a:blipFill>
                      </a:tcPr>
                    </a:tc>
                    <a:extLst>
                      <a:ext uri="{0D108BD9-81ED-4DB2-BD59-A6C34878D82A}">
                        <a16:rowId xmlns:a16="http://schemas.microsoft.com/office/drawing/2014/main" val="3410063315"/>
                      </a:ext>
                    </a:extLst>
                  </a:tr>
                </a:tbl>
              </a:graphicData>
            </a:graphic>
          </p:graphicFrame>
        </mc:Fallback>
      </mc:AlternateContent>
    </p:spTree>
    <p:extLst>
      <p:ext uri="{BB962C8B-B14F-4D97-AF65-F5344CB8AC3E}">
        <p14:creationId xmlns:p14="http://schemas.microsoft.com/office/powerpoint/2010/main" val="718926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5757-0532-40F2-BCEA-20DDC9F0898E}"/>
              </a:ext>
            </a:extLst>
          </p:cNvPr>
          <p:cNvSpPr>
            <a:spLocks noGrp="1"/>
          </p:cNvSpPr>
          <p:nvPr>
            <p:ph type="title"/>
          </p:nvPr>
        </p:nvSpPr>
        <p:spPr/>
        <p:txBody>
          <a:bodyPr/>
          <a:lstStyle/>
          <a:p>
            <a:r>
              <a:rPr lang="en-US" dirty="0"/>
              <a:t>Neutron Dosimetry: Elastic Scatter</a:t>
            </a:r>
          </a:p>
        </p:txBody>
      </p:sp>
      <p:sp>
        <p:nvSpPr>
          <p:cNvPr id="4" name="Date Placeholder 3">
            <a:extLst>
              <a:ext uri="{FF2B5EF4-FFF2-40B4-BE49-F238E27FC236}">
                <a16:creationId xmlns:a16="http://schemas.microsoft.com/office/drawing/2014/main" id="{78801857-7CC8-463C-80B1-CABF7DF7A39F}"/>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3A55B8CA-F5F9-44FB-8DA7-2548061AAE14}"/>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A3A7F093-6DE7-49E2-BEFC-55770CB3BA15}"/>
              </a:ext>
            </a:extLst>
          </p:cNvPr>
          <p:cNvSpPr>
            <a:spLocks noGrp="1"/>
          </p:cNvSpPr>
          <p:nvPr>
            <p:ph type="sldNum" sz="quarter" idx="12"/>
          </p:nvPr>
        </p:nvSpPr>
        <p:spPr/>
        <p:txBody>
          <a:bodyPr/>
          <a:lstStyle/>
          <a:p>
            <a:fld id="{3A98EE3D-8CD1-4C3F-BD1C-C98C9596463C}" type="slidenum">
              <a:rPr lang="en-US" smtClean="0"/>
              <a:t>6</a:t>
            </a:fld>
            <a:endParaRPr lang="en-US" dirty="0"/>
          </a:p>
        </p:txBody>
      </p:sp>
      <mc:AlternateContent xmlns:mc="http://schemas.openxmlformats.org/markup-compatibility/2006" xmlns:a14="http://schemas.microsoft.com/office/drawing/2010/main">
        <mc:Choice Requires="a14">
          <p:sp>
            <p:nvSpPr>
              <p:cNvPr id="7" name="Content Placeholder 11">
                <a:extLst>
                  <a:ext uri="{FF2B5EF4-FFF2-40B4-BE49-F238E27FC236}">
                    <a16:creationId xmlns:a16="http://schemas.microsoft.com/office/drawing/2014/main" id="{153039E2-E6AA-4EBF-BB61-6318A07CD751}"/>
                  </a:ext>
                </a:extLst>
              </p:cNvPr>
              <p:cNvSpPr txBox="1">
                <a:spLocks/>
              </p:cNvSpPr>
              <p:nvPr/>
            </p:nvSpPr>
            <p:spPr>
              <a:xfrm>
                <a:off x="956161" y="2050194"/>
                <a:ext cx="5546272" cy="4058751"/>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rgbClr val="4B9CD3"/>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ln>
                      <a:solidFill>
                        <a:srgbClr val="404040">
                          <a:alpha val="10000"/>
                        </a:srgbClr>
                      </a:solidFill>
                    </a:ln>
                  </a:rPr>
                  <a:t>An incident neutron with kinetic energy, E, collides with a target nucleus of mass A that recoils at some angle with respect to the incident direction of the neutron</a:t>
                </a:r>
              </a:p>
              <a:p>
                <a:r>
                  <a:rPr lang="en-US" dirty="0">
                    <a:ln>
                      <a:solidFill>
                        <a:srgbClr val="404040">
                          <a:alpha val="10000"/>
                        </a:srgbClr>
                      </a:solidFill>
                    </a:ln>
                  </a:rPr>
                  <a:t>Since the nucleus does not enter an excited state, the average energy transferred to charged particles is given by:</a:t>
                </a:r>
              </a:p>
              <a:p>
                <a:pPr marL="36900" indent="0">
                  <a:buFont typeface="Wingdings 2" panose="05020102010507070707" pitchFamily="18" charset="2"/>
                  <a:buNone/>
                </a:pPr>
                <a14:m>
                  <m:oMathPara xmlns:m="http://schemas.openxmlformats.org/officeDocument/2006/math">
                    <m:oMathParaPr>
                      <m:jc m:val="centerGroup"/>
                    </m:oMathParaPr>
                    <m:oMath xmlns:m="http://schemas.openxmlformats.org/officeDocument/2006/math">
                      <m:r>
                        <a:rPr lang="en-US" i="1">
                          <a:ln>
                            <a:solidFill>
                              <a:srgbClr val="404040">
                                <a:alpha val="10000"/>
                              </a:srgbClr>
                            </a:solidFill>
                          </a:ln>
                          <a:latin typeface="Cambria Math" panose="02040503050406030204" pitchFamily="18" charset="0"/>
                        </a:rPr>
                        <m:t>𝜖</m:t>
                      </m:r>
                      <m:r>
                        <a:rPr lang="en-US" i="1">
                          <a:ln>
                            <a:solidFill>
                              <a:srgbClr val="404040">
                                <a:alpha val="10000"/>
                              </a:srgbClr>
                            </a:solidFill>
                          </a:ln>
                          <a:latin typeface="Cambria Math" panose="02040503050406030204" pitchFamily="18" charset="0"/>
                        </a:rPr>
                        <m:t>=</m:t>
                      </m:r>
                      <m:f>
                        <m:fPr>
                          <m:ctrlPr>
                            <a:rPr lang="en-US" i="1">
                              <a:ln>
                                <a:solidFill>
                                  <a:srgbClr val="404040">
                                    <a:alpha val="10000"/>
                                  </a:srgbClr>
                                </a:solidFill>
                              </a:ln>
                              <a:latin typeface="Cambria Math" panose="02040503050406030204" pitchFamily="18" charset="0"/>
                            </a:rPr>
                          </m:ctrlPr>
                        </m:fPr>
                        <m:num>
                          <m:r>
                            <a:rPr lang="en-US" i="1">
                              <a:ln>
                                <a:solidFill>
                                  <a:srgbClr val="404040">
                                    <a:alpha val="10000"/>
                                  </a:srgbClr>
                                </a:solidFill>
                              </a:ln>
                              <a:latin typeface="Cambria Math" panose="02040503050406030204" pitchFamily="18" charset="0"/>
                            </a:rPr>
                            <m:t>2</m:t>
                          </m:r>
                          <m:r>
                            <a:rPr lang="en-US" i="1">
                              <a:ln>
                                <a:solidFill>
                                  <a:srgbClr val="404040">
                                    <a:alpha val="10000"/>
                                  </a:srgbClr>
                                </a:solidFill>
                              </a:ln>
                              <a:latin typeface="Cambria Math" panose="02040503050406030204" pitchFamily="18" charset="0"/>
                            </a:rPr>
                            <m:t>𝐸𝐴</m:t>
                          </m:r>
                        </m:num>
                        <m:den>
                          <m:d>
                            <m:dPr>
                              <m:ctrlPr>
                                <a:rPr lang="en-US" i="1">
                                  <a:ln>
                                    <a:solidFill>
                                      <a:srgbClr val="404040">
                                        <a:alpha val="10000"/>
                                      </a:srgbClr>
                                    </a:solidFill>
                                  </a:ln>
                                  <a:latin typeface="Cambria Math" panose="02040503050406030204" pitchFamily="18" charset="0"/>
                                </a:rPr>
                              </m:ctrlPr>
                            </m:dPr>
                            <m:e>
                              <m:r>
                                <a:rPr lang="en-US" i="1">
                                  <a:ln>
                                    <a:solidFill>
                                      <a:srgbClr val="404040">
                                        <a:alpha val="10000"/>
                                      </a:srgbClr>
                                    </a:solidFill>
                                  </a:ln>
                                  <a:latin typeface="Cambria Math" panose="02040503050406030204" pitchFamily="18" charset="0"/>
                                </a:rPr>
                                <m:t>𝐴</m:t>
                              </m:r>
                              <m:r>
                                <a:rPr lang="en-US" i="1">
                                  <a:ln>
                                    <a:solidFill>
                                      <a:srgbClr val="404040">
                                        <a:alpha val="10000"/>
                                      </a:srgbClr>
                                    </a:solidFill>
                                  </a:ln>
                                  <a:latin typeface="Cambria Math" panose="02040503050406030204" pitchFamily="18" charset="0"/>
                                </a:rPr>
                                <m:t>+1</m:t>
                              </m:r>
                            </m:e>
                          </m:d>
                        </m:den>
                      </m:f>
                      <m:d>
                        <m:dPr>
                          <m:ctrlPr>
                            <a:rPr lang="en-US" i="1">
                              <a:ln>
                                <a:solidFill>
                                  <a:srgbClr val="404040">
                                    <a:alpha val="10000"/>
                                  </a:srgbClr>
                                </a:solidFill>
                              </a:ln>
                              <a:latin typeface="Cambria Math" panose="02040503050406030204" pitchFamily="18" charset="0"/>
                            </a:rPr>
                          </m:ctrlPr>
                        </m:dPr>
                        <m:e>
                          <m:r>
                            <a:rPr lang="en-US" i="1">
                              <a:ln>
                                <a:solidFill>
                                  <a:srgbClr val="404040">
                                    <a:alpha val="10000"/>
                                  </a:srgbClr>
                                </a:solidFill>
                              </a:ln>
                              <a:latin typeface="Cambria Math" panose="02040503050406030204" pitchFamily="18" charset="0"/>
                            </a:rPr>
                            <m:t>1−</m:t>
                          </m:r>
                          <m:sSub>
                            <m:sSubPr>
                              <m:ctrlPr>
                                <a:rPr lang="en-US" i="1">
                                  <a:ln>
                                    <a:solidFill>
                                      <a:srgbClr val="404040">
                                        <a:alpha val="10000"/>
                                      </a:srgbClr>
                                    </a:solidFill>
                                  </a:ln>
                                  <a:latin typeface="Cambria Math" panose="02040503050406030204" pitchFamily="18" charset="0"/>
                                </a:rPr>
                              </m:ctrlPr>
                            </m:sSubPr>
                            <m:e>
                              <m:r>
                                <a:rPr lang="en-US" i="1">
                                  <a:ln>
                                    <a:solidFill>
                                      <a:srgbClr val="404040">
                                        <a:alpha val="10000"/>
                                      </a:srgbClr>
                                    </a:solidFill>
                                  </a:ln>
                                  <a:latin typeface="Cambria Math" panose="02040503050406030204" pitchFamily="18" charset="0"/>
                                </a:rPr>
                                <m:t>𝑓</m:t>
                              </m:r>
                            </m:e>
                            <m:sub>
                              <m:r>
                                <a:rPr lang="en-US" i="1">
                                  <a:ln>
                                    <a:solidFill>
                                      <a:srgbClr val="404040">
                                        <a:alpha val="10000"/>
                                      </a:srgbClr>
                                    </a:solidFill>
                                  </a:ln>
                                  <a:latin typeface="Cambria Math" panose="02040503050406030204" pitchFamily="18" charset="0"/>
                                </a:rPr>
                                <m:t>1</m:t>
                              </m:r>
                            </m:sub>
                          </m:sSub>
                          <m:d>
                            <m:dPr>
                              <m:ctrlPr>
                                <a:rPr lang="en-US" i="1">
                                  <a:ln>
                                    <a:solidFill>
                                      <a:srgbClr val="404040">
                                        <a:alpha val="10000"/>
                                      </a:srgbClr>
                                    </a:solidFill>
                                  </a:ln>
                                  <a:latin typeface="Cambria Math" panose="02040503050406030204" pitchFamily="18" charset="0"/>
                                </a:rPr>
                              </m:ctrlPr>
                            </m:dPr>
                            <m:e>
                              <m:r>
                                <a:rPr lang="en-US" i="1">
                                  <a:ln>
                                    <a:solidFill>
                                      <a:srgbClr val="404040">
                                        <a:alpha val="10000"/>
                                      </a:srgbClr>
                                    </a:solidFill>
                                  </a:ln>
                                  <a:latin typeface="Cambria Math" panose="02040503050406030204" pitchFamily="18" charset="0"/>
                                </a:rPr>
                                <m:t>𝐸</m:t>
                              </m:r>
                            </m:e>
                          </m:d>
                        </m:e>
                      </m:d>
                    </m:oMath>
                  </m:oMathPara>
                </a14:m>
                <a:endParaRPr lang="en-US" dirty="0">
                  <a:ln>
                    <a:solidFill>
                      <a:srgbClr val="404040">
                        <a:alpha val="10000"/>
                      </a:srgbClr>
                    </a:solidFill>
                  </a:ln>
                </a:endParaRPr>
              </a:p>
              <a:p>
                <a:r>
                  <a:rPr lang="en-US" dirty="0">
                    <a:ln>
                      <a:solidFill>
                        <a:srgbClr val="404040">
                          <a:alpha val="10000"/>
                        </a:srgbClr>
                      </a:solidFill>
                    </a:ln>
                  </a:rPr>
                  <a:t>Isotropic scatter is assumed in the center-of-mass system such that </a:t>
                </a:r>
                <a14:m>
                  <m:oMath xmlns:m="http://schemas.openxmlformats.org/officeDocument/2006/math">
                    <m:sSub>
                      <m:sSubPr>
                        <m:ctrlPr>
                          <a:rPr lang="en-US" i="1">
                            <a:ln>
                              <a:solidFill>
                                <a:srgbClr val="404040">
                                  <a:alpha val="10000"/>
                                </a:srgbClr>
                              </a:solidFill>
                            </a:ln>
                            <a:latin typeface="Cambria Math" panose="02040503050406030204" pitchFamily="18" charset="0"/>
                          </a:rPr>
                        </m:ctrlPr>
                      </m:sSubPr>
                      <m:e>
                        <m:r>
                          <a:rPr lang="en-US" i="1">
                            <a:ln>
                              <a:solidFill>
                                <a:srgbClr val="404040">
                                  <a:alpha val="10000"/>
                                </a:srgbClr>
                              </a:solidFill>
                            </a:ln>
                            <a:latin typeface="Cambria Math" panose="02040503050406030204" pitchFamily="18" charset="0"/>
                          </a:rPr>
                          <m:t>𝑓</m:t>
                        </m:r>
                      </m:e>
                      <m:sub>
                        <m:r>
                          <a:rPr lang="en-US" i="1">
                            <a:ln>
                              <a:solidFill>
                                <a:srgbClr val="404040">
                                  <a:alpha val="10000"/>
                                </a:srgbClr>
                              </a:solidFill>
                            </a:ln>
                            <a:latin typeface="Cambria Math" panose="02040503050406030204" pitchFamily="18" charset="0"/>
                          </a:rPr>
                          <m:t>1</m:t>
                        </m:r>
                      </m:sub>
                    </m:sSub>
                    <m:d>
                      <m:dPr>
                        <m:ctrlPr>
                          <a:rPr lang="en-US" i="1">
                            <a:ln>
                              <a:solidFill>
                                <a:srgbClr val="404040">
                                  <a:alpha val="10000"/>
                                </a:srgbClr>
                              </a:solidFill>
                            </a:ln>
                            <a:latin typeface="Cambria Math" panose="02040503050406030204" pitchFamily="18" charset="0"/>
                          </a:rPr>
                        </m:ctrlPr>
                      </m:dPr>
                      <m:e>
                        <m:r>
                          <a:rPr lang="en-US" i="1">
                            <a:ln>
                              <a:solidFill>
                                <a:srgbClr val="404040">
                                  <a:alpha val="10000"/>
                                </a:srgbClr>
                              </a:solidFill>
                            </a:ln>
                            <a:latin typeface="Cambria Math" panose="02040503050406030204" pitchFamily="18" charset="0"/>
                          </a:rPr>
                          <m:t>𝐸</m:t>
                        </m:r>
                      </m:e>
                    </m:d>
                    <m:r>
                      <a:rPr lang="en-US" i="1">
                        <a:ln>
                          <a:solidFill>
                            <a:srgbClr val="404040">
                              <a:alpha val="10000"/>
                            </a:srgbClr>
                          </a:solidFill>
                        </a:ln>
                        <a:latin typeface="Cambria Math" panose="02040503050406030204" pitchFamily="18" charset="0"/>
                      </a:rPr>
                      <m:t>=0</m:t>
                    </m:r>
                  </m:oMath>
                </a14:m>
                <a:endParaRPr lang="en-US" dirty="0">
                  <a:ln>
                    <a:solidFill>
                      <a:srgbClr val="404040">
                        <a:alpha val="10000"/>
                      </a:srgbClr>
                    </a:solidFill>
                  </a:ln>
                </a:endParaRPr>
              </a:p>
            </p:txBody>
          </p:sp>
        </mc:Choice>
        <mc:Fallback xmlns="">
          <p:sp>
            <p:nvSpPr>
              <p:cNvPr id="7" name="Content Placeholder 11">
                <a:extLst>
                  <a:ext uri="{FF2B5EF4-FFF2-40B4-BE49-F238E27FC236}">
                    <a16:creationId xmlns:a16="http://schemas.microsoft.com/office/drawing/2014/main" id="{153039E2-E6AA-4EBF-BB61-6318A07CD751}"/>
                  </a:ext>
                </a:extLst>
              </p:cNvPr>
              <p:cNvSpPr txBox="1">
                <a:spLocks noRot="1" noChangeAspect="1" noMove="1" noResize="1" noEditPoints="1" noAdjustHandles="1" noChangeArrowheads="1" noChangeShapeType="1" noTextEdit="1"/>
              </p:cNvSpPr>
              <p:nvPr/>
            </p:nvSpPr>
            <p:spPr>
              <a:xfrm>
                <a:off x="956161" y="2050194"/>
                <a:ext cx="5546272" cy="4058751"/>
              </a:xfrm>
              <a:prstGeom prst="rect">
                <a:avLst/>
              </a:prstGeom>
              <a:blipFill>
                <a:blip r:embed="rId2"/>
                <a:stretch>
                  <a:fillRect/>
                </a:stretch>
              </a:blipFill>
            </p:spPr>
            <p:txBody>
              <a:bodyPr/>
              <a:lstStyle/>
              <a:p>
                <a:r>
                  <a:rPr lang="en-US">
                    <a:noFill/>
                  </a:rPr>
                  <a:t> </a:t>
                </a:r>
              </a:p>
            </p:txBody>
          </p:sp>
        </mc:Fallback>
      </mc:AlternateContent>
      <p:pic>
        <p:nvPicPr>
          <p:cNvPr id="8" name="Picture 2">
            <a:hlinkClick r:id="rId3"/>
            <a:extLst>
              <a:ext uri="{FF2B5EF4-FFF2-40B4-BE49-F238E27FC236}">
                <a16:creationId xmlns:a16="http://schemas.microsoft.com/office/drawing/2014/main" id="{2953847C-003B-49FE-A325-DACCD7DC66B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12032" y="2665529"/>
            <a:ext cx="4582730" cy="315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424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5757-0532-40F2-BCEA-20DDC9F0898E}"/>
              </a:ext>
            </a:extLst>
          </p:cNvPr>
          <p:cNvSpPr>
            <a:spLocks noGrp="1"/>
          </p:cNvSpPr>
          <p:nvPr>
            <p:ph type="title"/>
          </p:nvPr>
        </p:nvSpPr>
        <p:spPr/>
        <p:txBody>
          <a:bodyPr/>
          <a:lstStyle/>
          <a:p>
            <a:r>
              <a:rPr lang="en-US" dirty="0"/>
              <a:t>Neutron Dosimetry: Inelastic scatter</a:t>
            </a:r>
          </a:p>
        </p:txBody>
      </p:sp>
      <p:sp>
        <p:nvSpPr>
          <p:cNvPr id="4" name="Date Placeholder 3">
            <a:extLst>
              <a:ext uri="{FF2B5EF4-FFF2-40B4-BE49-F238E27FC236}">
                <a16:creationId xmlns:a16="http://schemas.microsoft.com/office/drawing/2014/main" id="{78801857-7CC8-463C-80B1-CABF7DF7A39F}"/>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3A55B8CA-F5F9-44FB-8DA7-2548061AAE14}"/>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A3A7F093-6DE7-49E2-BEFC-55770CB3BA15}"/>
              </a:ext>
            </a:extLst>
          </p:cNvPr>
          <p:cNvSpPr>
            <a:spLocks noGrp="1"/>
          </p:cNvSpPr>
          <p:nvPr>
            <p:ph type="sldNum" sz="quarter" idx="12"/>
          </p:nvPr>
        </p:nvSpPr>
        <p:spPr/>
        <p:txBody>
          <a:bodyPr/>
          <a:lstStyle/>
          <a:p>
            <a:fld id="{3A98EE3D-8CD1-4C3F-BD1C-C98C9596463C}" type="slidenum">
              <a:rPr lang="en-US" smtClean="0"/>
              <a:t>7</a:t>
            </a:fld>
            <a:endParaRPr lang="en-US" dirty="0"/>
          </a:p>
        </p:txBody>
      </p:sp>
      <p:pic>
        <p:nvPicPr>
          <p:cNvPr id="8" name="Picture 2" descr="A close up of a map&#10;&#10;Description automatically generated">
            <a:hlinkClick r:id="rId2"/>
            <a:extLst>
              <a:ext uri="{FF2B5EF4-FFF2-40B4-BE49-F238E27FC236}">
                <a16:creationId xmlns:a16="http://schemas.microsoft.com/office/drawing/2014/main" id="{402783B0-1F7F-49E7-BA3B-A8300739115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90035" y="2785568"/>
            <a:ext cx="4672676" cy="281528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Content Placeholder 13">
                <a:extLst>
                  <a:ext uri="{FF2B5EF4-FFF2-40B4-BE49-F238E27FC236}">
                    <a16:creationId xmlns:a16="http://schemas.microsoft.com/office/drawing/2014/main" id="{0F7E26B6-EEFB-4B98-8DA1-0CCFAA2A9823}"/>
                  </a:ext>
                </a:extLst>
              </p:cNvPr>
              <p:cNvSpPr txBox="1">
                <a:spLocks/>
              </p:cNvSpPr>
              <p:nvPr/>
            </p:nvSpPr>
            <p:spPr>
              <a:xfrm>
                <a:off x="822001" y="2071376"/>
                <a:ext cx="5546272" cy="4058751"/>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rgbClr val="4B9CD3"/>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90000"/>
                  </a:lnSpc>
                </a:pPr>
                <a:r>
                  <a:rPr lang="en-US" dirty="0"/>
                  <a:t>Inelastic scatter is a threshold reaction, requiring the incident neutron to carry enough energy to excite the nucleus to a specific excited state</a:t>
                </a:r>
              </a:p>
              <a:p>
                <a:pPr lvl="1">
                  <a:lnSpc>
                    <a:spcPct val="90000"/>
                  </a:lnSpc>
                </a:pPr>
                <a:r>
                  <a:rPr lang="en-US" dirty="0"/>
                  <a:t>Threshold energy governed by excited level Q:</a:t>
                </a:r>
              </a:p>
              <a:p>
                <a:pPr marL="450000" lvl="1" indent="0">
                  <a:lnSpc>
                    <a:spcPct val="90000"/>
                  </a:lnSpc>
                  <a:buFont typeface="Wingdings 2" panose="05020102010507070707" pitchFamily="18" charset="2"/>
                  <a:buNone/>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Δ</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rPr>
                            <m:t>𝑄</m:t>
                          </m:r>
                          <m:r>
                            <a:rPr lang="en-US" i="1" smtClean="0">
                              <a:latin typeface="Cambria Math" panose="02040503050406030204" pitchFamily="18" charset="0"/>
                            </a:rPr>
                            <m:t>(</m:t>
                          </m:r>
                          <m:r>
                            <a:rPr lang="en-US" i="1" smtClean="0">
                              <a:latin typeface="Cambria Math" panose="02040503050406030204" pitchFamily="18" charset="0"/>
                            </a:rPr>
                            <m:t>𝐴</m:t>
                          </m:r>
                          <m:r>
                            <a:rPr lang="en-US" i="1" smtClean="0">
                              <a:latin typeface="Cambria Math" panose="02040503050406030204" pitchFamily="18" charset="0"/>
                            </a:rPr>
                            <m:t>+</m:t>
                          </m:r>
                          <m:r>
                            <a:rPr lang="en-US" i="1" smtClean="0">
                              <a:latin typeface="Cambria Math" panose="02040503050406030204" pitchFamily="18" charset="0"/>
                            </a:rPr>
                            <m:t>1</m:t>
                          </m:r>
                          <m:r>
                            <a:rPr lang="en-US" i="1" smtClean="0">
                              <a:latin typeface="Cambria Math" panose="02040503050406030204" pitchFamily="18" charset="0"/>
                            </a:rPr>
                            <m:t>)</m:t>
                          </m:r>
                        </m:num>
                        <m:den>
                          <m:r>
                            <a:rPr lang="en-US" i="1" smtClean="0">
                              <a:latin typeface="Cambria Math" panose="02040503050406030204" pitchFamily="18" charset="0"/>
                            </a:rPr>
                            <m:t>𝐴𝐸</m:t>
                          </m:r>
                        </m:den>
                      </m:f>
                    </m:oMath>
                  </m:oMathPara>
                </a14:m>
                <a:endParaRPr lang="en-US" dirty="0"/>
              </a:p>
              <a:p>
                <a:pPr>
                  <a:lnSpc>
                    <a:spcPct val="90000"/>
                  </a:lnSpc>
                </a:pPr>
                <a:r>
                  <a:rPr lang="en-US" dirty="0"/>
                  <a:t>Average energy transferred to charged particles:</a:t>
                </a:r>
              </a:p>
              <a:p>
                <a:pPr marL="36900" indent="0">
                  <a:lnSpc>
                    <a:spcPct val="90000"/>
                  </a:lnSpc>
                  <a:buFont typeface="Wingdings 2" panose="05020102010507070707" pitchFamily="18" charset="2"/>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𝜖</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rPr>
                            <m:t>2</m:t>
                          </m:r>
                          <m:r>
                            <a:rPr lang="en-US" i="1" smtClean="0">
                              <a:latin typeface="Cambria Math" panose="02040503050406030204" pitchFamily="18" charset="0"/>
                            </a:rPr>
                            <m:t>𝐸𝐴</m:t>
                          </m:r>
                        </m:num>
                        <m:den>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r>
                                    <a:rPr lang="en-US" i="1" smtClean="0">
                                      <a:latin typeface="Cambria Math" panose="02040503050406030204" pitchFamily="18" charset="0"/>
                                    </a:rPr>
                                    <m:t>𝐴</m:t>
                                  </m:r>
                                  <m:r>
                                    <a:rPr lang="en-US" i="1" smtClean="0">
                                      <a:latin typeface="Cambria Math" panose="02040503050406030204" pitchFamily="18" charset="0"/>
                                    </a:rPr>
                                    <m:t>+</m:t>
                                  </m:r>
                                  <m:r>
                                    <a:rPr lang="en-US" i="1" smtClean="0">
                                      <a:latin typeface="Cambria Math" panose="02040503050406030204" pitchFamily="18" charset="0"/>
                                    </a:rPr>
                                    <m:t>1</m:t>
                                  </m:r>
                                </m:e>
                              </m:d>
                            </m:e>
                            <m:sup>
                              <m:r>
                                <a:rPr lang="en-US" i="1" smtClean="0">
                                  <a:latin typeface="Cambria Math" panose="02040503050406030204" pitchFamily="18" charset="0"/>
                                </a:rPr>
                                <m:t>2</m:t>
                              </m:r>
                            </m:sup>
                          </m:sSup>
                        </m:den>
                      </m:f>
                      <m:d>
                        <m:dPr>
                          <m:ctrlPr>
                            <a:rPr lang="en-US" i="1" smtClean="0">
                              <a:latin typeface="Cambria Math" panose="02040503050406030204" pitchFamily="18" charset="0"/>
                            </a:rPr>
                          </m:ctrlPr>
                        </m:dPr>
                        <m:e>
                          <m:r>
                            <a:rPr lang="en-US" i="1" smtClean="0">
                              <a:latin typeface="Cambria Math" panose="02040503050406030204" pitchFamily="18" charset="0"/>
                            </a:rPr>
                            <m:t>1</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rPr>
                                <m:t>1</m:t>
                              </m:r>
                            </m:num>
                            <m:den>
                              <m:r>
                                <a:rPr lang="en-US" i="1" smtClean="0">
                                  <a:latin typeface="Cambria Math" panose="02040503050406030204" pitchFamily="18" charset="0"/>
                                </a:rPr>
                                <m:t>2</m:t>
                              </m:r>
                            </m:den>
                          </m:f>
                          <m:r>
                            <m:rPr>
                              <m:sty m:val="p"/>
                            </m:rPr>
                            <a:rPr lang="en-US" smtClean="0">
                              <a:latin typeface="Cambria Math" panose="02040503050406030204" pitchFamily="18" charset="0"/>
                            </a:rPr>
                            <m:t>Δ</m:t>
                          </m:r>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𝑓</m:t>
                              </m:r>
                            </m:e>
                            <m:sub>
                              <m:r>
                                <a:rPr lang="en-US" i="1" smtClean="0">
                                  <a:latin typeface="Cambria Math" panose="02040503050406030204" pitchFamily="18" charset="0"/>
                                </a:rPr>
                                <m:t>1</m:t>
                              </m:r>
                            </m:sub>
                          </m:sSub>
                          <m:d>
                            <m:dPr>
                              <m:ctrlPr>
                                <a:rPr lang="en-US" i="1" smtClean="0">
                                  <a:latin typeface="Cambria Math" panose="02040503050406030204" pitchFamily="18" charset="0"/>
                                </a:rPr>
                              </m:ctrlPr>
                            </m:dPr>
                            <m:e>
                              <m:r>
                                <a:rPr lang="en-US" i="1" smtClean="0">
                                  <a:latin typeface="Cambria Math" panose="02040503050406030204" pitchFamily="18" charset="0"/>
                                </a:rPr>
                                <m:t>𝐸</m:t>
                              </m:r>
                            </m:e>
                          </m:d>
                          <m:rad>
                            <m:radPr>
                              <m:degHide m:val="on"/>
                              <m:ctrlPr>
                                <a:rPr lang="en-US" i="1" smtClean="0">
                                  <a:latin typeface="Cambria Math" panose="02040503050406030204" pitchFamily="18" charset="0"/>
                                </a:rPr>
                              </m:ctrlPr>
                            </m:radPr>
                            <m:deg/>
                            <m:e>
                              <m:r>
                                <a:rPr lang="en-US" i="1" smtClean="0">
                                  <a:latin typeface="Cambria Math" panose="02040503050406030204" pitchFamily="18" charset="0"/>
                                </a:rPr>
                                <m:t>1</m:t>
                              </m:r>
                              <m:r>
                                <a:rPr lang="en-US" i="1" smtClean="0">
                                  <a:latin typeface="Cambria Math" panose="02040503050406030204" pitchFamily="18" charset="0"/>
                                </a:rPr>
                                <m:t>−</m:t>
                              </m:r>
                              <m:r>
                                <m:rPr>
                                  <m:sty m:val="p"/>
                                </m:rPr>
                                <a:rPr lang="en-US" smtClean="0">
                                  <a:latin typeface="Cambria Math" panose="02040503050406030204" pitchFamily="18" charset="0"/>
                                </a:rPr>
                                <m:t>Δ</m:t>
                              </m:r>
                            </m:e>
                          </m:rad>
                        </m:e>
                      </m:d>
                    </m:oMath>
                  </m:oMathPara>
                </a14:m>
                <a:endParaRPr lang="en-US" dirty="0"/>
              </a:p>
              <a:p>
                <a:pPr>
                  <a:lnSpc>
                    <a:spcPct val="90000"/>
                  </a:lnSpc>
                </a:pPr>
                <a:r>
                  <a:rPr lang="en-US" dirty="0"/>
                  <a:t>Isotropic scatter is still assumed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𝑓</m:t>
                        </m:r>
                      </m:e>
                      <m:sub>
                        <m:r>
                          <a:rPr lang="en-US" i="1" smtClean="0">
                            <a:latin typeface="Cambria Math" panose="02040503050406030204" pitchFamily="18" charset="0"/>
                          </a:rPr>
                          <m:t>1</m:t>
                        </m:r>
                      </m:sub>
                    </m:sSub>
                    <m:d>
                      <m:dPr>
                        <m:ctrlPr>
                          <a:rPr lang="en-US" i="1" smtClean="0">
                            <a:latin typeface="Cambria Math" panose="02040503050406030204" pitchFamily="18" charset="0"/>
                          </a:rPr>
                        </m:ctrlPr>
                      </m:dPr>
                      <m:e>
                        <m:r>
                          <a:rPr lang="en-US" i="1" smtClean="0">
                            <a:latin typeface="Cambria Math" panose="02040503050406030204" pitchFamily="18" charset="0"/>
                          </a:rPr>
                          <m:t>𝐸</m:t>
                        </m:r>
                      </m:e>
                    </m:d>
                    <m:r>
                      <a:rPr lang="en-US" i="1" smtClean="0">
                        <a:latin typeface="Cambria Math" panose="02040503050406030204" pitchFamily="18" charset="0"/>
                      </a:rPr>
                      <m:t>=</m:t>
                    </m:r>
                    <m:r>
                      <a:rPr lang="en-US" i="1" smtClean="0">
                        <a:latin typeface="Cambria Math" panose="02040503050406030204" pitchFamily="18" charset="0"/>
                      </a:rPr>
                      <m:t>0</m:t>
                    </m:r>
                  </m:oMath>
                </a14:m>
                <a:r>
                  <a:rPr lang="en-US" dirty="0"/>
                  <a:t>)</a:t>
                </a:r>
              </a:p>
            </p:txBody>
          </p:sp>
        </mc:Choice>
        <mc:Fallback xmlns="">
          <p:sp>
            <p:nvSpPr>
              <p:cNvPr id="11" name="Content Placeholder 13">
                <a:extLst>
                  <a:ext uri="{FF2B5EF4-FFF2-40B4-BE49-F238E27FC236}">
                    <a16:creationId xmlns:a16="http://schemas.microsoft.com/office/drawing/2014/main" id="{0F7E26B6-EEFB-4B98-8DA1-0CCFAA2A9823}"/>
                  </a:ext>
                </a:extLst>
              </p:cNvPr>
              <p:cNvSpPr txBox="1">
                <a:spLocks noRot="1" noChangeAspect="1" noMove="1" noResize="1" noEditPoints="1" noAdjustHandles="1" noChangeArrowheads="1" noChangeShapeType="1" noTextEdit="1"/>
              </p:cNvSpPr>
              <p:nvPr/>
            </p:nvSpPr>
            <p:spPr>
              <a:xfrm>
                <a:off x="822001" y="2071376"/>
                <a:ext cx="5546272" cy="4058751"/>
              </a:xfrm>
              <a:prstGeom prst="rect">
                <a:avLst/>
              </a:prstGeom>
              <a:blipFill>
                <a:blip r:embed="rId4"/>
                <a:stretch>
                  <a:fillRect l="-330"/>
                </a:stretch>
              </a:blipFill>
            </p:spPr>
            <p:txBody>
              <a:bodyPr/>
              <a:lstStyle/>
              <a:p>
                <a:r>
                  <a:rPr lang="en-US">
                    <a:noFill/>
                  </a:rPr>
                  <a:t> </a:t>
                </a:r>
              </a:p>
            </p:txBody>
          </p:sp>
        </mc:Fallback>
      </mc:AlternateContent>
    </p:spTree>
    <p:extLst>
      <p:ext uri="{BB962C8B-B14F-4D97-AF65-F5344CB8AC3E}">
        <p14:creationId xmlns:p14="http://schemas.microsoft.com/office/powerpoint/2010/main" val="3097499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5757-0532-40F2-BCEA-20DDC9F0898E}"/>
              </a:ext>
            </a:extLst>
          </p:cNvPr>
          <p:cNvSpPr>
            <a:spLocks noGrp="1"/>
          </p:cNvSpPr>
          <p:nvPr>
            <p:ph type="title"/>
          </p:nvPr>
        </p:nvSpPr>
        <p:spPr/>
        <p:txBody>
          <a:bodyPr/>
          <a:lstStyle/>
          <a:p>
            <a:r>
              <a:rPr lang="en-US" dirty="0"/>
              <a:t>Neutron Dosimetry: Scatter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1A4C6F8-5414-4CC2-A687-41E9FC2FDBFE}"/>
                  </a:ext>
                </a:extLst>
              </p:cNvPr>
              <p:cNvSpPr>
                <a:spLocks noGrp="1"/>
              </p:cNvSpPr>
              <p:nvPr>
                <p:ph idx="1"/>
              </p:nvPr>
            </p:nvSpPr>
            <p:spPr>
              <a:xfrm>
                <a:off x="581192" y="2071370"/>
                <a:ext cx="11029615" cy="4084474"/>
              </a:xfrm>
            </p:spPr>
            <p:txBody>
              <a:bodyPr>
                <a:norm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𝑖</m:t>
                        </m:r>
                      </m:sub>
                    </m:sSub>
                    <m:d>
                      <m:dPr>
                        <m:ctrlPr>
                          <a:rPr lang="en-US" sz="1800" i="1">
                            <a:latin typeface="Cambria Math" panose="02040503050406030204" pitchFamily="18" charset="0"/>
                          </a:rPr>
                        </m:ctrlPr>
                      </m:dPr>
                      <m:e>
                        <m:r>
                          <a:rPr lang="en-US" sz="1800" i="1">
                            <a:latin typeface="Cambria Math" panose="02040503050406030204" pitchFamily="18" charset="0"/>
                          </a:rPr>
                          <m:t>𝑑</m:t>
                        </m:r>
                      </m:e>
                    </m:d>
                  </m:oMath>
                </a14:m>
                <a:r>
                  <a:rPr lang="en-US" sz="1800" dirty="0">
                    <a:latin typeface="Calibri" panose="020F0502020204030204" pitchFamily="34" charset="0"/>
                    <a:ea typeface="Calibri" panose="020F0502020204030204" pitchFamily="34" charset="0"/>
                    <a:cs typeface="Times New Roman" panose="02020603050405020304" pitchFamily="18" charset="0"/>
                  </a:rPr>
                  <a:t>, the fast-neutron equivalent dose from elastic (and inelastic) scatter with element </a:t>
                </a:r>
                <a:r>
                  <a:rPr lang="en-US" sz="1800" i="1" dirty="0">
                    <a:latin typeface="Calibri" panose="020F0502020204030204" pitchFamily="34" charset="0"/>
                    <a:ea typeface="Calibri" panose="020F0502020204030204" pitchFamily="34" charset="0"/>
                    <a:cs typeface="Times New Roman" panose="02020603050405020304" pitchFamily="18" charset="0"/>
                  </a:rPr>
                  <a:t>i</a:t>
                </a:r>
                <a:r>
                  <a:rPr lang="en-US" sz="1800" dirty="0">
                    <a:latin typeface="Calibri" panose="020F0502020204030204" pitchFamily="34" charset="0"/>
                    <a:ea typeface="Calibri" panose="020F0502020204030204" pitchFamily="34" charset="0"/>
                    <a:cs typeface="Times New Roman" panose="02020603050405020304" pitchFamily="18" charset="0"/>
                  </a:rPr>
                  <a:t>:</a:t>
                </a: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where the value of</a:t>
                </a:r>
                <a:r>
                  <a:rPr lang="en-US" sz="1800" i="1"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b="0" i="1" smtClean="0">
                            <a:latin typeface="Cambria Math" panose="02040503050406030204" pitchFamily="18" charset="0"/>
                            <a:ea typeface="Cambria Math" panose="02040503050406030204" pitchFamily="18" charset="0"/>
                            <a:cs typeface="Times New Roman" panose="02020603050405020304" pitchFamily="18" charset="0"/>
                          </a:rPr>
                          <m:t>𝑓</m:t>
                        </m:r>
                      </m:e>
                      <m:sub>
                        <m:r>
                          <a:rPr lang="en-US" sz="1800" i="1">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1800" dirty="0">
                    <a:latin typeface="Calibri" panose="020F0502020204030204" pitchFamily="34" charset="0"/>
                    <a:ea typeface="Calibri" panose="020F0502020204030204" pitchFamily="34" charset="0"/>
                    <a:cs typeface="Times New Roman" panose="02020603050405020304" pitchFamily="18" charset="0"/>
                  </a:rPr>
                  <a:t>, the fractional energy transferred to kinetic of the recoil proton for element </a:t>
                </a:r>
                <a:r>
                  <a:rPr lang="en-US" sz="1800" i="1" dirty="0" err="1">
                    <a:latin typeface="Calibri" panose="020F0502020204030204" pitchFamily="34" charset="0"/>
                    <a:ea typeface="Calibri" panose="020F0502020204030204" pitchFamily="34" charset="0"/>
                    <a:cs typeface="Times New Roman" panose="02020603050405020304" pitchFamily="18" charset="0"/>
                  </a:rPr>
                  <a:t>i</a:t>
                </a:r>
                <a:r>
                  <a:rPr lang="en-US" sz="1800" dirty="0">
                    <a:latin typeface="Calibri" panose="020F0502020204030204" pitchFamily="34" charset="0"/>
                    <a:ea typeface="Calibri" panose="020F0502020204030204" pitchFamily="34" charset="0"/>
                    <a:cs typeface="Times New Roman" panose="02020603050405020304" pitchFamily="18" charset="0"/>
                  </a:rPr>
                  <a:t> during elastic scatter:</a:t>
                </a: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Inelastic scatter events result in the excitation energy being carried away from the </a:t>
                </a:r>
                <a:r>
                  <a:rPr lang="en-US" sz="1800" dirty="0" err="1">
                    <a:latin typeface="Calibri" panose="020F0502020204030204" pitchFamily="34" charset="0"/>
                    <a:ea typeface="Calibri" panose="020F0502020204030204" pitchFamily="34" charset="0"/>
                    <a:cs typeface="Times New Roman" panose="02020603050405020304" pitchFamily="18" charset="0"/>
                  </a:rPr>
                  <a:t>dosimetric</a:t>
                </a:r>
                <a:r>
                  <a:rPr lang="en-US" sz="1800" dirty="0">
                    <a:latin typeface="Calibri" panose="020F0502020204030204" pitchFamily="34" charset="0"/>
                    <a:ea typeface="Calibri" panose="020F0502020204030204" pitchFamily="34" charset="0"/>
                    <a:cs typeface="Times New Roman" panose="02020603050405020304" pitchFamily="18" charset="0"/>
                  </a:rPr>
                  <a:t> space by photons of varying energy</a:t>
                </a:r>
              </a:p>
            </p:txBody>
          </p:sp>
        </mc:Choice>
        <mc:Fallback xmlns="">
          <p:sp>
            <p:nvSpPr>
              <p:cNvPr id="3" name="Content Placeholder 2">
                <a:extLst>
                  <a:ext uri="{FF2B5EF4-FFF2-40B4-BE49-F238E27FC236}">
                    <a16:creationId xmlns:a16="http://schemas.microsoft.com/office/drawing/2014/main" id="{21A4C6F8-5414-4CC2-A687-41E9FC2FDBFE}"/>
                  </a:ext>
                </a:extLst>
              </p:cNvPr>
              <p:cNvSpPr>
                <a:spLocks noGrp="1" noRot="1" noChangeAspect="1" noMove="1" noResize="1" noEditPoints="1" noAdjustHandles="1" noChangeArrowheads="1" noChangeShapeType="1" noTextEdit="1"/>
              </p:cNvSpPr>
              <p:nvPr>
                <p:ph idx="1"/>
              </p:nvPr>
            </p:nvSpPr>
            <p:spPr>
              <a:xfrm>
                <a:off x="581192" y="2071370"/>
                <a:ext cx="11029615" cy="4084474"/>
              </a:xfrm>
              <a:blipFill>
                <a:blip r:embed="rId2"/>
                <a:stretch>
                  <a:fillRect l="-221" b="-1493"/>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78801857-7CC8-463C-80B1-CABF7DF7A39F}"/>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3A55B8CA-F5F9-44FB-8DA7-2548061AAE14}"/>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A3A7F093-6DE7-49E2-BEFC-55770CB3BA15}"/>
              </a:ext>
            </a:extLst>
          </p:cNvPr>
          <p:cNvSpPr>
            <a:spLocks noGrp="1"/>
          </p:cNvSpPr>
          <p:nvPr>
            <p:ph type="sldNum" sz="quarter" idx="12"/>
          </p:nvPr>
        </p:nvSpPr>
        <p:spPr/>
        <p:txBody>
          <a:bodyPr/>
          <a:lstStyle/>
          <a:p>
            <a:fld id="{3A98EE3D-8CD1-4C3F-BD1C-C98C9596463C}" type="slidenum">
              <a:rPr lang="en-US" smtClean="0"/>
              <a:t>8</a:t>
            </a:fld>
            <a:endParaRPr lang="en-US" dirty="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250EE36-020E-4947-B2D7-66051ECE9478}"/>
                  </a:ext>
                </a:extLst>
              </p:cNvPr>
              <p:cNvSpPr/>
              <p:nvPr/>
            </p:nvSpPr>
            <p:spPr>
              <a:xfrm>
                <a:off x="880452" y="2763640"/>
                <a:ext cx="10289876" cy="6916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𝑖</m:t>
                          </m:r>
                        </m:sub>
                      </m:sSub>
                      <m:d>
                        <m:dPr>
                          <m:ctrlPr>
                            <a:rPr lang="en-US" i="1" smtClean="0">
                              <a:latin typeface="Cambria Math" panose="02040503050406030204" pitchFamily="18" charset="0"/>
                            </a:rPr>
                          </m:ctrlPr>
                        </m:dPr>
                        <m:e>
                          <m:r>
                            <a:rPr lang="en-US" b="0" i="1" smtClean="0">
                              <a:latin typeface="Cambria Math" panose="02040503050406030204" pitchFamily="18" charset="0"/>
                            </a:rPr>
                            <m:t>𝑑</m:t>
                          </m:r>
                        </m:e>
                      </m:d>
                      <m:r>
                        <a:rPr lang="en-US" i="0">
                          <a:latin typeface="Cambria Math" panose="02040503050406030204" pitchFamily="18" charset="0"/>
                        </a:rPr>
                        <m:t>=</m:t>
                      </m:r>
                      <m:r>
                        <a:rPr lang="en-US">
                          <a:latin typeface="Cambria Math" panose="02040503050406030204" pitchFamily="18" charset="0"/>
                        </a:rPr>
                        <m:t>1.602</m:t>
                      </m:r>
                      <m:r>
                        <a:rPr lang="en-US" i="1">
                          <a:latin typeface="Cambria Math" panose="02040503050406030204" pitchFamily="18" charset="0"/>
                        </a:rPr>
                        <m:t>𝑥</m:t>
                      </m:r>
                      <m:sSup>
                        <m:sSupPr>
                          <m:ctrlPr>
                            <a:rPr lang="en-US" i="1">
                              <a:latin typeface="Cambria Math" panose="02040503050406030204" pitchFamily="18" charset="0"/>
                            </a:rPr>
                          </m:ctrlPr>
                        </m:sSupPr>
                        <m:e>
                          <m:r>
                            <a:rPr lang="en-US">
                              <a:latin typeface="Cambria Math" panose="02040503050406030204" pitchFamily="18" charset="0"/>
                            </a:rPr>
                            <m:t>10</m:t>
                          </m:r>
                        </m:e>
                        <m:sup>
                          <m:r>
                            <a:rPr lang="en-US">
                              <a:latin typeface="Cambria Math" panose="02040503050406030204" pitchFamily="18" charset="0"/>
                            </a:rPr>
                            <m:t>−13</m:t>
                          </m:r>
                        </m:sup>
                      </m:sSup>
                      <m:r>
                        <a:rPr lang="en-US">
                          <a:latin typeface="Cambria Math" panose="02040503050406030204" pitchFamily="18" charset="0"/>
                        </a:rPr>
                        <m:t> </m:t>
                      </m:r>
                      <m:d>
                        <m:dPr>
                          <m:ctrlPr>
                            <a:rPr lang="en-US" i="1">
                              <a:latin typeface="Cambria Math" panose="02040503050406030204" pitchFamily="18" charset="0"/>
                            </a:rPr>
                          </m:ctrlPr>
                        </m:dPr>
                        <m:e>
                          <m:f>
                            <m:fPr>
                              <m:type m:val="skw"/>
                              <m:ctrlPr>
                                <a:rPr lang="en-US" i="1">
                                  <a:latin typeface="Cambria Math" panose="02040503050406030204" pitchFamily="18" charset="0"/>
                                </a:rPr>
                              </m:ctrlPr>
                            </m:fPr>
                            <m:num>
                              <m:r>
                                <a:rPr lang="en-US" i="1">
                                  <a:latin typeface="Cambria Math" panose="02040503050406030204" pitchFamily="18" charset="0"/>
                                </a:rPr>
                                <m:t>𝐽</m:t>
                              </m:r>
                            </m:num>
                            <m:den>
                              <m:r>
                                <a:rPr lang="en-US" i="1">
                                  <a:latin typeface="Cambria Math" panose="02040503050406030204" pitchFamily="18" charset="0"/>
                                </a:rPr>
                                <m:t>𝑀𝑒𝑉</m:t>
                              </m:r>
                            </m:den>
                          </m:f>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𝑖</m:t>
                          </m:r>
                        </m:sub>
                      </m:sSub>
                      <m:nary>
                        <m:naryPr>
                          <m:limLoc m:val="subSup"/>
                          <m:ctrlPr>
                            <a:rPr lang="en-US" i="1">
                              <a:latin typeface="Cambria Math" panose="02040503050406030204" pitchFamily="18" charset="0"/>
                            </a:rPr>
                          </m:ctrlPr>
                        </m:naryPr>
                        <m:sub>
                          <m:r>
                            <a:rPr lang="en-US" i="0">
                              <a:latin typeface="Cambria Math" panose="02040503050406030204" pitchFamily="18" charset="0"/>
                            </a:rPr>
                            <m:t>0</m:t>
                          </m:r>
                        </m:sub>
                        <m:sup>
                          <m:r>
                            <a:rPr lang="en-US" i="0">
                              <a:latin typeface="Cambria Math" panose="02040503050406030204" pitchFamily="18" charset="0"/>
                            </a:rPr>
                            <m:t>∞</m:t>
                          </m:r>
                        </m:sup>
                        <m:e>
                          <m:d>
                            <m:dPr>
                              <m:ctrlPr>
                                <a:rPr lang="en-US" i="1">
                                  <a:latin typeface="Cambria Math" panose="02040503050406030204" pitchFamily="18" charset="0"/>
                                </a:rPr>
                              </m:ctrlPr>
                            </m:dPr>
                            <m:e>
                              <m:r>
                                <a:rPr lang="en-US" i="1">
                                  <a:latin typeface="Cambria Math" panose="02040503050406030204" pitchFamily="18" charset="0"/>
                                </a:rPr>
                                <m:t>𝐸</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𝑅</m:t>
                                  </m:r>
                                </m:sub>
                              </m:sSub>
                              <m:d>
                                <m:dPr>
                                  <m:ctrlPr>
                                    <a:rPr lang="en-US" i="1">
                                      <a:latin typeface="Cambria Math" panose="02040503050406030204" pitchFamily="18" charset="0"/>
                                    </a:rPr>
                                  </m:ctrlPr>
                                </m:dPr>
                                <m:e>
                                  <m:r>
                                    <a:rPr lang="en-US" i="1">
                                      <a:latin typeface="Cambria Math" panose="02040503050406030204" pitchFamily="18" charset="0"/>
                                    </a:rPr>
                                    <m:t>𝐸</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b="0" i="1" smtClean="0">
                                      <a:latin typeface="Cambria Math" panose="02040503050406030204" pitchFamily="18" charset="0"/>
                                    </a:rPr>
                                    <m:t>𝑖</m:t>
                                  </m:r>
                                </m:sub>
                              </m:sSub>
                              <m:d>
                                <m:dPr>
                                  <m:ctrlPr>
                                    <a:rPr lang="en-US" i="1">
                                      <a:latin typeface="Cambria Math" panose="02040503050406030204" pitchFamily="18" charset="0"/>
                                    </a:rPr>
                                  </m:ctrlPr>
                                </m:dPr>
                                <m:e>
                                  <m:r>
                                    <a:rPr lang="en-US" i="1">
                                      <a:latin typeface="Cambria Math" panose="02040503050406030204" pitchFamily="18" charset="0"/>
                                    </a:rPr>
                                    <m:t>𝐸</m:t>
                                  </m:r>
                                </m:e>
                              </m:d>
                              <m:r>
                                <a:rPr lang="en-US">
                                  <a:latin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𝐶𝑃𝐸</m:t>
                                  </m:r>
                                </m:sub>
                              </m:sSub>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e>
                              </m:d>
                              <m:r>
                                <a:rPr lang="en-US" i="1" smtClean="0">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rPr>
                                <m:t>Φ</m:t>
                              </m:r>
                              <m:r>
                                <a:rPr lang="en-US" b="0" i="0"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𝐸</m:t>
                                  </m:r>
                                </m:e>
                              </m:d>
                            </m:e>
                          </m:d>
                          <m:r>
                            <a:rPr lang="en-US" i="0">
                              <a:latin typeface="Cambria Math" panose="02040503050406030204" pitchFamily="18" charset="0"/>
                            </a:rPr>
                            <m:t> </m:t>
                          </m:r>
                          <m:r>
                            <a:rPr lang="en-US" i="1">
                              <a:latin typeface="Cambria Math" panose="02040503050406030204" pitchFamily="18" charset="0"/>
                            </a:rPr>
                            <m:t>𝑑𝐸</m:t>
                          </m:r>
                        </m:e>
                      </m:nary>
                    </m:oMath>
                  </m:oMathPara>
                </a14:m>
                <a:endParaRPr lang="en-US" dirty="0"/>
              </a:p>
            </p:txBody>
          </p:sp>
        </mc:Choice>
        <mc:Fallback xmlns="">
          <p:sp>
            <p:nvSpPr>
              <p:cNvPr id="7" name="Rectangle 6">
                <a:extLst>
                  <a:ext uri="{FF2B5EF4-FFF2-40B4-BE49-F238E27FC236}">
                    <a16:creationId xmlns:a16="http://schemas.microsoft.com/office/drawing/2014/main" id="{0250EE36-020E-4947-B2D7-66051ECE9478}"/>
                  </a:ext>
                </a:extLst>
              </p:cNvPr>
              <p:cNvSpPr>
                <a:spLocks noRot="1" noChangeAspect="1" noMove="1" noResize="1" noEditPoints="1" noAdjustHandles="1" noChangeArrowheads="1" noChangeShapeType="1" noTextEdit="1"/>
              </p:cNvSpPr>
              <p:nvPr/>
            </p:nvSpPr>
            <p:spPr>
              <a:xfrm>
                <a:off x="880452" y="2763640"/>
                <a:ext cx="10289876" cy="69166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8D7C51D-60B8-4D00-99BE-E1EB0D77A450}"/>
                  </a:ext>
                </a:extLst>
              </p:cNvPr>
              <p:cNvSpPr/>
              <p:nvPr/>
            </p:nvSpPr>
            <p:spPr>
              <a:xfrm>
                <a:off x="1198731" y="4472620"/>
                <a:ext cx="9653318" cy="82125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𝑓</m:t>
                          </m:r>
                        </m:e>
                        <m:sub>
                          <m:r>
                            <a:rPr lang="en-US" b="0" i="1" smtClean="0">
                              <a:latin typeface="Cambria Math" panose="02040503050406030204" pitchFamily="18" charset="0"/>
                              <a:ea typeface="Calibri" panose="020F0502020204030204" pitchFamily="34" charset="0"/>
                              <a:cs typeface="Times New Roman" panose="02020603050405020304" pitchFamily="18" charset="0"/>
                            </a:rPr>
                            <m:t>𝑖</m:t>
                          </m:r>
                        </m:sub>
                      </m:sSub>
                      <m:r>
                        <a:rPr lang="en-US" i="1">
                          <a:latin typeface="Cambria Math" panose="02040503050406030204" pitchFamily="18" charset="0"/>
                          <a:ea typeface="Calibri" panose="020F0502020204030204" pitchFamily="34" charset="0"/>
                          <a:cs typeface="Times New Roman" panose="02020603050405020304" pitchFamily="18" charset="0"/>
                        </a:rPr>
                        <m:t>= </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𝐴</m:t>
                          </m:r>
                        </m:num>
                        <m:den>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𝐴</m:t>
                                  </m:r>
                                  <m:r>
                                    <a:rPr lang="en-US" i="1">
                                      <a:latin typeface="Cambria Math" panose="02040503050406030204" pitchFamily="18" charset="0"/>
                                      <a:ea typeface="Calibri" panose="020F0502020204030204" pitchFamily="34" charset="0"/>
                                      <a:cs typeface="Times New Roman" panose="02020603050405020304" pitchFamily="18" charset="0"/>
                                    </a:rPr>
                                    <m:t>+1</m:t>
                                  </m:r>
                                </m:e>
                              </m:d>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88D7C51D-60B8-4D00-99BE-E1EB0D77A450}"/>
                  </a:ext>
                </a:extLst>
              </p:cNvPr>
              <p:cNvSpPr>
                <a:spLocks noRot="1" noChangeAspect="1" noMove="1" noResize="1" noEditPoints="1" noAdjustHandles="1" noChangeArrowheads="1" noChangeShapeType="1" noTextEdit="1"/>
              </p:cNvSpPr>
              <p:nvPr/>
            </p:nvSpPr>
            <p:spPr>
              <a:xfrm>
                <a:off x="1198731" y="4472620"/>
                <a:ext cx="9653318" cy="82125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81303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7FBAD27-6DD1-49A4-9818-610FE884108D}"/>
              </a:ext>
            </a:extLst>
          </p:cNvPr>
          <p:cNvGraphicFramePr>
            <a:graphicFrameLocks noGrp="1"/>
          </p:cNvGraphicFramePr>
          <p:nvPr>
            <p:ph idx="1"/>
            <p:extLst>
              <p:ext uri="{D42A27DB-BD31-4B8C-83A1-F6EECF244321}">
                <p14:modId xmlns:p14="http://schemas.microsoft.com/office/powerpoint/2010/main" val="3664899002"/>
              </p:ext>
            </p:extLst>
          </p:nvPr>
        </p:nvGraphicFramePr>
        <p:xfrm>
          <a:off x="749664" y="2317747"/>
          <a:ext cx="6007217" cy="2062480"/>
        </p:xfrm>
        <a:graphic>
          <a:graphicData uri="http://schemas.openxmlformats.org/drawingml/2006/table">
            <a:tbl>
              <a:tblPr firstRow="1" bandRow="1">
                <a:tableStyleId>{5C22544A-7EE6-4342-B048-85BDC9FD1C3A}</a:tableStyleId>
              </a:tblPr>
              <a:tblGrid>
                <a:gridCol w="1423358">
                  <a:extLst>
                    <a:ext uri="{9D8B030D-6E8A-4147-A177-3AD203B41FA5}">
                      <a16:colId xmlns:a16="http://schemas.microsoft.com/office/drawing/2014/main" val="1543896687"/>
                    </a:ext>
                  </a:extLst>
                </a:gridCol>
                <a:gridCol w="796863">
                  <a:extLst>
                    <a:ext uri="{9D8B030D-6E8A-4147-A177-3AD203B41FA5}">
                      <a16:colId xmlns:a16="http://schemas.microsoft.com/office/drawing/2014/main" val="4116104471"/>
                    </a:ext>
                  </a:extLst>
                </a:gridCol>
                <a:gridCol w="1639019">
                  <a:extLst>
                    <a:ext uri="{9D8B030D-6E8A-4147-A177-3AD203B41FA5}">
                      <a16:colId xmlns:a16="http://schemas.microsoft.com/office/drawing/2014/main" val="969867837"/>
                    </a:ext>
                  </a:extLst>
                </a:gridCol>
                <a:gridCol w="715992">
                  <a:extLst>
                    <a:ext uri="{9D8B030D-6E8A-4147-A177-3AD203B41FA5}">
                      <a16:colId xmlns:a16="http://schemas.microsoft.com/office/drawing/2014/main" val="2502868423"/>
                    </a:ext>
                  </a:extLst>
                </a:gridCol>
                <a:gridCol w="1431985">
                  <a:extLst>
                    <a:ext uri="{9D8B030D-6E8A-4147-A177-3AD203B41FA5}">
                      <a16:colId xmlns:a16="http://schemas.microsoft.com/office/drawing/2014/main" val="3008309669"/>
                    </a:ext>
                  </a:extLst>
                </a:gridCol>
              </a:tblGrid>
              <a:tr h="370840">
                <a:tc>
                  <a:txBody>
                    <a:bodyPr/>
                    <a:lstStyle/>
                    <a:p>
                      <a:r>
                        <a:rPr lang="en-US" sz="1600" dirty="0">
                          <a:solidFill>
                            <a:schemeClr val="bg1"/>
                          </a:solidFill>
                        </a:rPr>
                        <a:t>Element, </a:t>
                      </a:r>
                      <a:r>
                        <a:rPr lang="en-US" sz="1600" dirty="0" err="1">
                          <a:solidFill>
                            <a:schemeClr val="bg1"/>
                          </a:solidFill>
                        </a:rPr>
                        <a:t>i</a:t>
                      </a:r>
                      <a:endParaRPr lang="en-US" sz="1600" dirty="0">
                        <a:solidFill>
                          <a:schemeClr val="bg1"/>
                        </a:solidFill>
                      </a:endParaRPr>
                    </a:p>
                  </a:txBody>
                  <a:tcPr>
                    <a:solidFill>
                      <a:srgbClr val="002966"/>
                    </a:solidFill>
                  </a:tcPr>
                </a:tc>
                <a:tc>
                  <a:txBody>
                    <a:bodyPr/>
                    <a:lstStyle/>
                    <a:p>
                      <a:r>
                        <a:rPr lang="en-US" sz="1600" dirty="0" err="1">
                          <a:solidFill>
                            <a:schemeClr val="bg1"/>
                          </a:solidFill>
                        </a:rPr>
                        <a:t>wt</a:t>
                      </a:r>
                      <a:r>
                        <a:rPr lang="en-US" sz="1600" dirty="0">
                          <a:solidFill>
                            <a:schemeClr val="bg1"/>
                          </a:solidFill>
                        </a:rPr>
                        <a:t> %*</a:t>
                      </a:r>
                    </a:p>
                  </a:txBody>
                  <a:tcPr>
                    <a:solidFill>
                      <a:srgbClr val="002966"/>
                    </a:solidFill>
                  </a:tcPr>
                </a:tc>
                <a:tc>
                  <a:txBody>
                    <a:bodyPr/>
                    <a:lstStyle/>
                    <a:p>
                      <a:r>
                        <a:rPr lang="en-US" sz="1600" dirty="0">
                          <a:solidFill>
                            <a:schemeClr val="bg1"/>
                          </a:solidFill>
                        </a:rPr>
                        <a:t>Atomic Density</a:t>
                      </a:r>
                    </a:p>
                    <a:p>
                      <a:r>
                        <a:rPr lang="en-US" sz="1600" dirty="0">
                          <a:solidFill>
                            <a:schemeClr val="bg1"/>
                          </a:solidFill>
                        </a:rPr>
                        <a:t>(atoms kg</a:t>
                      </a:r>
                      <a:r>
                        <a:rPr lang="en-US" sz="1600" baseline="30000" dirty="0">
                          <a:solidFill>
                            <a:schemeClr val="bg1"/>
                          </a:solidFill>
                        </a:rPr>
                        <a:t>-1</a:t>
                      </a:r>
                      <a:r>
                        <a:rPr lang="en-US" sz="1600" dirty="0">
                          <a:solidFill>
                            <a:schemeClr val="bg1"/>
                          </a:solidFill>
                        </a:rPr>
                        <a:t>)</a:t>
                      </a:r>
                    </a:p>
                  </a:txBody>
                  <a:tcPr>
                    <a:solidFill>
                      <a:srgbClr val="002966"/>
                    </a:solidFill>
                  </a:tcPr>
                </a:tc>
                <a:tc>
                  <a:txBody>
                    <a:bodyPr/>
                    <a:lstStyle/>
                    <a:p>
                      <a:r>
                        <a:rPr lang="en-US" sz="1600" dirty="0">
                          <a:solidFill>
                            <a:schemeClr val="bg1"/>
                          </a:solidFill>
                        </a:rPr>
                        <a:t>f</a:t>
                      </a:r>
                      <a:r>
                        <a:rPr lang="en-US" sz="1600" baseline="-25000" dirty="0">
                          <a:solidFill>
                            <a:schemeClr val="bg1"/>
                          </a:solidFill>
                        </a:rPr>
                        <a:t>i</a:t>
                      </a:r>
                    </a:p>
                  </a:txBody>
                  <a:tcPr>
                    <a:solidFill>
                      <a:srgbClr val="002966"/>
                    </a:solidFill>
                  </a:tcPr>
                </a:tc>
                <a:tc>
                  <a:txBody>
                    <a:bodyPr/>
                    <a:lstStyle/>
                    <a:p>
                      <a:r>
                        <a:rPr lang="en-US" sz="1600" dirty="0">
                          <a:solidFill>
                            <a:schemeClr val="bg1"/>
                          </a:solidFill>
                        </a:rPr>
                        <a:t>C</a:t>
                      </a:r>
                      <a:r>
                        <a:rPr lang="en-US" sz="1600" baseline="-25000" dirty="0">
                          <a:solidFill>
                            <a:schemeClr val="bg1"/>
                          </a:solidFill>
                        </a:rPr>
                        <a:t>i</a:t>
                      </a:r>
                    </a:p>
                    <a:p>
                      <a:r>
                        <a:rPr lang="en-US" sz="1600" dirty="0">
                          <a:solidFill>
                            <a:schemeClr val="bg1"/>
                          </a:solidFill>
                        </a:rPr>
                        <a:t>(J MeV</a:t>
                      </a:r>
                      <a:r>
                        <a:rPr lang="en-US" sz="1600" baseline="30000" dirty="0">
                          <a:solidFill>
                            <a:schemeClr val="bg1"/>
                          </a:solidFill>
                        </a:rPr>
                        <a:t>-1</a:t>
                      </a:r>
                      <a:r>
                        <a:rPr lang="en-US" sz="1600" dirty="0">
                          <a:solidFill>
                            <a:schemeClr val="bg1"/>
                          </a:solidFill>
                        </a:rPr>
                        <a:t> kg</a:t>
                      </a:r>
                      <a:r>
                        <a:rPr lang="en-US" sz="1600" baseline="30000" dirty="0">
                          <a:solidFill>
                            <a:schemeClr val="bg1"/>
                          </a:solidFill>
                        </a:rPr>
                        <a:t>-1</a:t>
                      </a:r>
                      <a:r>
                        <a:rPr lang="en-US" sz="1600" dirty="0">
                          <a:solidFill>
                            <a:schemeClr val="bg1"/>
                          </a:solidFill>
                        </a:rPr>
                        <a:t>)</a:t>
                      </a:r>
                    </a:p>
                  </a:txBody>
                  <a:tcPr>
                    <a:solidFill>
                      <a:srgbClr val="002966"/>
                    </a:solidFill>
                  </a:tcPr>
                </a:tc>
                <a:extLst>
                  <a:ext uri="{0D108BD9-81ED-4DB2-BD59-A6C34878D82A}">
                    <a16:rowId xmlns:a16="http://schemas.microsoft.com/office/drawing/2014/main" val="688004630"/>
                  </a:ext>
                </a:extLst>
              </a:tr>
              <a:tr h="370840">
                <a:tc>
                  <a:txBody>
                    <a:bodyPr/>
                    <a:lstStyle/>
                    <a:p>
                      <a:r>
                        <a:rPr lang="en-US" sz="1600" dirty="0">
                          <a:solidFill>
                            <a:srgbClr val="002966"/>
                          </a:solidFill>
                        </a:rPr>
                        <a:t>Hydrogen(1)</a:t>
                      </a:r>
                    </a:p>
                  </a:txBody>
                  <a:tcPr>
                    <a:solidFill>
                      <a:srgbClr val="4B9CD3">
                        <a:alpha val="74902"/>
                      </a:srgbClr>
                    </a:solidFill>
                  </a:tcPr>
                </a:tc>
                <a:tc>
                  <a:txBody>
                    <a:bodyPr/>
                    <a:lstStyle/>
                    <a:p>
                      <a:pPr algn="ctr"/>
                      <a:r>
                        <a:rPr lang="en-US" sz="1600" dirty="0"/>
                        <a:t>10.0</a:t>
                      </a:r>
                    </a:p>
                  </a:txBody>
                  <a:tcPr>
                    <a:solidFill>
                      <a:srgbClr val="4B9CD3">
                        <a:alpha val="74902"/>
                      </a:srgbClr>
                    </a:solidFill>
                  </a:tcPr>
                </a:tc>
                <a:tc>
                  <a:txBody>
                    <a:bodyPr/>
                    <a:lstStyle/>
                    <a:p>
                      <a:pPr algn="ctr"/>
                      <a:r>
                        <a:rPr lang="en-US" sz="1600" dirty="0"/>
                        <a:t>5.97x10</a:t>
                      </a:r>
                      <a:r>
                        <a:rPr lang="en-US" sz="1600" baseline="30000" dirty="0"/>
                        <a:t>25</a:t>
                      </a:r>
                    </a:p>
                  </a:txBody>
                  <a:tcPr>
                    <a:solidFill>
                      <a:srgbClr val="4B9CD3">
                        <a:alpha val="74902"/>
                      </a:srgbClr>
                    </a:solidFill>
                  </a:tcPr>
                </a:tc>
                <a:tc>
                  <a:txBody>
                    <a:bodyPr/>
                    <a:lstStyle/>
                    <a:p>
                      <a:pPr algn="ctr"/>
                      <a:r>
                        <a:rPr lang="en-US" sz="1600" dirty="0"/>
                        <a:t>0.500</a:t>
                      </a:r>
                    </a:p>
                  </a:txBody>
                  <a:tcPr>
                    <a:solidFill>
                      <a:srgbClr val="4B9CD3">
                        <a:alpha val="7490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4.78x10</a:t>
                      </a:r>
                      <a:r>
                        <a:rPr lang="en-US" sz="1600" baseline="30000" dirty="0"/>
                        <a:t>12</a:t>
                      </a:r>
                    </a:p>
                  </a:txBody>
                  <a:tcPr>
                    <a:solidFill>
                      <a:srgbClr val="4B9CD3">
                        <a:alpha val="74902"/>
                      </a:srgbClr>
                    </a:solidFill>
                  </a:tcPr>
                </a:tc>
                <a:extLst>
                  <a:ext uri="{0D108BD9-81ED-4DB2-BD59-A6C34878D82A}">
                    <a16:rowId xmlns:a16="http://schemas.microsoft.com/office/drawing/2014/main" val="883590113"/>
                  </a:ext>
                </a:extLst>
              </a:tr>
              <a:tr h="370840">
                <a:tc>
                  <a:txBody>
                    <a:bodyPr/>
                    <a:lstStyle/>
                    <a:p>
                      <a:r>
                        <a:rPr lang="en-US" sz="1600" dirty="0">
                          <a:solidFill>
                            <a:srgbClr val="002966"/>
                          </a:solidFill>
                        </a:rPr>
                        <a:t>Carbon(12)</a:t>
                      </a:r>
                    </a:p>
                  </a:txBody>
                  <a:tcPr>
                    <a:solidFill>
                      <a:srgbClr val="DC4405">
                        <a:alpha val="74902"/>
                      </a:srgbClr>
                    </a:solidFill>
                  </a:tcPr>
                </a:tc>
                <a:tc>
                  <a:txBody>
                    <a:bodyPr/>
                    <a:lstStyle/>
                    <a:p>
                      <a:pPr algn="ctr"/>
                      <a:r>
                        <a:rPr lang="en-US" sz="1600" dirty="0"/>
                        <a:t>20.4</a:t>
                      </a:r>
                    </a:p>
                  </a:txBody>
                  <a:tcPr>
                    <a:solidFill>
                      <a:srgbClr val="DC4405">
                        <a:alpha val="7490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1.02x10</a:t>
                      </a:r>
                      <a:r>
                        <a:rPr lang="en-US" sz="1600" baseline="30000" dirty="0"/>
                        <a:t>25</a:t>
                      </a:r>
                    </a:p>
                  </a:txBody>
                  <a:tcPr>
                    <a:solidFill>
                      <a:srgbClr val="DC4405">
                        <a:alpha val="74902"/>
                      </a:srgbClr>
                    </a:solidFill>
                  </a:tcPr>
                </a:tc>
                <a:tc>
                  <a:txBody>
                    <a:bodyPr/>
                    <a:lstStyle/>
                    <a:p>
                      <a:pPr algn="ctr"/>
                      <a:r>
                        <a:rPr lang="en-US" sz="1600" dirty="0"/>
                        <a:t>0.142</a:t>
                      </a:r>
                    </a:p>
                  </a:txBody>
                  <a:tcPr>
                    <a:solidFill>
                      <a:srgbClr val="DC4405">
                        <a:alpha val="7490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2.32x10</a:t>
                      </a:r>
                      <a:r>
                        <a:rPr lang="en-US" sz="1600" baseline="30000" dirty="0"/>
                        <a:t>11</a:t>
                      </a:r>
                    </a:p>
                  </a:txBody>
                  <a:tcPr>
                    <a:solidFill>
                      <a:srgbClr val="DC4405">
                        <a:alpha val="74902"/>
                      </a:srgbClr>
                    </a:solidFill>
                  </a:tcPr>
                </a:tc>
                <a:extLst>
                  <a:ext uri="{0D108BD9-81ED-4DB2-BD59-A6C34878D82A}">
                    <a16:rowId xmlns:a16="http://schemas.microsoft.com/office/drawing/2014/main" val="513418089"/>
                  </a:ext>
                </a:extLst>
              </a:tr>
              <a:tr h="370840">
                <a:tc>
                  <a:txBody>
                    <a:bodyPr/>
                    <a:lstStyle/>
                    <a:p>
                      <a:r>
                        <a:rPr lang="en-US" sz="1600" dirty="0"/>
                        <a:t>Nitrogen(14)</a:t>
                      </a:r>
                    </a:p>
                  </a:txBody>
                  <a:tcPr>
                    <a:solidFill>
                      <a:srgbClr val="4B9CD3">
                        <a:alpha val="74902"/>
                      </a:srgbClr>
                    </a:solidFill>
                  </a:tcPr>
                </a:tc>
                <a:tc>
                  <a:txBody>
                    <a:bodyPr/>
                    <a:lstStyle/>
                    <a:p>
                      <a:pPr algn="ctr"/>
                      <a:r>
                        <a:rPr lang="en-US" sz="1600" dirty="0"/>
                        <a:t>4.2</a:t>
                      </a:r>
                    </a:p>
                  </a:txBody>
                  <a:tcPr>
                    <a:solidFill>
                      <a:srgbClr val="4B9CD3">
                        <a:alpha val="7490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1.81x10</a:t>
                      </a:r>
                      <a:r>
                        <a:rPr lang="en-US" sz="1600" baseline="30000" dirty="0"/>
                        <a:t>24</a:t>
                      </a:r>
                    </a:p>
                  </a:txBody>
                  <a:tcPr>
                    <a:solidFill>
                      <a:srgbClr val="4B9CD3">
                        <a:alpha val="74902"/>
                      </a:srgbClr>
                    </a:solidFill>
                  </a:tcPr>
                </a:tc>
                <a:tc>
                  <a:txBody>
                    <a:bodyPr/>
                    <a:lstStyle/>
                    <a:p>
                      <a:pPr algn="ctr"/>
                      <a:r>
                        <a:rPr lang="en-US" sz="1600" dirty="0"/>
                        <a:t>0.124</a:t>
                      </a:r>
                    </a:p>
                  </a:txBody>
                  <a:tcPr>
                    <a:solidFill>
                      <a:srgbClr val="4B9CD3">
                        <a:alpha val="7490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3.60x10</a:t>
                      </a:r>
                      <a:r>
                        <a:rPr lang="en-US" sz="1600" baseline="30000" dirty="0"/>
                        <a:t>10</a:t>
                      </a:r>
                    </a:p>
                  </a:txBody>
                  <a:tcPr>
                    <a:solidFill>
                      <a:srgbClr val="4B9CD3">
                        <a:alpha val="74902"/>
                      </a:srgbClr>
                    </a:solidFill>
                  </a:tcPr>
                </a:tc>
                <a:extLst>
                  <a:ext uri="{0D108BD9-81ED-4DB2-BD59-A6C34878D82A}">
                    <a16:rowId xmlns:a16="http://schemas.microsoft.com/office/drawing/2014/main" val="4029792560"/>
                  </a:ext>
                </a:extLst>
              </a:tr>
              <a:tr h="370840">
                <a:tc>
                  <a:txBody>
                    <a:bodyPr/>
                    <a:lstStyle/>
                    <a:p>
                      <a:r>
                        <a:rPr lang="en-US" sz="1600" dirty="0"/>
                        <a:t>Oxygen(16)</a:t>
                      </a:r>
                    </a:p>
                  </a:txBody>
                  <a:tcPr>
                    <a:solidFill>
                      <a:srgbClr val="DC4405">
                        <a:alpha val="74902"/>
                      </a:srgbClr>
                    </a:solidFill>
                  </a:tcPr>
                </a:tc>
                <a:tc>
                  <a:txBody>
                    <a:bodyPr/>
                    <a:lstStyle/>
                    <a:p>
                      <a:pPr algn="ctr"/>
                      <a:r>
                        <a:rPr lang="en-US" sz="1600" dirty="0"/>
                        <a:t>65.4</a:t>
                      </a:r>
                    </a:p>
                  </a:txBody>
                  <a:tcPr>
                    <a:solidFill>
                      <a:srgbClr val="DC4405">
                        <a:alpha val="7490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2.46x10</a:t>
                      </a:r>
                      <a:r>
                        <a:rPr lang="en-US" sz="1600" baseline="30000" dirty="0"/>
                        <a:t>25</a:t>
                      </a:r>
                    </a:p>
                  </a:txBody>
                  <a:tcPr>
                    <a:solidFill>
                      <a:srgbClr val="DC4405">
                        <a:alpha val="74902"/>
                      </a:srgbClr>
                    </a:solidFill>
                  </a:tcPr>
                </a:tc>
                <a:tc>
                  <a:txBody>
                    <a:bodyPr/>
                    <a:lstStyle/>
                    <a:p>
                      <a:pPr algn="ctr"/>
                      <a:r>
                        <a:rPr lang="en-US" sz="1600" dirty="0"/>
                        <a:t>0.111</a:t>
                      </a:r>
                    </a:p>
                  </a:txBody>
                  <a:tcPr>
                    <a:solidFill>
                      <a:srgbClr val="DC4405">
                        <a:alpha val="7490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4.37x10</a:t>
                      </a:r>
                      <a:r>
                        <a:rPr lang="en-US" sz="1600" baseline="30000" dirty="0"/>
                        <a:t>11</a:t>
                      </a:r>
                    </a:p>
                  </a:txBody>
                  <a:tcPr>
                    <a:solidFill>
                      <a:srgbClr val="DC4405">
                        <a:alpha val="74902"/>
                      </a:srgbClr>
                    </a:solidFill>
                  </a:tcPr>
                </a:tc>
                <a:extLst>
                  <a:ext uri="{0D108BD9-81ED-4DB2-BD59-A6C34878D82A}">
                    <a16:rowId xmlns:a16="http://schemas.microsoft.com/office/drawing/2014/main" val="3233951737"/>
                  </a:ext>
                </a:extLst>
              </a:tr>
            </a:tbl>
          </a:graphicData>
        </a:graphic>
      </p:graphicFrame>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E1FE4F2-D2C8-4A3D-B1A4-CE9B2B097E86}"/>
                  </a:ext>
                </a:extLst>
              </p:cNvPr>
              <p:cNvSpPr/>
              <p:nvPr/>
            </p:nvSpPr>
            <p:spPr>
              <a:xfrm>
                <a:off x="83817" y="5083889"/>
                <a:ext cx="7551652" cy="7791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r>
                        <a:rPr lang="en-US" i="0">
                          <a:latin typeface="Cambria Math" panose="02040503050406030204" pitchFamily="18" charset="0"/>
                        </a:rPr>
                        <m:t>=</m:t>
                      </m:r>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m:t>
                                  </m:r>
                                </m:sub>
                              </m:sSub>
                              <m:nary>
                                <m:naryPr>
                                  <m:limLoc m:val="subSup"/>
                                  <m:ctrlPr>
                                    <a:rPr lang="en-US" i="1">
                                      <a:latin typeface="Cambria Math" panose="02040503050406030204" pitchFamily="18" charset="0"/>
                                    </a:rPr>
                                  </m:ctrlPr>
                                </m:naryPr>
                                <m:sub>
                                  <m:r>
                                    <a:rPr lang="en-US">
                                      <a:latin typeface="Cambria Math" panose="02040503050406030204" pitchFamily="18" charset="0"/>
                                    </a:rPr>
                                    <m:t>0</m:t>
                                  </m:r>
                                </m:sub>
                                <m:sup>
                                  <m:r>
                                    <a:rPr lang="en-US">
                                      <a:latin typeface="Cambria Math" panose="02040503050406030204" pitchFamily="18" charset="0"/>
                                    </a:rPr>
                                    <m:t>∞</m:t>
                                  </m:r>
                                </m:sup>
                                <m:e>
                                  <m:d>
                                    <m:dPr>
                                      <m:ctrlPr>
                                        <a:rPr lang="en-US" i="1">
                                          <a:latin typeface="Cambria Math" panose="02040503050406030204" pitchFamily="18" charset="0"/>
                                        </a:rPr>
                                      </m:ctrlPr>
                                    </m:dPr>
                                    <m:e>
                                      <m:r>
                                        <a:rPr lang="en-US" i="1">
                                          <a:latin typeface="Cambria Math" panose="02040503050406030204" pitchFamily="18" charset="0"/>
                                        </a:rPr>
                                        <m:t>𝐸</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𝑅</m:t>
                                          </m:r>
                                        </m:sub>
                                      </m:sSub>
                                      <m:d>
                                        <m:dPr>
                                          <m:ctrlPr>
                                            <a:rPr lang="en-US" i="1">
                                              <a:latin typeface="Cambria Math" panose="02040503050406030204" pitchFamily="18" charset="0"/>
                                            </a:rPr>
                                          </m:ctrlPr>
                                        </m:dPr>
                                        <m:e>
                                          <m:r>
                                            <a:rPr lang="en-US" i="1">
                                              <a:latin typeface="Cambria Math" panose="02040503050406030204" pitchFamily="18" charset="0"/>
                                            </a:rPr>
                                            <m:t>𝐸</m:t>
                                          </m:r>
                                        </m:e>
                                      </m:d>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𝑖</m:t>
                                          </m:r>
                                        </m:sub>
                                      </m:sSub>
                                      <m:r>
                                        <a:rPr lang="en-US">
                                          <a:latin typeface="Cambria Math" panose="02040503050406030204" pitchFamily="18" charset="0"/>
                                        </a:rPr>
                                        <m:t>(</m:t>
                                      </m:r>
                                      <m:r>
                                        <m:rPr>
                                          <m:sty m:val="p"/>
                                        </m:rPr>
                                        <a:rPr lang="en-US">
                                          <a:latin typeface="Cambria Math" panose="02040503050406030204" pitchFamily="18" charset="0"/>
                                        </a:rPr>
                                        <m:t>E</m:t>
                                      </m:r>
                                      <m:r>
                                        <a:rPr lang="en-US">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𝐶𝑃𝐸</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𝐸</m:t>
                                          </m:r>
                                        </m:e>
                                      </m:d>
                                      <m:r>
                                        <a:rPr lang="en-US">
                                          <a:latin typeface="Cambria Math" panose="02040503050406030204" pitchFamily="18" charset="0"/>
                                        </a:rPr>
                                        <m:t>∙</m:t>
                                      </m:r>
                                      <m:r>
                                        <m:rPr>
                                          <m:sty m:val="p"/>
                                        </m:rPr>
                                        <a:rPr lang="en-US">
                                          <a:latin typeface="Cambria Math" panose="02040503050406030204" pitchFamily="18" charset="0"/>
                                        </a:rPr>
                                        <m:t>Φ</m:t>
                                      </m:r>
                                      <m:r>
                                        <a:rPr lang="en-US">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𝐸</m:t>
                                          </m:r>
                                        </m:e>
                                      </m:d>
                                    </m:e>
                                  </m:d>
                                  <m:r>
                                    <a:rPr lang="en-US">
                                      <a:latin typeface="Cambria Math" panose="02040503050406030204" pitchFamily="18" charset="0"/>
                                    </a:rPr>
                                    <m:t> </m:t>
                                  </m:r>
                                  <m:r>
                                    <a:rPr lang="en-US" i="1">
                                      <a:latin typeface="Cambria Math" panose="02040503050406030204" pitchFamily="18" charset="0"/>
                                    </a:rPr>
                                    <m:t>𝑑𝐸</m:t>
                                  </m:r>
                                </m:e>
                              </m:nary>
                            </m:e>
                          </m:d>
                        </m:e>
                      </m:nary>
                    </m:oMath>
                  </m:oMathPara>
                </a14:m>
                <a:endParaRPr lang="en-US" sz="2000" dirty="0"/>
              </a:p>
            </p:txBody>
          </p:sp>
        </mc:Choice>
        <mc:Fallback xmlns="">
          <p:sp>
            <p:nvSpPr>
              <p:cNvPr id="3" name="Rectangle 2">
                <a:extLst>
                  <a:ext uri="{FF2B5EF4-FFF2-40B4-BE49-F238E27FC236}">
                    <a16:creationId xmlns:a16="http://schemas.microsoft.com/office/drawing/2014/main" id="{0E1FE4F2-D2C8-4A3D-B1A4-CE9B2B097E86}"/>
                  </a:ext>
                </a:extLst>
              </p:cNvPr>
              <p:cNvSpPr>
                <a:spLocks noRot="1" noChangeAspect="1" noMove="1" noResize="1" noEditPoints="1" noAdjustHandles="1" noChangeArrowheads="1" noChangeShapeType="1" noTextEdit="1"/>
              </p:cNvSpPr>
              <p:nvPr/>
            </p:nvSpPr>
            <p:spPr>
              <a:xfrm>
                <a:off x="83817" y="5083889"/>
                <a:ext cx="7551652" cy="77912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A57DFE3-6BCB-4BD2-903B-F70141FF7AA7}"/>
                  </a:ext>
                </a:extLst>
              </p:cNvPr>
              <p:cNvSpPr/>
              <p:nvPr/>
            </p:nvSpPr>
            <p:spPr>
              <a:xfrm>
                <a:off x="7528769" y="1697035"/>
                <a:ext cx="4337892" cy="8179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i="1">
                              <a:latin typeface="Cambria Math" panose="02040503050406030204" pitchFamily="18" charset="0"/>
                            </a:rPr>
                            <m:t>𝑤</m:t>
                          </m:r>
                        </m:e>
                        <m:sub>
                          <m:r>
                            <a:rPr lang="en-US" sz="1200" i="1">
                              <a:latin typeface="Cambria Math" panose="02040503050406030204" pitchFamily="18" charset="0"/>
                            </a:rPr>
                            <m:t>𝑅</m:t>
                          </m:r>
                        </m:sub>
                      </m:sSub>
                      <m:r>
                        <a:rPr lang="en-US" sz="1200" i="0">
                          <a:latin typeface="Cambria Math" panose="02040503050406030204" pitchFamily="18" charset="0"/>
                        </a:rPr>
                        <m:t>= </m:t>
                      </m:r>
                      <m:d>
                        <m:dPr>
                          <m:begChr m:val="{"/>
                          <m:endChr m:val=""/>
                          <m:ctrlPr>
                            <a:rPr lang="en-US" sz="1200" i="1">
                              <a:latin typeface="Cambria Math" panose="02040503050406030204" pitchFamily="18" charset="0"/>
                            </a:rPr>
                          </m:ctrlPr>
                        </m:dPr>
                        <m:e>
                          <m:eqArr>
                            <m:eqArrPr>
                              <m:ctrlPr>
                                <a:rPr lang="en-US" sz="1200" i="1">
                                  <a:latin typeface="Cambria Math" panose="02040503050406030204" pitchFamily="18" charset="0"/>
                                </a:rPr>
                              </m:ctrlPr>
                            </m:eqArrPr>
                            <m:e>
                              <m:r>
                                <a:rPr lang="en-US" sz="1200" i="0">
                                  <a:latin typeface="Cambria Math" panose="02040503050406030204" pitchFamily="18" charset="0"/>
                                </a:rPr>
                                <m:t>&amp;2.5+18.2</m:t>
                              </m:r>
                              <m:sSup>
                                <m:sSupPr>
                                  <m:ctrlPr>
                                    <a:rPr lang="en-US" sz="1200" i="1">
                                      <a:latin typeface="Cambria Math" panose="02040503050406030204" pitchFamily="18" charset="0"/>
                                    </a:rPr>
                                  </m:ctrlPr>
                                </m:sSupPr>
                                <m:e>
                                  <m:r>
                                    <a:rPr lang="en-US" sz="1200" i="1">
                                      <a:latin typeface="Cambria Math" panose="02040503050406030204" pitchFamily="18" charset="0"/>
                                    </a:rPr>
                                    <m:t>𝑒</m:t>
                                  </m:r>
                                </m:e>
                                <m:sup>
                                  <m:f>
                                    <m:fPr>
                                      <m:type m:val="lin"/>
                                      <m:ctrlPr>
                                        <a:rPr lang="en-US" sz="1200" i="1">
                                          <a:latin typeface="Cambria Math" panose="02040503050406030204" pitchFamily="18" charset="0"/>
                                        </a:rPr>
                                      </m:ctrlPr>
                                    </m:fPr>
                                    <m:num>
                                      <m:sSup>
                                        <m:sSupPr>
                                          <m:ctrlPr>
                                            <a:rPr lang="en-US" sz="1200" i="1">
                                              <a:latin typeface="Cambria Math" panose="02040503050406030204" pitchFamily="18" charset="0"/>
                                            </a:rPr>
                                          </m:ctrlPr>
                                        </m:sSupPr>
                                        <m:e>
                                          <m:r>
                                            <a:rPr lang="en-US" sz="1200" i="0">
                                              <a:latin typeface="Cambria Math" panose="02040503050406030204" pitchFamily="18" charset="0"/>
                                            </a:rPr>
                                            <m:t>−</m:t>
                                          </m:r>
                                          <m:d>
                                            <m:dPr>
                                              <m:begChr m:val="|"/>
                                              <m:endChr m:val="|"/>
                                              <m:ctrlPr>
                                                <a:rPr lang="en-US" sz="1200" i="1">
                                                  <a:latin typeface="Cambria Math" panose="02040503050406030204" pitchFamily="18" charset="0"/>
                                                </a:rPr>
                                              </m:ctrlPr>
                                            </m:dPr>
                                            <m:e>
                                              <m:func>
                                                <m:funcPr>
                                                  <m:ctrlPr>
                                                    <a:rPr lang="en-US" sz="1200" i="1">
                                                      <a:latin typeface="Cambria Math" panose="02040503050406030204" pitchFamily="18" charset="0"/>
                                                    </a:rPr>
                                                  </m:ctrlPr>
                                                </m:funcPr>
                                                <m:fName>
                                                  <m:r>
                                                    <m:rPr>
                                                      <m:sty m:val="p"/>
                                                    </m:rPr>
                                                    <a:rPr lang="en-US" sz="1200" i="0">
                                                      <a:latin typeface="Cambria Math" panose="02040503050406030204" pitchFamily="18" charset="0"/>
                                                    </a:rPr>
                                                    <m:t>ln</m:t>
                                                  </m:r>
                                                </m:fName>
                                                <m:e>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𝐸</m:t>
                                                          </m:r>
                                                        </m:e>
                                                        <m:sub>
                                                          <m:r>
                                                            <a:rPr lang="en-US" sz="1200" i="1">
                                                              <a:latin typeface="Cambria Math" panose="02040503050406030204" pitchFamily="18" charset="0"/>
                                                            </a:rPr>
                                                            <m:t>𝑛</m:t>
                                                          </m:r>
                                                        </m:sub>
                                                      </m:sSub>
                                                    </m:e>
                                                  </m:d>
                                                </m:e>
                                              </m:func>
                                            </m:e>
                                          </m:d>
                                        </m:e>
                                        <m:sup>
                                          <m:r>
                                            <a:rPr lang="en-US" sz="1200" i="0">
                                              <a:latin typeface="Cambria Math" panose="02040503050406030204" pitchFamily="18" charset="0"/>
                                            </a:rPr>
                                            <m:t>2</m:t>
                                          </m:r>
                                        </m:sup>
                                      </m:sSup>
                                    </m:num>
                                    <m:den>
                                      <m:r>
                                        <a:rPr lang="en-US" sz="1200" i="0">
                                          <a:latin typeface="Cambria Math" panose="02040503050406030204" pitchFamily="18" charset="0"/>
                                        </a:rPr>
                                        <m:t>6</m:t>
                                      </m:r>
                                    </m:den>
                                  </m:f>
                                </m:sup>
                              </m:sSup>
                              <m:r>
                                <a:rPr lang="en-US" sz="1200" i="0">
                                  <a:latin typeface="Cambria Math" panose="02040503050406030204" pitchFamily="18" charset="0"/>
                                </a:rPr>
                                <m:t>,   </m:t>
                              </m:r>
                              <m:r>
                                <a:rPr lang="en-US" sz="1200" b="0" i="0" smtClean="0">
                                  <a:latin typeface="Cambria Math" panose="02040503050406030204" pitchFamily="18" charset="0"/>
                                </a:rPr>
                                <m:t>  </m:t>
                              </m:r>
                              <m:r>
                                <a:rPr lang="en-US" sz="1200" i="0">
                                  <a:latin typeface="Cambria Math" panose="02040503050406030204" pitchFamily="18" charset="0"/>
                                </a:rPr>
                                <m:t>    </m:t>
                              </m:r>
                              <m:sSub>
                                <m:sSubPr>
                                  <m:ctrlPr>
                                    <a:rPr lang="en-US" sz="1200" i="1">
                                      <a:latin typeface="Cambria Math" panose="02040503050406030204" pitchFamily="18" charset="0"/>
                                    </a:rPr>
                                  </m:ctrlPr>
                                </m:sSubPr>
                                <m:e>
                                  <m:r>
                                    <a:rPr lang="en-US" sz="1200" i="1">
                                      <a:latin typeface="Cambria Math" panose="02040503050406030204" pitchFamily="18" charset="0"/>
                                    </a:rPr>
                                    <m:t>𝐸</m:t>
                                  </m:r>
                                </m:e>
                                <m:sub>
                                  <m:r>
                                    <a:rPr lang="en-US" sz="1200" i="1">
                                      <a:latin typeface="Cambria Math" panose="02040503050406030204" pitchFamily="18" charset="0"/>
                                    </a:rPr>
                                    <m:t>𝑛</m:t>
                                  </m:r>
                                </m:sub>
                              </m:sSub>
                              <m:r>
                                <a:rPr lang="en-US" sz="1200" i="0">
                                  <a:latin typeface="Cambria Math" panose="02040503050406030204" pitchFamily="18" charset="0"/>
                                </a:rPr>
                                <m:t>&lt;1 </m:t>
                              </m:r>
                              <m:r>
                                <a:rPr lang="en-US" sz="1200" i="1">
                                  <a:latin typeface="Cambria Math" panose="02040503050406030204" pitchFamily="18" charset="0"/>
                                </a:rPr>
                                <m:t>𝑀𝑒𝑉</m:t>
                              </m:r>
                            </m:e>
                            <m:e>
                              <m:r>
                                <a:rPr lang="en-US" sz="1200" i="0">
                                  <a:latin typeface="Cambria Math" panose="02040503050406030204" pitchFamily="18" charset="0"/>
                                </a:rPr>
                                <m:t>&amp;5.0+17.0</m:t>
                              </m:r>
                              <m:sSup>
                                <m:sSupPr>
                                  <m:ctrlPr>
                                    <a:rPr lang="en-US" sz="1200" i="1">
                                      <a:latin typeface="Cambria Math" panose="02040503050406030204" pitchFamily="18" charset="0"/>
                                    </a:rPr>
                                  </m:ctrlPr>
                                </m:sSupPr>
                                <m:e>
                                  <m:r>
                                    <a:rPr lang="en-US" sz="1200" i="1">
                                      <a:latin typeface="Cambria Math" panose="02040503050406030204" pitchFamily="18" charset="0"/>
                                    </a:rPr>
                                    <m:t>𝑒</m:t>
                                  </m:r>
                                </m:e>
                                <m:sup>
                                  <m:f>
                                    <m:fPr>
                                      <m:type m:val="lin"/>
                                      <m:ctrlPr>
                                        <a:rPr lang="en-US" sz="1200" i="1">
                                          <a:latin typeface="Cambria Math" panose="02040503050406030204" pitchFamily="18" charset="0"/>
                                        </a:rPr>
                                      </m:ctrlPr>
                                    </m:fPr>
                                    <m:num>
                                      <m:sSup>
                                        <m:sSupPr>
                                          <m:ctrlPr>
                                            <a:rPr lang="en-US" sz="1200" i="1">
                                              <a:latin typeface="Cambria Math" panose="02040503050406030204" pitchFamily="18" charset="0"/>
                                            </a:rPr>
                                          </m:ctrlPr>
                                        </m:sSupPr>
                                        <m:e>
                                          <m:r>
                                            <a:rPr lang="en-US" sz="1200" i="0">
                                              <a:latin typeface="Cambria Math" panose="02040503050406030204" pitchFamily="18" charset="0"/>
                                            </a:rPr>
                                            <m:t>−</m:t>
                                          </m:r>
                                          <m:d>
                                            <m:dPr>
                                              <m:begChr m:val="|"/>
                                              <m:endChr m:val="|"/>
                                              <m:ctrlPr>
                                                <a:rPr lang="en-US" sz="1200" i="1">
                                                  <a:latin typeface="Cambria Math" panose="02040503050406030204" pitchFamily="18" charset="0"/>
                                                </a:rPr>
                                              </m:ctrlPr>
                                            </m:dPr>
                                            <m:e>
                                              <m:func>
                                                <m:funcPr>
                                                  <m:ctrlPr>
                                                    <a:rPr lang="en-US" sz="1200" i="1">
                                                      <a:latin typeface="Cambria Math" panose="02040503050406030204" pitchFamily="18" charset="0"/>
                                                    </a:rPr>
                                                  </m:ctrlPr>
                                                </m:funcPr>
                                                <m:fName>
                                                  <m:r>
                                                    <m:rPr>
                                                      <m:sty m:val="p"/>
                                                    </m:rPr>
                                                    <a:rPr lang="en-US" sz="1200" i="0">
                                                      <a:latin typeface="Cambria Math" panose="02040503050406030204" pitchFamily="18" charset="0"/>
                                                    </a:rPr>
                                                    <m:t>ln</m:t>
                                                  </m:r>
                                                </m:fName>
                                                <m:e>
                                                  <m:d>
                                                    <m:dPr>
                                                      <m:ctrlPr>
                                                        <a:rPr lang="en-US" sz="1200" i="1">
                                                          <a:latin typeface="Cambria Math" panose="02040503050406030204" pitchFamily="18" charset="0"/>
                                                        </a:rPr>
                                                      </m:ctrlPr>
                                                    </m:dPr>
                                                    <m:e>
                                                      <m:r>
                                                        <a:rPr lang="en-US" sz="1200" i="0">
                                                          <a:latin typeface="Cambria Math" panose="02040503050406030204" pitchFamily="18" charset="0"/>
                                                        </a:rPr>
                                                        <m:t>2</m:t>
                                                      </m:r>
                                                      <m:sSub>
                                                        <m:sSubPr>
                                                          <m:ctrlPr>
                                                            <a:rPr lang="en-US" sz="1200" i="1">
                                                              <a:latin typeface="Cambria Math" panose="02040503050406030204" pitchFamily="18" charset="0"/>
                                                            </a:rPr>
                                                          </m:ctrlPr>
                                                        </m:sSubPr>
                                                        <m:e>
                                                          <m:r>
                                                            <a:rPr lang="en-US" sz="1200" i="1">
                                                              <a:latin typeface="Cambria Math" panose="02040503050406030204" pitchFamily="18" charset="0"/>
                                                            </a:rPr>
                                                            <m:t>𝐸</m:t>
                                                          </m:r>
                                                        </m:e>
                                                        <m:sub>
                                                          <m:r>
                                                            <a:rPr lang="en-US" sz="1200" i="1">
                                                              <a:latin typeface="Cambria Math" panose="02040503050406030204" pitchFamily="18" charset="0"/>
                                                            </a:rPr>
                                                            <m:t>𝑛</m:t>
                                                          </m:r>
                                                        </m:sub>
                                                      </m:sSub>
                                                    </m:e>
                                                  </m:d>
                                                </m:e>
                                              </m:func>
                                            </m:e>
                                          </m:d>
                                        </m:e>
                                        <m:sup>
                                          <m:r>
                                            <a:rPr lang="en-US" sz="1200" i="0">
                                              <a:latin typeface="Cambria Math" panose="02040503050406030204" pitchFamily="18" charset="0"/>
                                            </a:rPr>
                                            <m:t>2</m:t>
                                          </m:r>
                                        </m:sup>
                                      </m:sSup>
                                    </m:num>
                                    <m:den>
                                      <m:r>
                                        <a:rPr lang="en-US" sz="1200" i="0">
                                          <a:latin typeface="Cambria Math" panose="02040503050406030204" pitchFamily="18" charset="0"/>
                                        </a:rPr>
                                        <m:t>6</m:t>
                                      </m:r>
                                    </m:den>
                                  </m:f>
                                </m:sup>
                              </m:sSup>
                              <m:r>
                                <a:rPr lang="en-US" sz="1200" i="0">
                                  <a:latin typeface="Cambria Math" panose="02040503050406030204" pitchFamily="18" charset="0"/>
                                </a:rPr>
                                <m:t>,       1 </m:t>
                              </m:r>
                              <m:r>
                                <a:rPr lang="en-US" sz="1200" i="1">
                                  <a:latin typeface="Cambria Math" panose="02040503050406030204" pitchFamily="18" charset="0"/>
                                </a:rPr>
                                <m:t>𝑀𝑒𝑉</m:t>
                              </m:r>
                              <m:r>
                                <a:rPr lang="en-US" sz="1200" i="0">
                                  <a:latin typeface="Cambria Math" panose="02040503050406030204" pitchFamily="18" charset="0"/>
                                </a:rPr>
                                <m:t> ≤ </m:t>
                              </m:r>
                              <m:sSub>
                                <m:sSubPr>
                                  <m:ctrlPr>
                                    <a:rPr lang="en-US" sz="1200" i="1">
                                      <a:latin typeface="Cambria Math" panose="02040503050406030204" pitchFamily="18" charset="0"/>
                                    </a:rPr>
                                  </m:ctrlPr>
                                </m:sSubPr>
                                <m:e>
                                  <m:r>
                                    <a:rPr lang="en-US" sz="1200" i="1">
                                      <a:latin typeface="Cambria Math" panose="02040503050406030204" pitchFamily="18" charset="0"/>
                                    </a:rPr>
                                    <m:t>𝐸</m:t>
                                  </m:r>
                                </m:e>
                                <m:sub>
                                  <m:r>
                                    <a:rPr lang="en-US" sz="1200" i="1">
                                      <a:latin typeface="Cambria Math" panose="02040503050406030204" pitchFamily="18" charset="0"/>
                                    </a:rPr>
                                    <m:t>𝑛</m:t>
                                  </m:r>
                                </m:sub>
                              </m:sSub>
                              <m:r>
                                <a:rPr lang="en-US" sz="1200" i="0">
                                  <a:latin typeface="Cambria Math" panose="02040503050406030204" pitchFamily="18" charset="0"/>
                                </a:rPr>
                                <m:t>≤50 </m:t>
                              </m:r>
                              <m:r>
                                <a:rPr lang="en-US" sz="1200" i="1">
                                  <a:latin typeface="Cambria Math" panose="02040503050406030204" pitchFamily="18" charset="0"/>
                                </a:rPr>
                                <m:t>𝑀𝑒𝑉</m:t>
                              </m:r>
                            </m:e>
                            <m:e>
                              <m:r>
                                <a:rPr lang="en-US" sz="1200" i="0">
                                  <a:latin typeface="Cambria Math" panose="02040503050406030204" pitchFamily="18" charset="0"/>
                                </a:rPr>
                                <m:t>&amp;2.5+3.25</m:t>
                              </m:r>
                              <m:sSup>
                                <m:sSupPr>
                                  <m:ctrlPr>
                                    <a:rPr lang="en-US" sz="1200" i="1">
                                      <a:latin typeface="Cambria Math" panose="02040503050406030204" pitchFamily="18" charset="0"/>
                                    </a:rPr>
                                  </m:ctrlPr>
                                </m:sSupPr>
                                <m:e>
                                  <m:r>
                                    <a:rPr lang="en-US" sz="1200" i="1">
                                      <a:latin typeface="Cambria Math" panose="02040503050406030204" pitchFamily="18" charset="0"/>
                                    </a:rPr>
                                    <m:t>𝑒</m:t>
                                  </m:r>
                                </m:e>
                                <m:sup>
                                  <m:f>
                                    <m:fPr>
                                      <m:type m:val="lin"/>
                                      <m:ctrlPr>
                                        <a:rPr lang="en-US" sz="1200" i="1">
                                          <a:latin typeface="Cambria Math" panose="02040503050406030204" pitchFamily="18" charset="0"/>
                                        </a:rPr>
                                      </m:ctrlPr>
                                    </m:fPr>
                                    <m:num>
                                      <m:sSup>
                                        <m:sSupPr>
                                          <m:ctrlPr>
                                            <a:rPr lang="en-US" sz="1200" i="1">
                                              <a:latin typeface="Cambria Math" panose="02040503050406030204" pitchFamily="18" charset="0"/>
                                            </a:rPr>
                                          </m:ctrlPr>
                                        </m:sSupPr>
                                        <m:e>
                                          <m:r>
                                            <a:rPr lang="en-US" sz="1200" i="0">
                                              <a:latin typeface="Cambria Math" panose="02040503050406030204" pitchFamily="18" charset="0"/>
                                            </a:rPr>
                                            <m:t>−</m:t>
                                          </m:r>
                                          <m:d>
                                            <m:dPr>
                                              <m:begChr m:val="|"/>
                                              <m:endChr m:val="|"/>
                                              <m:ctrlPr>
                                                <a:rPr lang="en-US" sz="1200" i="1">
                                                  <a:latin typeface="Cambria Math" panose="02040503050406030204" pitchFamily="18" charset="0"/>
                                                </a:rPr>
                                              </m:ctrlPr>
                                            </m:dPr>
                                            <m:e>
                                              <m:func>
                                                <m:funcPr>
                                                  <m:ctrlPr>
                                                    <a:rPr lang="en-US" sz="1200" i="1">
                                                      <a:latin typeface="Cambria Math" panose="02040503050406030204" pitchFamily="18" charset="0"/>
                                                    </a:rPr>
                                                  </m:ctrlPr>
                                                </m:funcPr>
                                                <m:fName>
                                                  <m:r>
                                                    <m:rPr>
                                                      <m:sty m:val="p"/>
                                                    </m:rPr>
                                                    <a:rPr lang="en-US" sz="1200" i="0">
                                                      <a:latin typeface="Cambria Math" panose="02040503050406030204" pitchFamily="18" charset="0"/>
                                                    </a:rPr>
                                                    <m:t>ln</m:t>
                                                  </m:r>
                                                </m:fName>
                                                <m:e>
                                                  <m:d>
                                                    <m:dPr>
                                                      <m:ctrlPr>
                                                        <a:rPr lang="en-US" sz="1200" i="1">
                                                          <a:latin typeface="Cambria Math" panose="02040503050406030204" pitchFamily="18" charset="0"/>
                                                        </a:rPr>
                                                      </m:ctrlPr>
                                                    </m:dPr>
                                                    <m:e>
                                                      <m:r>
                                                        <a:rPr lang="en-US" sz="1200" i="0">
                                                          <a:latin typeface="Cambria Math" panose="02040503050406030204" pitchFamily="18" charset="0"/>
                                                        </a:rPr>
                                                        <m:t>0.04</m:t>
                                                      </m:r>
                                                      <m:sSub>
                                                        <m:sSubPr>
                                                          <m:ctrlPr>
                                                            <a:rPr lang="en-US" sz="1200" i="1">
                                                              <a:latin typeface="Cambria Math" panose="02040503050406030204" pitchFamily="18" charset="0"/>
                                                            </a:rPr>
                                                          </m:ctrlPr>
                                                        </m:sSubPr>
                                                        <m:e>
                                                          <m:r>
                                                            <a:rPr lang="en-US" sz="1200" i="1">
                                                              <a:latin typeface="Cambria Math" panose="02040503050406030204" pitchFamily="18" charset="0"/>
                                                            </a:rPr>
                                                            <m:t>𝐸</m:t>
                                                          </m:r>
                                                        </m:e>
                                                        <m:sub>
                                                          <m:r>
                                                            <a:rPr lang="en-US" sz="1200" i="1">
                                                              <a:latin typeface="Cambria Math" panose="02040503050406030204" pitchFamily="18" charset="0"/>
                                                            </a:rPr>
                                                            <m:t>𝑛</m:t>
                                                          </m:r>
                                                        </m:sub>
                                                      </m:sSub>
                                                    </m:e>
                                                  </m:d>
                                                </m:e>
                                              </m:func>
                                            </m:e>
                                          </m:d>
                                        </m:e>
                                        <m:sup>
                                          <m:r>
                                            <a:rPr lang="en-US" sz="1200" i="0">
                                              <a:latin typeface="Cambria Math" panose="02040503050406030204" pitchFamily="18" charset="0"/>
                                            </a:rPr>
                                            <m:t>2</m:t>
                                          </m:r>
                                        </m:sup>
                                      </m:sSup>
                                    </m:num>
                                    <m:den>
                                      <m:r>
                                        <a:rPr lang="en-US" sz="1200" i="0">
                                          <a:latin typeface="Cambria Math" panose="02040503050406030204" pitchFamily="18" charset="0"/>
                                        </a:rPr>
                                        <m:t>6</m:t>
                                      </m:r>
                                    </m:den>
                                  </m:f>
                                </m:sup>
                              </m:sSup>
                              <m:r>
                                <a:rPr lang="en-US" sz="1200" i="0">
                                  <a:latin typeface="Cambria Math" panose="02040503050406030204" pitchFamily="18" charset="0"/>
                                </a:rPr>
                                <m:t>,   </m:t>
                              </m:r>
                              <m:sSub>
                                <m:sSubPr>
                                  <m:ctrlPr>
                                    <a:rPr lang="en-US" sz="1200" i="1">
                                      <a:latin typeface="Cambria Math" panose="02040503050406030204" pitchFamily="18" charset="0"/>
                                    </a:rPr>
                                  </m:ctrlPr>
                                </m:sSubPr>
                                <m:e>
                                  <m:r>
                                    <a:rPr lang="en-US" sz="1200" i="1">
                                      <a:latin typeface="Cambria Math" panose="02040503050406030204" pitchFamily="18" charset="0"/>
                                    </a:rPr>
                                    <m:t>𝐸</m:t>
                                  </m:r>
                                </m:e>
                                <m:sub>
                                  <m:r>
                                    <a:rPr lang="en-US" sz="1200" i="1">
                                      <a:latin typeface="Cambria Math" panose="02040503050406030204" pitchFamily="18" charset="0"/>
                                    </a:rPr>
                                    <m:t>𝑛</m:t>
                                  </m:r>
                                </m:sub>
                              </m:sSub>
                              <m:r>
                                <a:rPr lang="en-US" sz="1200" i="0">
                                  <a:latin typeface="Cambria Math" panose="02040503050406030204" pitchFamily="18" charset="0"/>
                                </a:rPr>
                                <m:t>&gt;50 </m:t>
                              </m:r>
                              <m:r>
                                <a:rPr lang="en-US" sz="1200" i="1">
                                  <a:latin typeface="Cambria Math" panose="02040503050406030204" pitchFamily="18" charset="0"/>
                                </a:rPr>
                                <m:t>𝑀𝑒𝑉</m:t>
                              </m:r>
                            </m:e>
                          </m:eqArr>
                        </m:e>
                      </m:d>
                    </m:oMath>
                  </m:oMathPara>
                </a14:m>
                <a:endParaRPr lang="en-US" sz="1200" dirty="0"/>
              </a:p>
            </p:txBody>
          </p:sp>
        </mc:Choice>
        <mc:Fallback xmlns="">
          <p:sp>
            <p:nvSpPr>
              <p:cNvPr id="6" name="Rectangle 5">
                <a:extLst>
                  <a:ext uri="{FF2B5EF4-FFF2-40B4-BE49-F238E27FC236}">
                    <a16:creationId xmlns:a16="http://schemas.microsoft.com/office/drawing/2014/main" id="{DA57DFE3-6BCB-4BD2-903B-F70141FF7AA7}"/>
                  </a:ext>
                </a:extLst>
              </p:cNvPr>
              <p:cNvSpPr>
                <a:spLocks noRot="1" noChangeAspect="1" noMove="1" noResize="1" noEditPoints="1" noAdjustHandles="1" noChangeArrowheads="1" noChangeShapeType="1" noTextEdit="1"/>
              </p:cNvSpPr>
              <p:nvPr/>
            </p:nvSpPr>
            <p:spPr>
              <a:xfrm>
                <a:off x="7528769" y="1697035"/>
                <a:ext cx="4337892" cy="817916"/>
              </a:xfrm>
              <a:prstGeom prst="rect">
                <a:avLst/>
              </a:prstGeom>
              <a:blipFill>
                <a:blip r:embed="rId3"/>
                <a:stretch>
                  <a:fillRect/>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F2A19F71-1115-4C37-A258-15F4F63902A3}"/>
              </a:ext>
            </a:extLst>
          </p:cNvPr>
          <p:cNvSpPr>
            <a:spLocks noGrp="1"/>
          </p:cNvSpPr>
          <p:nvPr>
            <p:ph type="title"/>
          </p:nvPr>
        </p:nvSpPr>
        <p:spPr/>
        <p:txBody>
          <a:bodyPr/>
          <a:lstStyle/>
          <a:p>
            <a:r>
              <a:rPr lang="en-US" dirty="0"/>
              <a:t>Neutron Dosimetry: Scatter</a:t>
            </a:r>
          </a:p>
        </p:txBody>
      </p:sp>
      <p:sp>
        <p:nvSpPr>
          <p:cNvPr id="2" name="TextBox 1">
            <a:extLst>
              <a:ext uri="{FF2B5EF4-FFF2-40B4-BE49-F238E27FC236}">
                <a16:creationId xmlns:a16="http://schemas.microsoft.com/office/drawing/2014/main" id="{6D582B26-8BA0-4F8D-A06E-7DA27FC58195}"/>
              </a:ext>
            </a:extLst>
          </p:cNvPr>
          <p:cNvSpPr txBox="1"/>
          <p:nvPr/>
        </p:nvSpPr>
        <p:spPr>
          <a:xfrm>
            <a:off x="643749" y="4459814"/>
            <a:ext cx="4569264" cy="276999"/>
          </a:xfrm>
          <a:prstGeom prst="rect">
            <a:avLst/>
          </a:prstGeom>
          <a:noFill/>
        </p:spPr>
        <p:txBody>
          <a:bodyPr wrap="none" rtlCol="0">
            <a:spAutoFit/>
          </a:bodyPr>
          <a:lstStyle/>
          <a:p>
            <a:r>
              <a:rPr lang="en-US" sz="1200" dirty="0"/>
              <a:t>*ICRU 44 skin; 0.8 </a:t>
            </a:r>
            <a:r>
              <a:rPr lang="en-US" sz="1200" dirty="0" err="1"/>
              <a:t>wt</a:t>
            </a:r>
            <a:r>
              <a:rPr lang="en-US" sz="1200" dirty="0"/>
              <a:t>% of “other elements” has been added to oxygen</a:t>
            </a:r>
          </a:p>
        </p:txBody>
      </p:sp>
      <p:pic>
        <p:nvPicPr>
          <p:cNvPr id="9" name="Picture 8">
            <a:extLst>
              <a:ext uri="{FF2B5EF4-FFF2-40B4-BE49-F238E27FC236}">
                <a16:creationId xmlns:a16="http://schemas.microsoft.com/office/drawing/2014/main" id="{9EF6B38B-4C09-4ECB-9B2A-1146468B9BDE}"/>
              </a:ext>
            </a:extLst>
          </p:cNvPr>
          <p:cNvPicPr>
            <a:picLocks noChangeAspect="1"/>
          </p:cNvPicPr>
          <p:nvPr/>
        </p:nvPicPr>
        <p:blipFill>
          <a:blip r:embed="rId4"/>
          <a:stretch>
            <a:fillRect/>
          </a:stretch>
        </p:blipFill>
        <p:spPr>
          <a:xfrm>
            <a:off x="8028899" y="2872222"/>
            <a:ext cx="4021348" cy="3016011"/>
          </a:xfrm>
          <a:prstGeom prst="rect">
            <a:avLst/>
          </a:prstGeom>
        </p:spPr>
      </p:pic>
      <p:sp>
        <p:nvSpPr>
          <p:cNvPr id="10" name="Slide Number Placeholder 9">
            <a:extLst>
              <a:ext uri="{FF2B5EF4-FFF2-40B4-BE49-F238E27FC236}">
                <a16:creationId xmlns:a16="http://schemas.microsoft.com/office/drawing/2014/main" id="{34FB06DE-0BA6-4AA8-8499-12DB2D9B5864}"/>
              </a:ext>
            </a:extLst>
          </p:cNvPr>
          <p:cNvSpPr>
            <a:spLocks noGrp="1"/>
          </p:cNvSpPr>
          <p:nvPr>
            <p:ph type="sldNum" sz="quarter" idx="12"/>
          </p:nvPr>
        </p:nvSpPr>
        <p:spPr>
          <a:xfrm>
            <a:off x="9260161" y="6361294"/>
            <a:ext cx="2743200" cy="365125"/>
          </a:xfrm>
        </p:spPr>
        <p:txBody>
          <a:bodyPr/>
          <a:lstStyle/>
          <a:p>
            <a:fld id="{677F7B41-FD57-4489-AAB8-D17CF179067D}" type="slidenum">
              <a:rPr lang="en-US" smtClean="0"/>
              <a:t>9</a:t>
            </a:fld>
            <a:endParaRPr lang="en-US"/>
          </a:p>
        </p:txBody>
      </p:sp>
      <p:sp>
        <p:nvSpPr>
          <p:cNvPr id="5" name="TextBox 4">
            <a:extLst>
              <a:ext uri="{FF2B5EF4-FFF2-40B4-BE49-F238E27FC236}">
                <a16:creationId xmlns:a16="http://schemas.microsoft.com/office/drawing/2014/main" id="{D03BD352-325C-49AE-9082-4639E6426A56}"/>
              </a:ext>
            </a:extLst>
          </p:cNvPr>
          <p:cNvSpPr txBox="1"/>
          <p:nvPr/>
        </p:nvSpPr>
        <p:spPr>
          <a:xfrm>
            <a:off x="8071224" y="2443092"/>
            <a:ext cx="1056700" cy="253916"/>
          </a:xfrm>
          <a:prstGeom prst="rect">
            <a:avLst/>
          </a:prstGeom>
          <a:noFill/>
        </p:spPr>
        <p:txBody>
          <a:bodyPr wrap="none" rtlCol="0">
            <a:spAutoFit/>
          </a:bodyPr>
          <a:lstStyle/>
          <a:p>
            <a:r>
              <a:rPr lang="en-US" sz="1050" dirty="0"/>
              <a:t>ICRP 103 (2007)</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5C4729DF-E9DB-4987-B1FE-639F22BF9356}"/>
                  </a:ext>
                </a:extLst>
              </p:cNvPr>
              <p:cNvSpPr/>
              <p:nvPr/>
            </p:nvSpPr>
            <p:spPr>
              <a:xfrm>
                <a:off x="1601040" y="5888233"/>
                <a:ext cx="4304463" cy="5214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𝑖</m:t>
                          </m:r>
                        </m:sub>
                      </m:sSub>
                      <m:r>
                        <a:rPr lang="en-US" i="0">
                          <a:latin typeface="Cambria Math" panose="02040503050406030204" pitchFamily="18" charset="0"/>
                        </a:rPr>
                        <m:t>=</m:t>
                      </m:r>
                      <m:r>
                        <a:rPr lang="en-US">
                          <a:latin typeface="Cambria Math" panose="02040503050406030204" pitchFamily="18" charset="0"/>
                        </a:rPr>
                        <m:t>1.602</m:t>
                      </m:r>
                      <m:r>
                        <a:rPr lang="en-US" i="1">
                          <a:latin typeface="Cambria Math" panose="02040503050406030204" pitchFamily="18" charset="0"/>
                        </a:rPr>
                        <m:t>𝑥</m:t>
                      </m:r>
                      <m:sSup>
                        <m:sSupPr>
                          <m:ctrlPr>
                            <a:rPr lang="en-US" i="1">
                              <a:latin typeface="Cambria Math" panose="02040503050406030204" pitchFamily="18" charset="0"/>
                            </a:rPr>
                          </m:ctrlPr>
                        </m:sSupPr>
                        <m:e>
                          <m:r>
                            <a:rPr lang="en-US">
                              <a:latin typeface="Cambria Math" panose="02040503050406030204" pitchFamily="18" charset="0"/>
                            </a:rPr>
                            <m:t>10</m:t>
                          </m:r>
                        </m:e>
                        <m:sup>
                          <m:r>
                            <a:rPr lang="en-US">
                              <a:latin typeface="Cambria Math" panose="02040503050406030204" pitchFamily="18" charset="0"/>
                            </a:rPr>
                            <m:t>−13</m:t>
                          </m:r>
                        </m:sup>
                      </m:sSup>
                      <m:r>
                        <a:rPr lang="en-US">
                          <a:latin typeface="Cambria Math" panose="02040503050406030204" pitchFamily="18" charset="0"/>
                        </a:rPr>
                        <m:t> </m:t>
                      </m:r>
                      <m:d>
                        <m:dPr>
                          <m:ctrlPr>
                            <a:rPr lang="en-US" i="1">
                              <a:latin typeface="Cambria Math" panose="02040503050406030204" pitchFamily="18" charset="0"/>
                            </a:rPr>
                          </m:ctrlPr>
                        </m:dPr>
                        <m:e>
                          <m:f>
                            <m:fPr>
                              <m:type m:val="skw"/>
                              <m:ctrlPr>
                                <a:rPr lang="en-US" i="1">
                                  <a:latin typeface="Cambria Math" panose="02040503050406030204" pitchFamily="18" charset="0"/>
                                </a:rPr>
                              </m:ctrlPr>
                            </m:fPr>
                            <m:num>
                              <m:r>
                                <a:rPr lang="en-US" i="1">
                                  <a:latin typeface="Cambria Math" panose="02040503050406030204" pitchFamily="18" charset="0"/>
                                </a:rPr>
                                <m:t>𝐽</m:t>
                              </m:r>
                            </m:num>
                            <m:den>
                              <m:r>
                                <a:rPr lang="en-US" i="1">
                                  <a:latin typeface="Cambria Math" panose="02040503050406030204" pitchFamily="18" charset="0"/>
                                </a:rPr>
                                <m:t>𝑀𝑒𝑉</m:t>
                              </m:r>
                            </m:den>
                          </m:f>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𝑖</m:t>
                          </m:r>
                        </m:sub>
                      </m:sSub>
                    </m:oMath>
                  </m:oMathPara>
                </a14:m>
                <a:endParaRPr lang="en-US" dirty="0"/>
              </a:p>
            </p:txBody>
          </p:sp>
        </mc:Choice>
        <mc:Fallback xmlns="">
          <p:sp>
            <p:nvSpPr>
              <p:cNvPr id="11" name="Rectangle 10">
                <a:extLst>
                  <a:ext uri="{FF2B5EF4-FFF2-40B4-BE49-F238E27FC236}">
                    <a16:creationId xmlns:a16="http://schemas.microsoft.com/office/drawing/2014/main" id="{5C4729DF-E9DB-4987-B1FE-639F22BF9356}"/>
                  </a:ext>
                </a:extLst>
              </p:cNvPr>
              <p:cNvSpPr>
                <a:spLocks noRot="1" noChangeAspect="1" noMove="1" noResize="1" noEditPoints="1" noAdjustHandles="1" noChangeArrowheads="1" noChangeShapeType="1" noTextEdit="1"/>
              </p:cNvSpPr>
              <p:nvPr/>
            </p:nvSpPr>
            <p:spPr>
              <a:xfrm>
                <a:off x="1601040" y="5888233"/>
                <a:ext cx="4304463" cy="521489"/>
              </a:xfrm>
              <a:prstGeom prst="rect">
                <a:avLst/>
              </a:prstGeom>
              <a:blipFill>
                <a:blip r:embed="rId5"/>
                <a:stretch>
                  <a:fillRect t="-100000" b="-155294"/>
                </a:stretch>
              </a:blipFill>
            </p:spPr>
            <p:txBody>
              <a:bodyPr/>
              <a:lstStyle/>
              <a:p>
                <a:r>
                  <a:rPr lang="en-US">
                    <a:noFill/>
                  </a:rPr>
                  <a:t> </a:t>
                </a:r>
              </a:p>
            </p:txBody>
          </p:sp>
        </mc:Fallback>
      </mc:AlternateContent>
    </p:spTree>
    <p:extLst>
      <p:ext uri="{BB962C8B-B14F-4D97-AF65-F5344CB8AC3E}">
        <p14:creationId xmlns:p14="http://schemas.microsoft.com/office/powerpoint/2010/main" val="2934151339"/>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0753AA2EB97B7E4C832508BACD57AE6A" ma:contentTypeVersion="4" ma:contentTypeDescription="Create a new document." ma:contentTypeScope="" ma:versionID="421e8a8f825b9d546586c466887b032f">
  <xsd:schema xmlns:xsd="http://www.w3.org/2001/XMLSchema" xmlns:xs="http://www.w3.org/2001/XMLSchema" xmlns:p="http://schemas.microsoft.com/office/2006/metadata/properties" xmlns:ns2="5aa91b91-1b5c-47ee-93a7-b2620ed781e0" targetNamespace="http://schemas.microsoft.com/office/2006/metadata/properties" ma:root="true" ma:fieldsID="3c8cec267a752d00d9afaa4ece66f275" ns2:_="">
    <xsd:import namespace="5aa91b91-1b5c-47ee-93a7-b2620ed781e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91b91-1b5c-47ee-93a7-b2620ed781e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5aa91b91-1b5c-47ee-93a7-b2620ed781e0">KZXXQUUWFKWZ-1817279113-2136</_dlc_DocId>
    <_dlc_DocIdUrl xmlns="5aa91b91-1b5c-47ee-93a7-b2620ed781e0">
      <Url>https://earrth.pnnl.gov/_layouts/15/DocIdRedir.aspx?ID=KZXXQUUWFKWZ-1817279113-2136</Url>
      <Description>KZXXQUUWFKWZ-1817279113-2136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A2ADF32-6DDF-4273-A04A-CECADD20EF4C}"/>
</file>

<file path=customXml/itemProps2.xml><?xml version="1.0" encoding="utf-8"?>
<ds:datastoreItem xmlns:ds="http://schemas.openxmlformats.org/officeDocument/2006/customXml" ds:itemID="{09A89E3C-929C-45B4-9B25-B5E10DEF22BC}"/>
</file>

<file path=customXml/itemProps3.xml><?xml version="1.0" encoding="utf-8"?>
<ds:datastoreItem xmlns:ds="http://schemas.openxmlformats.org/officeDocument/2006/customXml" ds:itemID="{FBD2D995-20F0-4C14-BF62-1248AB4B484D}">
  <ds:schemaRefs>
    <ds:schemaRef ds:uri="http://schemas.microsoft.com/office/2006/metadata/properties"/>
    <ds:schemaRef ds:uri="c42dead7-4e14-4634-953d-7f77f9656136"/>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96f84d5a-e928-40c6-b708-e6db74b62018"/>
    <ds:schemaRef ds:uri="http://purl.org/dc/elements/1.1/"/>
    <ds:schemaRef ds:uri="http://www.w3.org/XML/1998/namespace"/>
  </ds:schemaRefs>
</ds:datastoreItem>
</file>

<file path=customXml/itemProps4.xml><?xml version="1.0" encoding="utf-8"?>
<ds:datastoreItem xmlns:ds="http://schemas.openxmlformats.org/officeDocument/2006/customXml" ds:itemID="{A931BCCC-5671-4277-9C28-43417F100602}"/>
</file>

<file path=docProps/app.xml><?xml version="1.0" encoding="utf-8"?>
<Properties xmlns="http://schemas.openxmlformats.org/officeDocument/2006/extended-properties" xmlns:vt="http://schemas.openxmlformats.org/officeDocument/2006/docPropsVTypes">
  <Template>{369F9D20-2052-4C07-A5A7-174F4A36F2F1}tf67061901</Template>
  <TotalTime>0</TotalTime>
  <Words>2607</Words>
  <Application>Microsoft Office PowerPoint</Application>
  <PresentationFormat>Widescreen</PresentationFormat>
  <Paragraphs>444</Paragraphs>
  <Slides>33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Arial Bold</vt:lpstr>
      <vt:lpstr>Calibri</vt:lpstr>
      <vt:lpstr>Cambria Math</vt:lpstr>
      <vt:lpstr>Franklin Gothic Book</vt:lpstr>
      <vt:lpstr>Franklin Gothic Demi</vt:lpstr>
      <vt:lpstr>Gill Sans MT</vt:lpstr>
      <vt:lpstr>Symbol</vt:lpstr>
      <vt:lpstr>Times New Roman</vt:lpstr>
      <vt:lpstr>Wingdings 2</vt:lpstr>
      <vt:lpstr>DividendVTI</vt:lpstr>
      <vt:lpstr>  neutronDOSE</vt:lpstr>
      <vt:lpstr>outline</vt:lpstr>
      <vt:lpstr>Neutron Dosimetry</vt:lpstr>
      <vt:lpstr>Response Function by Mechanism</vt:lpstr>
      <vt:lpstr>Neutron Dosimetry: Scatter</vt:lpstr>
      <vt:lpstr>Neutron Dosimetry: Elastic Scatter</vt:lpstr>
      <vt:lpstr>Neutron Dosimetry: Inelastic scatter</vt:lpstr>
      <vt:lpstr>Neutron Dosimetry: Scatter</vt:lpstr>
      <vt:lpstr>Neutron Dosimetry: Scatter</vt:lpstr>
      <vt:lpstr>Neutron Dosimetry: Scatter</vt:lpstr>
      <vt:lpstr>Neutron Dosimetry: Radiative Capture</vt:lpstr>
      <vt:lpstr>Neutron Dosimetry: Reactive</vt:lpstr>
      <vt:lpstr>Neutron Dosimetry: Capture/Absorption</vt:lpstr>
      <vt:lpstr>Neutron Dosimetry: Capture/Absorption</vt:lpstr>
      <vt:lpstr>Neutron Dosimetry: Capture/Absorption</vt:lpstr>
      <vt:lpstr>Neutron Dosimetry</vt:lpstr>
      <vt:lpstr>NeutronDose</vt:lpstr>
      <vt:lpstr>KERMA</vt:lpstr>
      <vt:lpstr>KERMA</vt:lpstr>
      <vt:lpstr>kerma</vt:lpstr>
      <vt:lpstr>KERMA</vt:lpstr>
      <vt:lpstr>Fractional Charged Particle Buildup</vt:lpstr>
      <vt:lpstr>Fractional Charged Particle Equilibrium</vt:lpstr>
      <vt:lpstr>Neutron fCPE in Tissue</vt:lpstr>
      <vt:lpstr>Neutron fCPE in Tissue</vt:lpstr>
      <vt:lpstr>Neutron fCPE in Tissue</vt:lpstr>
      <vt:lpstr>Neutron fCPE in Tissue</vt:lpstr>
      <vt:lpstr>Neutron Sources</vt:lpstr>
      <vt:lpstr>Neutron Sources</vt:lpstr>
      <vt:lpstr>Neutron Sources</vt:lpstr>
      <vt:lpstr>Questions</vt:lpstr>
      <vt:lpstr>Examples…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2020-04-08T17:02:38Z</dcterms:created>
  <dcterms:modified xsi:type="dcterms:W3CDTF">2021-10-18T17:01:48Z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0x0101000753AA2EB97B7E4C832508BACD57AE6A</vt:lpwstr>
  </property>
  <property fmtid="{D5CDD505-2E9C-101B-9397-08002B2CF9AE}" pid="3" name="_dlc_DocIdItemGuid">
    <vt:lpwstr>261e9a34-9fc3-4725-9062-34cc19808e09</vt:lpwstr>
  </property>
</Properties>
</file>