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bookmarkIdSeed="2">
  <p:sldMasterIdLst>
    <p:sldMasterId id="2147483660" r:id="rId4"/>
  </p:sldMasterIdLst>
  <p:notesMasterIdLst>
    <p:notesMasterId r:id="rId33"/>
  </p:notesMasterIdLst>
  <p:sldIdLst>
    <p:sldId id="273" r:id="rId5"/>
    <p:sldId id="341" r:id="rId6"/>
    <p:sldId id="403" r:id="rId7"/>
    <p:sldId id="404" r:id="rId8"/>
    <p:sldId id="406" r:id="rId9"/>
    <p:sldId id="408" r:id="rId10"/>
    <p:sldId id="413" r:id="rId11"/>
    <p:sldId id="405" r:id="rId12"/>
    <p:sldId id="409" r:id="rId13"/>
    <p:sldId id="415" r:id="rId14"/>
    <p:sldId id="414" r:id="rId15"/>
    <p:sldId id="402" r:id="rId16"/>
    <p:sldId id="407" r:id="rId17"/>
    <p:sldId id="375" r:id="rId18"/>
    <p:sldId id="410" r:id="rId19"/>
    <p:sldId id="411" r:id="rId20"/>
    <p:sldId id="412" r:id="rId21"/>
    <p:sldId id="416" r:id="rId22"/>
    <p:sldId id="350" r:id="rId23"/>
    <p:sldId id="353" r:id="rId24"/>
    <p:sldId id="344" r:id="rId25"/>
    <p:sldId id="346" r:id="rId26"/>
    <p:sldId id="417" r:id="rId27"/>
    <p:sldId id="418" r:id="rId28"/>
    <p:sldId id="343" r:id="rId29"/>
    <p:sldId id="368" r:id="rId30"/>
    <p:sldId id="365" r:id="rId31"/>
    <p:sldId id="38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405"/>
    <a:srgbClr val="FF6600"/>
    <a:srgbClr val="4B9CD3"/>
    <a:srgbClr val="002966"/>
    <a:srgbClr val="E25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88" autoAdjust="0"/>
    <p:restoredTop sz="94619" autoAdjust="0"/>
  </p:normalViewPr>
  <p:slideViewPr>
    <p:cSldViewPr snapToGrid="0">
      <p:cViewPr varScale="1">
        <p:scale>
          <a:sx n="135" d="100"/>
          <a:sy n="135" d="100"/>
        </p:scale>
        <p:origin x="60" y="261"/>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1D77A-147D-4FDD-B64A-D3E92DA4AEAF}" type="datetimeFigureOut">
              <a:rPr lang="en-US" smtClean="0"/>
              <a:t>10/18/21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2DC59B-8E0D-407A-BA48-D5EA036AD22D}" type="slidenum">
              <a:rPr lang="en-US" smtClean="0"/>
              <a:t>‹#›</a:t>
            </a:fld>
            <a:endParaRPr lang="en-US"/>
          </a:p>
        </p:txBody>
      </p:sp>
    </p:spTree>
    <p:extLst>
      <p:ext uri="{BB962C8B-B14F-4D97-AF65-F5344CB8AC3E}">
        <p14:creationId xmlns:p14="http://schemas.microsoft.com/office/powerpoint/2010/main" val="2451094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B9CD3"/>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rgbClr val="002966"/>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rgbClr val="DC440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AA27A1F9-659C-4C8D-A61D-F856BEAAC0AE}" type="datetime1">
              <a:rPr lang="en-US" smtClean="0"/>
              <a:t>10/18/21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r>
              <a:rPr lang="en-US"/>
              <a:t>RCD RADIATION PROTECTION ASSOCIATES</a:t>
            </a:r>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lvl1pPr>
              <a:defRPr/>
            </a:lvl1pPr>
          </a:lstStyle>
          <a:p>
            <a:r>
              <a:rPr lang="en-US" dirty="0"/>
              <a:t>Renaissance code development, </a:t>
            </a:r>
            <a:r>
              <a:rPr lang="en-US" dirty="0" err="1"/>
              <a:t>llc</a:t>
            </a:r>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B9CD3"/>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rgbClr val="002966"/>
                </a:solidFill>
              </a:defRPr>
            </a:lvl1pPr>
          </a:lstStyle>
          <a:p>
            <a:r>
              <a:rPr lang="en-US" dirty="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rgbClr val="DC440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6DADCA6A-C9CE-4C89-A51A-A47C46124C8A}" type="datetime1">
              <a:rPr lang="en-US" smtClean="0"/>
              <a:t>10/18/21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lvl1pPr>
              <a:defRPr>
                <a:solidFill>
                  <a:srgbClr val="002966"/>
                </a:solidFill>
              </a:defRPr>
            </a:lvl1pPr>
          </a:lstStyle>
          <a:p>
            <a:r>
              <a:rPr lang="en-US" dirty="0"/>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lvl2pPr>
              <a:buClr>
                <a:srgbClr val="4B9CD3"/>
              </a:buClr>
              <a:defRPr/>
            </a:lvl2pPr>
            <a:lvl3pPr>
              <a:buClr>
                <a:srgbClr val="4B9CD3"/>
              </a:buClr>
              <a:defRPr/>
            </a:lvl3pPr>
            <a:lvl4pPr>
              <a:buClr>
                <a:srgbClr val="4B9CD3"/>
              </a:buClr>
              <a:defRPr/>
            </a:lvl4pPr>
            <a:lvl5pPr>
              <a:buClr>
                <a:srgbClr val="4B9CD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1DAB7B-28B1-48F5-9409-13647A2A12D6}" type="datetime1">
              <a:rPr lang="en-US" smtClean="0"/>
              <a:t>10/18/21</a:t>
            </a:fld>
            <a:endParaRPr lang="en-US" dirty="0"/>
          </a:p>
        </p:txBody>
      </p:sp>
      <p:sp>
        <p:nvSpPr>
          <p:cNvPr id="6" name="Footer Placeholder 5"/>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lvl1pPr>
              <a:defRPr>
                <a:solidFill>
                  <a:srgbClr val="002966"/>
                </a:solidFill>
              </a:defRPr>
            </a:lvl1pPr>
          </a:lstStyle>
          <a:p>
            <a:r>
              <a:rPr lang="en-US" dirty="0"/>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8B9C57-242D-40B3-A13D-588C497E1B50}" type="datetime1">
              <a:rPr lang="en-US" smtClean="0"/>
              <a:t>10/18/21</a:t>
            </a:fld>
            <a:endParaRPr lang="en-US" dirty="0"/>
          </a:p>
        </p:txBody>
      </p:sp>
      <p:sp>
        <p:nvSpPr>
          <p:cNvPr id="8" name="Footer Placeholder 7"/>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lvl1pPr>
              <a:defRPr>
                <a:solidFill>
                  <a:srgbClr val="002966"/>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87394168-8178-45B6-A40B-6661216D4DC8}" type="datetime1">
              <a:rPr lang="en-US" smtClean="0"/>
              <a:t>10/18/21</a:t>
            </a:fld>
            <a:endParaRPr lang="en-US" dirty="0"/>
          </a:p>
        </p:txBody>
      </p:sp>
      <p:sp>
        <p:nvSpPr>
          <p:cNvPr id="4" name="Footer Placeholder 3"/>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83C89-91B3-4D06-9A23-3A0987FFF132}" type="datetime1">
              <a:rPr lang="en-US" smtClean="0"/>
              <a:t>10/18/21</a:t>
            </a:fld>
            <a:endParaRPr lang="en-US" dirty="0"/>
          </a:p>
        </p:txBody>
      </p:sp>
      <p:sp>
        <p:nvSpPr>
          <p:cNvPr id="3" name="Footer Placeholder 2"/>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73642" y="601199"/>
            <a:ext cx="3682723" cy="5815475"/>
          </a:xfrm>
          <a:prstGeom prst="rect">
            <a:avLst/>
          </a:prstGeom>
          <a:solidFill>
            <a:srgbClr val="4B9CD3"/>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DC4405"/>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37D442E8-09CA-4BB4-9AD4-7E69FF75EA5E}" type="datetime1">
              <a:rPr lang="en-US" smtClean="0"/>
              <a:t>10/18/21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1020278" y="6452590"/>
            <a:ext cx="6478124" cy="365125"/>
          </a:xfrm>
        </p:spPr>
        <p:txBody>
          <a:bodyPr/>
          <a:lstStyle/>
          <a:p>
            <a:r>
              <a:rPr lang="en-US" dirty="0"/>
              <a:t>Renaissance code development, </a:t>
            </a:r>
            <a:r>
              <a:rPr lang="en-US" dirty="0" err="1"/>
              <a:t>llc</a:t>
            </a:r>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rgbClr val="002966"/>
                </a:solidFill>
              </a:defRPr>
            </a:lvl1pPr>
          </a:lstStyle>
          <a:p>
            <a:r>
              <a:rPr lang="en-US" dirty="0"/>
              <a:t>Click to edit Master title style</a:t>
            </a:r>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solidFill>
                  <a:srgbClr val="4B9CD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A12D41A0-4116-441F-BD75-BE4278A9BFC0}" type="datetime1">
              <a:rPr lang="en-US" smtClean="0"/>
              <a:t>10/18/21</a:t>
            </a:fld>
            <a:endParaRPr lang="en-US" dirty="0"/>
          </a:p>
        </p:txBody>
      </p:sp>
      <p:sp>
        <p:nvSpPr>
          <p:cNvPr id="6" name="Footer Placeholder 5"/>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899720"/>
            <a:ext cx="11029616" cy="99495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1050">
                <a:solidFill>
                  <a:srgbClr val="DC4405"/>
                </a:solidFill>
              </a:defRPr>
            </a:lvl1pPr>
          </a:lstStyle>
          <a:p>
            <a:fld id="{8AB13E71-960E-4CFD-9B57-5AE43DE19580}" type="datetime1">
              <a:rPr lang="en-US" smtClean="0"/>
              <a:t>10/18/21</a:t>
            </a:fld>
            <a:endParaRPr lang="en-US" dirty="0"/>
          </a:p>
        </p:txBody>
      </p:sp>
      <p:sp>
        <p:nvSpPr>
          <p:cNvPr id="5" name="Footer Placeholder 4"/>
          <p:cNvSpPr>
            <a:spLocks noGrp="1"/>
          </p:cNvSpPr>
          <p:nvPr>
            <p:ph type="ftr" sz="quarter" idx="3"/>
          </p:nvPr>
        </p:nvSpPr>
        <p:spPr>
          <a:xfrm>
            <a:off x="980900" y="6423914"/>
            <a:ext cx="6517501" cy="365125"/>
          </a:xfrm>
          <a:prstGeom prst="rect">
            <a:avLst/>
          </a:prstGeom>
        </p:spPr>
        <p:txBody>
          <a:bodyPr vert="horz" lIns="91440" tIns="45720" rIns="91440" bIns="45720" rtlCol="0" anchor="ctr"/>
          <a:lstStyle>
            <a:lvl1pPr algn="l">
              <a:defRPr sz="1050" cap="all">
                <a:solidFill>
                  <a:srgbClr val="DC4405"/>
                </a:solidFill>
              </a:defRPr>
            </a:lvl1pPr>
          </a:lstStyle>
          <a:p>
            <a:r>
              <a:rPr lang="en-US" dirty="0"/>
              <a:t>Renaissance code development, </a:t>
            </a:r>
            <a:r>
              <a:rPr lang="en-US" dirty="0" err="1"/>
              <a:t>llc</a:t>
            </a:r>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1050">
                <a:solidFill>
                  <a:srgbClr val="DC4405"/>
                </a:solidFill>
              </a:defRPr>
            </a:lvl1pPr>
          </a:lstStyle>
          <a:p>
            <a:fld id="{3A98EE3D-8CD1-4C3F-BD1C-C98C9596463C}" type="slidenum">
              <a:rPr lang="en-US" smtClean="0"/>
              <a:pPr/>
              <a:t>‹#›</a:t>
            </a:fld>
            <a:endParaRPr lang="en-US" dirty="0"/>
          </a:p>
        </p:txBody>
      </p:sp>
      <p:sp>
        <p:nvSpPr>
          <p:cNvPr id="9" name="Rectangle 8"/>
          <p:cNvSpPr/>
          <p:nvPr/>
        </p:nvSpPr>
        <p:spPr>
          <a:xfrm>
            <a:off x="446534" y="457200"/>
            <a:ext cx="3703320" cy="412751"/>
          </a:xfrm>
          <a:prstGeom prst="rect">
            <a:avLst/>
          </a:prstGeom>
          <a:solidFill>
            <a:srgbClr val="002966"/>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402568"/>
          </a:xfrm>
          <a:prstGeom prst="rect">
            <a:avLst/>
          </a:prstGeom>
          <a:solidFill>
            <a:srgbClr val="4B9CD3"/>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397296"/>
          </a:xfrm>
          <a:prstGeom prst="rect">
            <a:avLst/>
          </a:prstGeom>
          <a:solidFill>
            <a:srgbClr val="DC4405"/>
          </a:solidFill>
          <a:ln>
            <a:noFill/>
          </a:ln>
          <a:effectLst/>
        </p:spPr>
        <p:style>
          <a:lnRef idx="1">
            <a:schemeClr val="accent1"/>
          </a:lnRef>
          <a:fillRef idx="3">
            <a:schemeClr val="accent1"/>
          </a:fillRef>
          <a:effectRef idx="2">
            <a:schemeClr val="accent1"/>
          </a:effectRef>
          <a:fontRef idx="minor">
            <a:schemeClr val="lt1"/>
          </a:fontRef>
        </p:style>
      </p:sp>
      <p:sp>
        <p:nvSpPr>
          <p:cNvPr id="12" name="TextBox 11">
            <a:extLst>
              <a:ext uri="{FF2B5EF4-FFF2-40B4-BE49-F238E27FC236}">
                <a16:creationId xmlns:a16="http://schemas.microsoft.com/office/drawing/2014/main" id="{93456897-703D-4A4A-A7F1-53D0F5EB400D}"/>
              </a:ext>
            </a:extLst>
          </p:cNvPr>
          <p:cNvSpPr txBox="1"/>
          <p:nvPr userDrawn="1"/>
        </p:nvSpPr>
        <p:spPr>
          <a:xfrm>
            <a:off x="10232967" y="438427"/>
            <a:ext cx="1512499" cy="461665"/>
          </a:xfrm>
          <a:prstGeom prst="rect">
            <a:avLst/>
          </a:prstGeom>
          <a:noFill/>
          <a:ln>
            <a:noFill/>
          </a:ln>
        </p:spPr>
        <p:txBody>
          <a:bodyPr wrap="square" rtlCol="0">
            <a:spAutoFit/>
          </a:bodyPr>
          <a:lstStyle/>
          <a:p>
            <a:r>
              <a:rPr lang="en-US" sz="2400" b="1" i="1" dirty="0" err="1">
                <a:solidFill>
                  <a:srgbClr val="DC4405"/>
                </a:solidFill>
              </a:rPr>
              <a:t>var</a:t>
            </a:r>
            <a:r>
              <a:rPr lang="en-US" sz="2400" b="0" i="1" dirty="0" err="1">
                <a:ln w="22225">
                  <a:solidFill>
                    <a:srgbClr val="002966"/>
                  </a:solidFill>
                  <a:prstDash val="solid"/>
                </a:ln>
                <a:solidFill>
                  <a:srgbClr val="002966"/>
                </a:solidFill>
                <a:latin typeface="+mn-lt"/>
              </a:rPr>
              <a:t>SKIN</a:t>
            </a:r>
            <a:r>
              <a:rPr lang="en-US" sz="2400" b="0" i="1" dirty="0">
                <a:ln w="22225">
                  <a:solidFill>
                    <a:srgbClr val="DC4405"/>
                  </a:solidFill>
                  <a:prstDash val="solid"/>
                </a:ln>
                <a:solidFill>
                  <a:srgbClr val="DC4405"/>
                </a:solidFill>
                <a:latin typeface="+mn-lt"/>
              </a:rPr>
              <a:t>+</a:t>
            </a:r>
          </a:p>
        </p:txBody>
      </p:sp>
      <p:pic>
        <p:nvPicPr>
          <p:cNvPr id="8" name="Picture 7" descr="A close up of a logo&#10;&#10;Description automatically generated">
            <a:extLst>
              <a:ext uri="{FF2B5EF4-FFF2-40B4-BE49-F238E27FC236}">
                <a16:creationId xmlns:a16="http://schemas.microsoft.com/office/drawing/2014/main" id="{0E69F541-B7B0-420E-BF1E-8D9A8D793D0C}"/>
              </a:ext>
            </a:extLst>
          </p:cNvPr>
          <p:cNvPicPr>
            <a:picLocks noChangeAspect="1"/>
          </p:cNvPicPr>
          <p:nvPr userDrawn="1"/>
        </p:nvPicPr>
        <p:blipFill>
          <a:blip r:embed="rId11"/>
          <a:stretch>
            <a:fillRect/>
          </a:stretch>
        </p:blipFill>
        <p:spPr>
          <a:xfrm>
            <a:off x="644090" y="6449342"/>
            <a:ext cx="336811" cy="314267"/>
          </a:xfrm>
          <a:prstGeom prst="rect">
            <a:avLst/>
          </a:prstGeom>
        </p:spPr>
      </p:pic>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algn="l" defTabSz="457200" rtl="0" eaLnBrk="1" latinLnBrk="0" hangingPunct="1">
        <a:lnSpc>
          <a:spcPct val="100000"/>
        </a:lnSpc>
        <a:spcBef>
          <a:spcPct val="0"/>
        </a:spcBef>
        <a:buNone/>
        <a:defRPr sz="2800" b="0" kern="1200" cap="all">
          <a:solidFill>
            <a:srgbClr val="002966"/>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rgbClr val="4B9CD3"/>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40" name="Rectangle 3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8372723" y="850791"/>
            <a:ext cx="3202016" cy="4198288"/>
          </a:xfrm>
        </p:spPr>
        <p:txBody>
          <a:bodyPr anchor="ctr">
            <a:normAutofit/>
          </a:bodyPr>
          <a:lstStyle/>
          <a:p>
            <a:br>
              <a:rPr lang="en-US" sz="3200" dirty="0">
                <a:solidFill>
                  <a:srgbClr val="FFFFFF"/>
                </a:solidFill>
              </a:rPr>
            </a:br>
            <a:br>
              <a:rPr lang="en-US" sz="3200" dirty="0">
                <a:solidFill>
                  <a:srgbClr val="FFFFFF"/>
                </a:solidFill>
              </a:rPr>
            </a:br>
            <a:r>
              <a:rPr lang="en-US" sz="3200" dirty="0">
                <a:solidFill>
                  <a:schemeClr val="bg1"/>
                </a:solidFill>
              </a:rPr>
              <a:t>wound DOSE</a:t>
            </a:r>
            <a:endParaRPr lang="en-US" sz="2800" dirty="0">
              <a:solidFill>
                <a:schemeClr val="bg1"/>
              </a:solidFill>
            </a:endParaRPr>
          </a:p>
        </p:txBody>
      </p:sp>
      <p:sp>
        <p:nvSpPr>
          <p:cNvPr id="42" name="Rectangle 4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8372723" y="5545331"/>
            <a:ext cx="3202016" cy="649222"/>
          </a:xfrm>
          <a:noFill/>
        </p:spPr>
        <p:txBody>
          <a:bodyPr anchor="ctr">
            <a:normAutofit fontScale="85000" lnSpcReduction="20000"/>
          </a:bodyPr>
          <a:lstStyle/>
          <a:p>
            <a:r>
              <a:rPr lang="en-US" sz="1800" dirty="0">
                <a:solidFill>
                  <a:srgbClr val="FFFFFF">
                    <a:alpha val="75000"/>
                  </a:srgbClr>
                </a:solidFill>
              </a:rPr>
              <a:t>Renaissance code development</a:t>
            </a:r>
          </a:p>
          <a:p>
            <a:r>
              <a:rPr lang="en-US" sz="1800" cap="none" dirty="0">
                <a:solidFill>
                  <a:srgbClr val="FFFFFF">
                    <a:alpha val="75000"/>
                  </a:srgbClr>
                </a:solidFill>
              </a:rPr>
              <a:t>Colby Mangini, PhD, CHP</a:t>
            </a:r>
          </a:p>
        </p:txBody>
      </p:sp>
      <p:sp>
        <p:nvSpPr>
          <p:cNvPr id="8" name="TextBox 7">
            <a:extLst>
              <a:ext uri="{FF2B5EF4-FFF2-40B4-BE49-F238E27FC236}">
                <a16:creationId xmlns:a16="http://schemas.microsoft.com/office/drawing/2014/main" id="{361D2031-9727-4617-B44E-CEF7FA17383D}"/>
              </a:ext>
            </a:extLst>
          </p:cNvPr>
          <p:cNvSpPr txBox="1"/>
          <p:nvPr/>
        </p:nvSpPr>
        <p:spPr>
          <a:xfrm>
            <a:off x="8372723" y="2626769"/>
            <a:ext cx="2025234" cy="646331"/>
          </a:xfrm>
          <a:prstGeom prst="rect">
            <a:avLst/>
          </a:prstGeom>
          <a:noFill/>
          <a:ln>
            <a:noFill/>
          </a:ln>
        </p:spPr>
        <p:txBody>
          <a:bodyPr wrap="none" rtlCol="0">
            <a:spAutoFit/>
          </a:bodyPr>
          <a:lstStyle/>
          <a:p>
            <a:r>
              <a:rPr lang="en-US" sz="3600" b="1" i="1" dirty="0" err="1">
                <a:solidFill>
                  <a:srgbClr val="DC4405"/>
                </a:solidFill>
              </a:rPr>
              <a:t>var</a:t>
            </a:r>
            <a:r>
              <a:rPr lang="en-US" sz="3600" b="1" i="1" dirty="0" err="1">
                <a:ln w="22225">
                  <a:solidFill>
                    <a:srgbClr val="002966"/>
                  </a:solidFill>
                  <a:prstDash val="solid"/>
                </a:ln>
                <a:solidFill>
                  <a:srgbClr val="002966"/>
                </a:solidFill>
              </a:rPr>
              <a:t>SKIN</a:t>
            </a:r>
            <a:r>
              <a:rPr lang="en-US" sz="3600" b="1" i="1" dirty="0">
                <a:ln w="22225">
                  <a:solidFill>
                    <a:srgbClr val="DC4405"/>
                  </a:solidFill>
                  <a:prstDash val="solid"/>
                </a:ln>
                <a:solidFill>
                  <a:srgbClr val="DC4405"/>
                </a:solidFill>
              </a:rPr>
              <a:t>+</a:t>
            </a:r>
            <a:endParaRPr lang="en-US" sz="3600" i="1" dirty="0">
              <a:ln w="22225">
                <a:solidFill>
                  <a:srgbClr val="DC4405"/>
                </a:solidFill>
                <a:prstDash val="solid"/>
              </a:ln>
              <a:solidFill>
                <a:srgbClr val="DC4405"/>
              </a:solidFill>
            </a:endParaRPr>
          </a:p>
        </p:txBody>
      </p:sp>
      <p:pic>
        <p:nvPicPr>
          <p:cNvPr id="9" name="Picture 8">
            <a:extLst>
              <a:ext uri="{FF2B5EF4-FFF2-40B4-BE49-F238E27FC236}">
                <a16:creationId xmlns:a16="http://schemas.microsoft.com/office/drawing/2014/main" id="{1073F843-77F1-463D-AF8B-C6BF38F8AC59}"/>
              </a:ext>
            </a:extLst>
          </p:cNvPr>
          <p:cNvPicPr>
            <a:picLocks noChangeAspect="1"/>
          </p:cNvPicPr>
          <p:nvPr/>
        </p:nvPicPr>
        <p:blipFill>
          <a:blip r:embed="rId2"/>
          <a:stretch>
            <a:fillRect/>
          </a:stretch>
        </p:blipFill>
        <p:spPr>
          <a:xfrm>
            <a:off x="98227" y="283426"/>
            <a:ext cx="8145379" cy="62911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24003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86F6-D64F-4F7B-AB4A-6F1BF218B5E8}"/>
              </a:ext>
            </a:extLst>
          </p:cNvPr>
          <p:cNvSpPr>
            <a:spLocks noGrp="1"/>
          </p:cNvSpPr>
          <p:nvPr>
            <p:ph type="title"/>
          </p:nvPr>
        </p:nvSpPr>
        <p:spPr/>
        <p:txBody>
          <a:bodyPr/>
          <a:lstStyle/>
          <a:p>
            <a:r>
              <a:rPr lang="en-US" dirty="0"/>
              <a:t>Shallow Dose</a:t>
            </a:r>
          </a:p>
        </p:txBody>
      </p:sp>
      <p:sp>
        <p:nvSpPr>
          <p:cNvPr id="4" name="Date Placeholder 3">
            <a:extLst>
              <a:ext uri="{FF2B5EF4-FFF2-40B4-BE49-F238E27FC236}">
                <a16:creationId xmlns:a16="http://schemas.microsoft.com/office/drawing/2014/main" id="{4207CF6E-478C-4EBE-8509-965AD8C70BE6}"/>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19BEB20F-98A0-40BD-A033-9BE855F12080}"/>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D9991B1A-48D5-4423-A670-ABC330768B4B}"/>
              </a:ext>
            </a:extLst>
          </p:cNvPr>
          <p:cNvSpPr>
            <a:spLocks noGrp="1"/>
          </p:cNvSpPr>
          <p:nvPr>
            <p:ph type="sldNum" sz="quarter" idx="12"/>
          </p:nvPr>
        </p:nvSpPr>
        <p:spPr/>
        <p:txBody>
          <a:bodyPr/>
          <a:lstStyle/>
          <a:p>
            <a:fld id="{3A98EE3D-8CD1-4C3F-BD1C-C98C9596463C}" type="slidenum">
              <a:rPr lang="en-US" smtClean="0"/>
              <a:t>10</a:t>
            </a:fld>
            <a:endParaRPr lang="en-US" dirty="0"/>
          </a:p>
        </p:txBody>
      </p:sp>
      <p:grpSp>
        <p:nvGrpSpPr>
          <p:cNvPr id="7" name="Group 6">
            <a:extLst>
              <a:ext uri="{FF2B5EF4-FFF2-40B4-BE49-F238E27FC236}">
                <a16:creationId xmlns:a16="http://schemas.microsoft.com/office/drawing/2014/main" id="{CD17196A-7C32-4CDF-A611-390384B76FA2}"/>
              </a:ext>
            </a:extLst>
          </p:cNvPr>
          <p:cNvGrpSpPr/>
          <p:nvPr/>
        </p:nvGrpSpPr>
        <p:grpSpPr>
          <a:xfrm>
            <a:off x="552948" y="4561175"/>
            <a:ext cx="4798502" cy="1037090"/>
            <a:chOff x="5872294" y="2765791"/>
            <a:chExt cx="4798502" cy="1037090"/>
          </a:xfrm>
        </p:grpSpPr>
        <p:cxnSp>
          <p:nvCxnSpPr>
            <p:cNvPr id="8" name="Straight Connector 7">
              <a:extLst>
                <a:ext uri="{FF2B5EF4-FFF2-40B4-BE49-F238E27FC236}">
                  <a16:creationId xmlns:a16="http://schemas.microsoft.com/office/drawing/2014/main" id="{54BA7336-8B21-4E72-9AF6-F81247FAA73D}"/>
                </a:ext>
              </a:extLst>
            </p:cNvPr>
            <p:cNvCxnSpPr/>
            <p:nvPr/>
          </p:nvCxnSpPr>
          <p:spPr>
            <a:xfrm>
              <a:off x="5872294" y="3248885"/>
              <a:ext cx="4798502"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7419CA7-8B3C-40B3-BC26-3F05A5E9396C}"/>
                </a:ext>
              </a:extLst>
            </p:cNvPr>
            <p:cNvSpPr txBox="1"/>
            <p:nvPr/>
          </p:nvSpPr>
          <p:spPr>
            <a:xfrm>
              <a:off x="10061334" y="2925719"/>
              <a:ext cx="609462" cy="646331"/>
            </a:xfrm>
            <a:prstGeom prst="rect">
              <a:avLst/>
            </a:prstGeom>
            <a:noFill/>
          </p:spPr>
          <p:txBody>
            <a:bodyPr wrap="none" rtlCol="0">
              <a:spAutoFit/>
            </a:bodyPr>
            <a:lstStyle/>
            <a:p>
              <a:pPr algn="ctr"/>
              <a:r>
                <a:rPr lang="en-US" dirty="0"/>
                <a:t>Air</a:t>
              </a:r>
            </a:p>
            <a:p>
              <a:pPr algn="ctr"/>
              <a:r>
                <a:rPr lang="en-US" dirty="0"/>
                <a:t>Skin</a:t>
              </a:r>
            </a:p>
          </p:txBody>
        </p:sp>
        <p:sp>
          <p:nvSpPr>
            <p:cNvPr id="10" name="Oval 9">
              <a:extLst>
                <a:ext uri="{FF2B5EF4-FFF2-40B4-BE49-F238E27FC236}">
                  <a16:creationId xmlns:a16="http://schemas.microsoft.com/office/drawing/2014/main" id="{3D2E0B85-3BA7-4945-9B4D-0737976D89C0}"/>
                </a:ext>
              </a:extLst>
            </p:cNvPr>
            <p:cNvSpPr/>
            <p:nvPr/>
          </p:nvSpPr>
          <p:spPr>
            <a:xfrm>
              <a:off x="7508146" y="3501147"/>
              <a:ext cx="1526797" cy="1418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CB298A2-1B4C-4E98-B303-CBFEA149B654}"/>
                </a:ext>
              </a:extLst>
            </p:cNvPr>
            <p:cNvSpPr/>
            <p:nvPr/>
          </p:nvSpPr>
          <p:spPr>
            <a:xfrm>
              <a:off x="8217014" y="3181772"/>
              <a:ext cx="109058" cy="671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6408EE3-F61F-4667-BADD-9B800AB2572B}"/>
                </a:ext>
              </a:extLst>
            </p:cNvPr>
            <p:cNvSpPr txBox="1"/>
            <p:nvPr/>
          </p:nvSpPr>
          <p:spPr>
            <a:xfrm>
              <a:off x="6163581" y="3341216"/>
              <a:ext cx="1207382" cy="461665"/>
            </a:xfrm>
            <a:prstGeom prst="rect">
              <a:avLst/>
            </a:prstGeom>
            <a:noFill/>
          </p:spPr>
          <p:txBody>
            <a:bodyPr wrap="none" rtlCol="0">
              <a:spAutoFit/>
            </a:bodyPr>
            <a:lstStyle/>
            <a:p>
              <a:pPr algn="ctr"/>
              <a:r>
                <a:rPr lang="en-US" sz="1200" dirty="0"/>
                <a:t>dose averaging</a:t>
              </a:r>
            </a:p>
            <a:p>
              <a:pPr algn="ctr"/>
              <a:r>
                <a:rPr lang="en-US" sz="1200" dirty="0"/>
                <a:t>area (at 70 </a:t>
              </a:r>
              <a:r>
                <a:rPr lang="en-US" sz="1200" dirty="0">
                  <a:latin typeface="Symbol" panose="05050102010706020507" pitchFamily="18" charset="2"/>
                </a:rPr>
                <a:t>m</a:t>
              </a:r>
              <a:r>
                <a:rPr lang="en-US" sz="1200" dirty="0"/>
                <a:t>m)</a:t>
              </a:r>
            </a:p>
          </p:txBody>
        </p:sp>
        <p:sp>
          <p:nvSpPr>
            <p:cNvPr id="13" name="TextBox 12">
              <a:extLst>
                <a:ext uri="{FF2B5EF4-FFF2-40B4-BE49-F238E27FC236}">
                  <a16:creationId xmlns:a16="http://schemas.microsoft.com/office/drawing/2014/main" id="{98C3DEA4-F1B1-41F6-BF8C-87AA9044C524}"/>
                </a:ext>
              </a:extLst>
            </p:cNvPr>
            <p:cNvSpPr txBox="1"/>
            <p:nvPr/>
          </p:nvSpPr>
          <p:spPr>
            <a:xfrm>
              <a:off x="8405359" y="2765791"/>
              <a:ext cx="621580" cy="461665"/>
            </a:xfrm>
            <a:prstGeom prst="rect">
              <a:avLst/>
            </a:prstGeom>
            <a:noFill/>
          </p:spPr>
          <p:txBody>
            <a:bodyPr wrap="none" rtlCol="0">
              <a:spAutoFit/>
            </a:bodyPr>
            <a:lstStyle/>
            <a:p>
              <a:pPr algn="ctr"/>
              <a:r>
                <a:rPr lang="en-US" sz="1200" dirty="0"/>
                <a:t>point</a:t>
              </a:r>
            </a:p>
            <a:p>
              <a:pPr algn="ctr"/>
              <a:r>
                <a:rPr lang="en-US" sz="1200" dirty="0"/>
                <a:t>source</a:t>
              </a:r>
            </a:p>
          </p:txBody>
        </p:sp>
      </p:grpSp>
      <p:grpSp>
        <p:nvGrpSpPr>
          <p:cNvPr id="14" name="Group 13">
            <a:extLst>
              <a:ext uri="{FF2B5EF4-FFF2-40B4-BE49-F238E27FC236}">
                <a16:creationId xmlns:a16="http://schemas.microsoft.com/office/drawing/2014/main" id="{0F6BBAAE-DFE1-4046-9C85-356D68236156}"/>
              </a:ext>
            </a:extLst>
          </p:cNvPr>
          <p:cNvGrpSpPr/>
          <p:nvPr/>
        </p:nvGrpSpPr>
        <p:grpSpPr>
          <a:xfrm>
            <a:off x="6478653" y="4720251"/>
            <a:ext cx="4798502" cy="1520446"/>
            <a:chOff x="5872294" y="2925719"/>
            <a:chExt cx="4798502" cy="1520446"/>
          </a:xfrm>
        </p:grpSpPr>
        <p:cxnSp>
          <p:nvCxnSpPr>
            <p:cNvPr id="15" name="Straight Connector 14">
              <a:extLst>
                <a:ext uri="{FF2B5EF4-FFF2-40B4-BE49-F238E27FC236}">
                  <a16:creationId xmlns:a16="http://schemas.microsoft.com/office/drawing/2014/main" id="{8920747C-9198-4486-9503-4923ECB0BFE8}"/>
                </a:ext>
              </a:extLst>
            </p:cNvPr>
            <p:cNvCxnSpPr/>
            <p:nvPr/>
          </p:nvCxnSpPr>
          <p:spPr>
            <a:xfrm>
              <a:off x="5872294" y="3248885"/>
              <a:ext cx="4798502"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6AD7DF4-3266-4B72-BE93-EF8A5A5A01A6}"/>
                </a:ext>
              </a:extLst>
            </p:cNvPr>
            <p:cNvSpPr txBox="1"/>
            <p:nvPr/>
          </p:nvSpPr>
          <p:spPr>
            <a:xfrm>
              <a:off x="10061334" y="2925719"/>
              <a:ext cx="609462" cy="646331"/>
            </a:xfrm>
            <a:prstGeom prst="rect">
              <a:avLst/>
            </a:prstGeom>
            <a:noFill/>
          </p:spPr>
          <p:txBody>
            <a:bodyPr wrap="none" rtlCol="0">
              <a:spAutoFit/>
            </a:bodyPr>
            <a:lstStyle/>
            <a:p>
              <a:pPr algn="ctr"/>
              <a:r>
                <a:rPr lang="en-US" dirty="0"/>
                <a:t>Air</a:t>
              </a:r>
            </a:p>
            <a:p>
              <a:pPr algn="ctr"/>
              <a:r>
                <a:rPr lang="en-US" dirty="0"/>
                <a:t>Skin</a:t>
              </a:r>
            </a:p>
          </p:txBody>
        </p:sp>
        <p:sp>
          <p:nvSpPr>
            <p:cNvPr id="17" name="Oval 16">
              <a:extLst>
                <a:ext uri="{FF2B5EF4-FFF2-40B4-BE49-F238E27FC236}">
                  <a16:creationId xmlns:a16="http://schemas.microsoft.com/office/drawing/2014/main" id="{52AAAAA5-99B6-440B-BE23-7D887D14E1DE}"/>
                </a:ext>
              </a:extLst>
            </p:cNvPr>
            <p:cNvSpPr/>
            <p:nvPr/>
          </p:nvSpPr>
          <p:spPr>
            <a:xfrm>
              <a:off x="7508146" y="3501147"/>
              <a:ext cx="1526797" cy="1418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B14CBF0-1EC5-41D0-B37A-EB1B2F2004A3}"/>
                </a:ext>
              </a:extLst>
            </p:cNvPr>
            <p:cNvSpPr/>
            <p:nvPr/>
          </p:nvSpPr>
          <p:spPr>
            <a:xfrm>
              <a:off x="8217015" y="4177955"/>
              <a:ext cx="109058" cy="671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C451D15-649D-4C94-A65F-30654204664D}"/>
                </a:ext>
              </a:extLst>
            </p:cNvPr>
            <p:cNvSpPr txBox="1"/>
            <p:nvPr/>
          </p:nvSpPr>
          <p:spPr>
            <a:xfrm>
              <a:off x="6163581" y="3341216"/>
              <a:ext cx="1207382" cy="461665"/>
            </a:xfrm>
            <a:prstGeom prst="rect">
              <a:avLst/>
            </a:prstGeom>
            <a:noFill/>
          </p:spPr>
          <p:txBody>
            <a:bodyPr wrap="none" rtlCol="0">
              <a:spAutoFit/>
            </a:bodyPr>
            <a:lstStyle/>
            <a:p>
              <a:pPr algn="ctr"/>
              <a:r>
                <a:rPr lang="en-US" sz="1200" dirty="0"/>
                <a:t>dose averaging</a:t>
              </a:r>
            </a:p>
            <a:p>
              <a:pPr algn="ctr"/>
              <a:r>
                <a:rPr lang="en-US" sz="1200" dirty="0"/>
                <a:t>area (at 70 </a:t>
              </a:r>
              <a:r>
                <a:rPr lang="en-US" sz="1200" dirty="0">
                  <a:latin typeface="Symbol" panose="05050102010706020507" pitchFamily="18" charset="2"/>
                </a:rPr>
                <a:t>m</a:t>
              </a:r>
              <a:r>
                <a:rPr lang="en-US" sz="1200" dirty="0"/>
                <a:t>m)</a:t>
              </a:r>
            </a:p>
          </p:txBody>
        </p:sp>
        <p:sp>
          <p:nvSpPr>
            <p:cNvPr id="20" name="TextBox 19">
              <a:extLst>
                <a:ext uri="{FF2B5EF4-FFF2-40B4-BE49-F238E27FC236}">
                  <a16:creationId xmlns:a16="http://schemas.microsoft.com/office/drawing/2014/main" id="{BEA8487E-6F92-4047-A65C-C7B4E3C6D8C4}"/>
                </a:ext>
              </a:extLst>
            </p:cNvPr>
            <p:cNvSpPr txBox="1"/>
            <p:nvPr/>
          </p:nvSpPr>
          <p:spPr>
            <a:xfrm>
              <a:off x="8439887" y="3984500"/>
              <a:ext cx="621580" cy="461665"/>
            </a:xfrm>
            <a:prstGeom prst="rect">
              <a:avLst/>
            </a:prstGeom>
            <a:noFill/>
          </p:spPr>
          <p:txBody>
            <a:bodyPr wrap="none" rtlCol="0">
              <a:spAutoFit/>
            </a:bodyPr>
            <a:lstStyle/>
            <a:p>
              <a:pPr algn="ctr"/>
              <a:r>
                <a:rPr lang="en-US" sz="1200" dirty="0"/>
                <a:t>point</a:t>
              </a:r>
            </a:p>
            <a:p>
              <a:pPr algn="ctr"/>
              <a:r>
                <a:rPr lang="en-US" sz="1200" dirty="0"/>
                <a:t>source</a:t>
              </a:r>
            </a:p>
          </p:txBody>
        </p:sp>
      </p:grpSp>
      <p:sp>
        <p:nvSpPr>
          <p:cNvPr id="23" name="Content Placeholder 2">
            <a:extLst>
              <a:ext uri="{FF2B5EF4-FFF2-40B4-BE49-F238E27FC236}">
                <a16:creationId xmlns:a16="http://schemas.microsoft.com/office/drawing/2014/main" id="{D78B5592-2DBD-4DC9-BA2D-E8B8EB5FE89D}"/>
              </a:ext>
            </a:extLst>
          </p:cNvPr>
          <p:cNvSpPr>
            <a:spLocks noGrp="1"/>
          </p:cNvSpPr>
          <p:nvPr>
            <p:ph idx="1"/>
          </p:nvPr>
        </p:nvSpPr>
        <p:spPr>
          <a:xfrm>
            <a:off x="552948" y="2117853"/>
            <a:ext cx="11029615" cy="1866289"/>
          </a:xfrm>
        </p:spPr>
        <p:txBody>
          <a:bodyPr/>
          <a:lstStyle/>
          <a:p>
            <a:r>
              <a:rPr lang="en-US" b="1" dirty="0"/>
              <a:t>Point Source at Depth: </a:t>
            </a:r>
            <a:r>
              <a:rPr lang="en-US" dirty="0"/>
              <a:t> In this case, the distance between source and skin averaging area is determined by the difference between source depth and the defined shallow depth (70 microns)</a:t>
            </a:r>
          </a:p>
          <a:p>
            <a:r>
              <a:rPr lang="en-US" dirty="0"/>
              <a:t>The user should still have the option to select the depth at which dose is calculated, but 70 microns would remain as the default</a:t>
            </a:r>
          </a:p>
        </p:txBody>
      </p:sp>
    </p:spTree>
    <p:extLst>
      <p:ext uri="{BB962C8B-B14F-4D97-AF65-F5344CB8AC3E}">
        <p14:creationId xmlns:p14="http://schemas.microsoft.com/office/powerpoint/2010/main" val="1273198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86F6-D64F-4F7B-AB4A-6F1BF218B5E8}"/>
              </a:ext>
            </a:extLst>
          </p:cNvPr>
          <p:cNvSpPr>
            <a:spLocks noGrp="1"/>
          </p:cNvSpPr>
          <p:nvPr>
            <p:ph type="title"/>
          </p:nvPr>
        </p:nvSpPr>
        <p:spPr/>
        <p:txBody>
          <a:bodyPr/>
          <a:lstStyle/>
          <a:p>
            <a:r>
              <a:rPr lang="en-US" dirty="0"/>
              <a:t>Shallow Dose</a:t>
            </a:r>
          </a:p>
        </p:txBody>
      </p:sp>
      <p:sp>
        <p:nvSpPr>
          <p:cNvPr id="4" name="Date Placeholder 3">
            <a:extLst>
              <a:ext uri="{FF2B5EF4-FFF2-40B4-BE49-F238E27FC236}">
                <a16:creationId xmlns:a16="http://schemas.microsoft.com/office/drawing/2014/main" id="{4207CF6E-478C-4EBE-8509-965AD8C70BE6}"/>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19BEB20F-98A0-40BD-A033-9BE855F12080}"/>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D9991B1A-48D5-4423-A670-ABC330768B4B}"/>
              </a:ext>
            </a:extLst>
          </p:cNvPr>
          <p:cNvSpPr>
            <a:spLocks noGrp="1"/>
          </p:cNvSpPr>
          <p:nvPr>
            <p:ph type="sldNum" sz="quarter" idx="12"/>
          </p:nvPr>
        </p:nvSpPr>
        <p:spPr/>
        <p:txBody>
          <a:bodyPr/>
          <a:lstStyle/>
          <a:p>
            <a:fld id="{3A98EE3D-8CD1-4C3F-BD1C-C98C9596463C}" type="slidenum">
              <a:rPr lang="en-US" smtClean="0"/>
              <a:t>11</a:t>
            </a:fld>
            <a:endParaRPr lang="en-US" dirty="0"/>
          </a:p>
        </p:txBody>
      </p:sp>
      <p:sp>
        <p:nvSpPr>
          <p:cNvPr id="23" name="Content Placeholder 2">
            <a:extLst>
              <a:ext uri="{FF2B5EF4-FFF2-40B4-BE49-F238E27FC236}">
                <a16:creationId xmlns:a16="http://schemas.microsoft.com/office/drawing/2014/main" id="{D78B5592-2DBD-4DC9-BA2D-E8B8EB5FE89D}"/>
              </a:ext>
            </a:extLst>
          </p:cNvPr>
          <p:cNvSpPr>
            <a:spLocks noGrp="1"/>
          </p:cNvSpPr>
          <p:nvPr>
            <p:ph idx="1"/>
          </p:nvPr>
        </p:nvSpPr>
        <p:spPr>
          <a:xfrm>
            <a:off x="581192" y="1890876"/>
            <a:ext cx="11029615" cy="2785693"/>
          </a:xfrm>
        </p:spPr>
        <p:txBody>
          <a:bodyPr/>
          <a:lstStyle/>
          <a:p>
            <a:r>
              <a:rPr lang="en-US" b="1" dirty="0"/>
              <a:t>Line Source Surface to Depth:</a:t>
            </a:r>
            <a:r>
              <a:rPr lang="en-US" dirty="0"/>
              <a:t>  In this instance, it is assumed that a puncture has occurred (e.g., contaminated screwdriver) and any remnant of contamination is evenly distributed along the puncture route </a:t>
            </a:r>
          </a:p>
          <a:p>
            <a:r>
              <a:rPr lang="en-US" dirty="0"/>
              <a:t>The shallow dose at 70 microns to a specified skin averaging area (10 cm</a:t>
            </a:r>
            <a:r>
              <a:rPr lang="en-US" baseline="30000" dirty="0"/>
              <a:t>2</a:t>
            </a:r>
            <a:r>
              <a:rPr lang="en-US" dirty="0"/>
              <a:t>) is calculated under the assumption that the line source begins at the surface, possibly penetrates the averaging area, and continues to the user-specified wound depth </a:t>
            </a:r>
          </a:p>
          <a:p>
            <a:r>
              <a:rPr lang="en-US" dirty="0"/>
              <a:t>The problem in this case requires the numerical integration of dose over a series of point sources at depth, along the wound penetration line.  The penetrating wound is assumed to be perpendicular to the skin </a:t>
            </a:r>
          </a:p>
        </p:txBody>
      </p:sp>
      <p:grpSp>
        <p:nvGrpSpPr>
          <p:cNvPr id="21" name="Group 20">
            <a:extLst>
              <a:ext uri="{FF2B5EF4-FFF2-40B4-BE49-F238E27FC236}">
                <a16:creationId xmlns:a16="http://schemas.microsoft.com/office/drawing/2014/main" id="{19318536-9B20-4BEF-B596-6026F3D9442F}"/>
              </a:ext>
            </a:extLst>
          </p:cNvPr>
          <p:cNvGrpSpPr/>
          <p:nvPr/>
        </p:nvGrpSpPr>
        <p:grpSpPr>
          <a:xfrm>
            <a:off x="3696748" y="4886961"/>
            <a:ext cx="4798502" cy="1536953"/>
            <a:chOff x="5872294" y="2925719"/>
            <a:chExt cx="4798502" cy="1536953"/>
          </a:xfrm>
        </p:grpSpPr>
        <p:cxnSp>
          <p:nvCxnSpPr>
            <p:cNvPr id="22" name="Straight Connector 21">
              <a:extLst>
                <a:ext uri="{FF2B5EF4-FFF2-40B4-BE49-F238E27FC236}">
                  <a16:creationId xmlns:a16="http://schemas.microsoft.com/office/drawing/2014/main" id="{DDBBC2E4-A93A-4377-88DD-D9100D1D038C}"/>
                </a:ext>
              </a:extLst>
            </p:cNvPr>
            <p:cNvCxnSpPr/>
            <p:nvPr/>
          </p:nvCxnSpPr>
          <p:spPr>
            <a:xfrm>
              <a:off x="5872294" y="3248885"/>
              <a:ext cx="4798502"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3A11D6C-16A5-4FFC-9D96-19BB14B2E66C}"/>
                </a:ext>
              </a:extLst>
            </p:cNvPr>
            <p:cNvSpPr txBox="1"/>
            <p:nvPr/>
          </p:nvSpPr>
          <p:spPr>
            <a:xfrm>
              <a:off x="10061334" y="2925719"/>
              <a:ext cx="609462" cy="646331"/>
            </a:xfrm>
            <a:prstGeom prst="rect">
              <a:avLst/>
            </a:prstGeom>
            <a:noFill/>
          </p:spPr>
          <p:txBody>
            <a:bodyPr wrap="none" rtlCol="0">
              <a:spAutoFit/>
            </a:bodyPr>
            <a:lstStyle/>
            <a:p>
              <a:pPr algn="ctr"/>
              <a:r>
                <a:rPr lang="en-US" dirty="0"/>
                <a:t>Air</a:t>
              </a:r>
            </a:p>
            <a:p>
              <a:pPr algn="ctr"/>
              <a:r>
                <a:rPr lang="en-US" dirty="0"/>
                <a:t>Skin</a:t>
              </a:r>
            </a:p>
          </p:txBody>
        </p:sp>
        <p:sp>
          <p:nvSpPr>
            <p:cNvPr id="25" name="Oval 24">
              <a:extLst>
                <a:ext uri="{FF2B5EF4-FFF2-40B4-BE49-F238E27FC236}">
                  <a16:creationId xmlns:a16="http://schemas.microsoft.com/office/drawing/2014/main" id="{055C06AE-9E48-459A-AA22-919EB53FE65E}"/>
                </a:ext>
              </a:extLst>
            </p:cNvPr>
            <p:cNvSpPr/>
            <p:nvPr/>
          </p:nvSpPr>
          <p:spPr>
            <a:xfrm>
              <a:off x="7508146" y="3501147"/>
              <a:ext cx="1526797" cy="1418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CC97EFA4-8682-4EC5-92AF-963A15E75F88}"/>
                </a:ext>
              </a:extLst>
            </p:cNvPr>
            <p:cNvCxnSpPr>
              <a:cxnSpLocks/>
            </p:cNvCxnSpPr>
            <p:nvPr/>
          </p:nvCxnSpPr>
          <p:spPr>
            <a:xfrm>
              <a:off x="8271545" y="3659459"/>
              <a:ext cx="0" cy="803213"/>
            </a:xfrm>
            <a:prstGeom prst="line">
              <a:avLst/>
            </a:prstGeom>
            <a:ln>
              <a:solidFill>
                <a:srgbClr val="DC4405"/>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3A51087-1C5E-4D2F-9270-560C02AB0F43}"/>
                </a:ext>
              </a:extLst>
            </p:cNvPr>
            <p:cNvSpPr txBox="1"/>
            <p:nvPr/>
          </p:nvSpPr>
          <p:spPr>
            <a:xfrm>
              <a:off x="6145146" y="3341216"/>
              <a:ext cx="1244251" cy="461665"/>
            </a:xfrm>
            <a:prstGeom prst="rect">
              <a:avLst/>
            </a:prstGeom>
            <a:noFill/>
          </p:spPr>
          <p:txBody>
            <a:bodyPr wrap="none" rtlCol="0">
              <a:spAutoFit/>
            </a:bodyPr>
            <a:lstStyle/>
            <a:p>
              <a:pPr algn="ctr"/>
              <a:r>
                <a:rPr lang="en-US" sz="1200" dirty="0"/>
                <a:t>dose averaging</a:t>
              </a:r>
            </a:p>
            <a:p>
              <a:pPr algn="ctr"/>
              <a:r>
                <a:rPr lang="en-US" sz="1200" dirty="0"/>
                <a:t>area (at 70 </a:t>
              </a:r>
              <a:r>
                <a:rPr lang="en-US" sz="1200" dirty="0">
                  <a:latin typeface="Symbol" panose="05050102010706020507" pitchFamily="18" charset="2"/>
                </a:rPr>
                <a:t>m</a:t>
              </a:r>
              <a:r>
                <a:rPr lang="en-US" sz="1200" dirty="0"/>
                <a:t>m)</a:t>
              </a:r>
            </a:p>
          </p:txBody>
        </p:sp>
        <p:sp>
          <p:nvSpPr>
            <p:cNvPr id="28" name="TextBox 27">
              <a:extLst>
                <a:ext uri="{FF2B5EF4-FFF2-40B4-BE49-F238E27FC236}">
                  <a16:creationId xmlns:a16="http://schemas.microsoft.com/office/drawing/2014/main" id="{6FAA58D4-2387-4F3E-8A97-9F8ED36D3B63}"/>
                </a:ext>
              </a:extLst>
            </p:cNvPr>
            <p:cNvSpPr txBox="1"/>
            <p:nvPr/>
          </p:nvSpPr>
          <p:spPr>
            <a:xfrm>
              <a:off x="8439887" y="3984500"/>
              <a:ext cx="621580" cy="461665"/>
            </a:xfrm>
            <a:prstGeom prst="rect">
              <a:avLst/>
            </a:prstGeom>
            <a:noFill/>
          </p:spPr>
          <p:txBody>
            <a:bodyPr wrap="none" rtlCol="0">
              <a:spAutoFit/>
            </a:bodyPr>
            <a:lstStyle/>
            <a:p>
              <a:pPr algn="ctr"/>
              <a:r>
                <a:rPr lang="en-US" sz="1200" dirty="0"/>
                <a:t>line</a:t>
              </a:r>
            </a:p>
            <a:p>
              <a:pPr algn="ctr"/>
              <a:r>
                <a:rPr lang="en-US" sz="1200" dirty="0"/>
                <a:t>source</a:t>
              </a:r>
            </a:p>
          </p:txBody>
        </p:sp>
        <p:cxnSp>
          <p:nvCxnSpPr>
            <p:cNvPr id="29" name="Straight Connector 28">
              <a:extLst>
                <a:ext uri="{FF2B5EF4-FFF2-40B4-BE49-F238E27FC236}">
                  <a16:creationId xmlns:a16="http://schemas.microsoft.com/office/drawing/2014/main" id="{F865ACAD-EF51-422D-860B-3D9BB69950DD}"/>
                </a:ext>
              </a:extLst>
            </p:cNvPr>
            <p:cNvCxnSpPr>
              <a:cxnSpLocks/>
            </p:cNvCxnSpPr>
            <p:nvPr/>
          </p:nvCxnSpPr>
          <p:spPr>
            <a:xfrm>
              <a:off x="8271545" y="3248885"/>
              <a:ext cx="0" cy="293129"/>
            </a:xfrm>
            <a:prstGeom prst="line">
              <a:avLst/>
            </a:prstGeom>
            <a:ln>
              <a:solidFill>
                <a:srgbClr val="DC440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8919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5EEBF-C54A-4E81-8406-E9208234C9B7}"/>
              </a:ext>
            </a:extLst>
          </p:cNvPr>
          <p:cNvSpPr>
            <a:spLocks noGrp="1"/>
          </p:cNvSpPr>
          <p:nvPr>
            <p:ph type="title"/>
          </p:nvPr>
        </p:nvSpPr>
        <p:spPr>
          <a:xfrm>
            <a:off x="581192" y="702156"/>
            <a:ext cx="11029616" cy="1000809"/>
          </a:xfrm>
        </p:spPr>
        <p:txBody>
          <a:bodyPr/>
          <a:lstStyle/>
          <a:p>
            <a:r>
              <a:rPr lang="en-US" dirty="0"/>
              <a:t>Local </a:t>
            </a:r>
            <a:r>
              <a:rPr lang="en-US" dirty="0" err="1"/>
              <a:t>dosE</a:t>
            </a:r>
            <a:endParaRPr lang="en-US" dirty="0"/>
          </a:p>
        </p:txBody>
      </p:sp>
      <p:sp>
        <p:nvSpPr>
          <p:cNvPr id="3" name="Content Placeholder 2">
            <a:extLst>
              <a:ext uri="{FF2B5EF4-FFF2-40B4-BE49-F238E27FC236}">
                <a16:creationId xmlns:a16="http://schemas.microsoft.com/office/drawing/2014/main" id="{08B57F9B-129D-4DA4-B6E8-493B253D60D2}"/>
              </a:ext>
            </a:extLst>
          </p:cNvPr>
          <p:cNvSpPr>
            <a:spLocks noGrp="1"/>
          </p:cNvSpPr>
          <p:nvPr>
            <p:ph idx="1"/>
          </p:nvPr>
        </p:nvSpPr>
        <p:spPr>
          <a:xfrm>
            <a:off x="581192" y="1890876"/>
            <a:ext cx="11162170" cy="3889139"/>
          </a:xfrm>
        </p:spPr>
        <p:txBody>
          <a:bodyPr>
            <a:normAutofit lnSpcReduction="10000"/>
          </a:bodyPr>
          <a:lstStyle/>
          <a:p>
            <a:r>
              <a:rPr lang="en-US" sz="2000" dirty="0"/>
              <a:t>Local wound dosimetry is straightforward … energy absorbed per unit mass</a:t>
            </a:r>
          </a:p>
          <a:p>
            <a:r>
              <a:rPr lang="en-US" sz="2000" dirty="0"/>
              <a:t>NCRP 156 states, “If the activity in the wound is known, … dose calculations may be limited to the volume [mass] of tissue actually irradiated …”</a:t>
            </a:r>
          </a:p>
          <a:p>
            <a:r>
              <a:rPr lang="en-US" sz="2000" dirty="0"/>
              <a:t>But, “irradiated mass” can be ambiguous</a:t>
            </a:r>
          </a:p>
          <a:p>
            <a:r>
              <a:rPr lang="en-US" sz="2000" dirty="0"/>
              <a:t>For radioactivity in the liver, the mass of liver is assumed to be uniformly irradiated</a:t>
            </a:r>
          </a:p>
          <a:p>
            <a:r>
              <a:rPr lang="en-US" sz="2000" dirty="0"/>
              <a:t>If radioactivity were localized in skin, the irradiated mass is that which absorbs energy (range)</a:t>
            </a:r>
          </a:p>
          <a:p>
            <a:endParaRPr lang="en-US" sz="1800" dirty="0"/>
          </a:p>
          <a:p>
            <a:r>
              <a:rPr lang="en-US" sz="1800" dirty="0"/>
              <a:t>For example, </a:t>
            </a:r>
            <a:r>
              <a:rPr lang="en-US" sz="1800" baseline="30000" dirty="0"/>
              <a:t>32</a:t>
            </a:r>
            <a:r>
              <a:rPr lang="en-US" sz="1800" dirty="0"/>
              <a:t>P electrons have a range (95%) of about 0.54 cm in tissue,	i.e., </a:t>
            </a:r>
            <a:r>
              <a:rPr lang="en-US" sz="1800" dirty="0" err="1">
                <a:latin typeface="Symbol" panose="05050102010706020507" pitchFamily="18" charset="2"/>
              </a:rPr>
              <a:t>r</a:t>
            </a:r>
            <a:r>
              <a:rPr lang="en-US" sz="1800" dirty="0" err="1"/>
              <a:t>V</a:t>
            </a:r>
            <a:r>
              <a:rPr lang="en-US" sz="1800" dirty="0"/>
              <a:t> = 6.7x10</a:t>
            </a:r>
            <a:r>
              <a:rPr lang="en-US" sz="1800" baseline="30000" dirty="0"/>
              <a:t>-1</a:t>
            </a:r>
            <a:r>
              <a:rPr lang="en-US" sz="1800" dirty="0"/>
              <a:t> g</a:t>
            </a:r>
            <a:endParaRPr lang="en-US" sz="1800" baseline="30000" dirty="0"/>
          </a:p>
          <a:p>
            <a:pPr marL="0" indent="0">
              <a:buNone/>
            </a:pPr>
            <a:r>
              <a:rPr lang="en-US" sz="1800" dirty="0"/>
              <a:t>	    whereas, </a:t>
            </a:r>
            <a:r>
              <a:rPr lang="en-US" sz="1800" baseline="30000" dirty="0"/>
              <a:t>150</a:t>
            </a:r>
            <a:r>
              <a:rPr lang="en-US" sz="1800" dirty="0"/>
              <a:t>Gd alphas have a range of about 18 microns in tissue,		i.e., </a:t>
            </a:r>
            <a:r>
              <a:rPr lang="en-US" sz="1800" dirty="0" err="1">
                <a:latin typeface="Symbol" panose="05050102010706020507" pitchFamily="18" charset="2"/>
              </a:rPr>
              <a:t>r</a:t>
            </a:r>
            <a:r>
              <a:rPr lang="en-US" sz="1800" dirty="0" err="1"/>
              <a:t>V</a:t>
            </a:r>
            <a:r>
              <a:rPr lang="en-US" sz="1800" dirty="0"/>
              <a:t> = 2.4x10</a:t>
            </a:r>
            <a:r>
              <a:rPr lang="en-US" sz="1800" baseline="30000" dirty="0"/>
              <a:t>-8</a:t>
            </a:r>
            <a:r>
              <a:rPr lang="en-US" sz="1800" dirty="0"/>
              <a:t> g</a:t>
            </a:r>
            <a:endParaRPr lang="en-US" sz="1800" baseline="30000" dirty="0"/>
          </a:p>
        </p:txBody>
      </p:sp>
      <p:sp>
        <p:nvSpPr>
          <p:cNvPr id="4" name="Date Placeholder 3">
            <a:extLst>
              <a:ext uri="{FF2B5EF4-FFF2-40B4-BE49-F238E27FC236}">
                <a16:creationId xmlns:a16="http://schemas.microsoft.com/office/drawing/2014/main" id="{3D9DFFAB-E689-48A8-898C-2DBE7FF47E4E}"/>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6A5020DC-0B2C-4CCD-9F61-F991A8045313}"/>
              </a:ext>
            </a:extLst>
          </p:cNvPr>
          <p:cNvSpPr>
            <a:spLocks noGrp="1"/>
          </p:cNvSpPr>
          <p:nvPr>
            <p:ph type="ftr" sz="quarter" idx="11"/>
          </p:nvPr>
        </p:nvSpPr>
        <p:spPr>
          <a:xfrm>
            <a:off x="964122" y="6379916"/>
            <a:ext cx="6517501" cy="365125"/>
          </a:xfrm>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A90DFD38-462A-4235-A44F-81F6ED670DB3}"/>
              </a:ext>
            </a:extLst>
          </p:cNvPr>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1974420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D0518-110C-4930-A100-926C1B3FE98E}"/>
              </a:ext>
            </a:extLst>
          </p:cNvPr>
          <p:cNvSpPr>
            <a:spLocks noGrp="1"/>
          </p:cNvSpPr>
          <p:nvPr>
            <p:ph type="title"/>
          </p:nvPr>
        </p:nvSpPr>
        <p:spPr/>
        <p:txBody>
          <a:bodyPr/>
          <a:lstStyle/>
          <a:p>
            <a:r>
              <a:rPr lang="en-US" dirty="0"/>
              <a:t>Local Dose</a:t>
            </a:r>
          </a:p>
        </p:txBody>
      </p:sp>
      <p:sp>
        <p:nvSpPr>
          <p:cNvPr id="3" name="Content Placeholder 2">
            <a:extLst>
              <a:ext uri="{FF2B5EF4-FFF2-40B4-BE49-F238E27FC236}">
                <a16:creationId xmlns:a16="http://schemas.microsoft.com/office/drawing/2014/main" id="{AE0FFC18-0DC7-4216-B586-8782A9D029D8}"/>
              </a:ext>
            </a:extLst>
          </p:cNvPr>
          <p:cNvSpPr>
            <a:spLocks noGrp="1"/>
          </p:cNvSpPr>
          <p:nvPr>
            <p:ph idx="1"/>
          </p:nvPr>
        </p:nvSpPr>
        <p:spPr>
          <a:xfrm>
            <a:off x="581192" y="2013680"/>
            <a:ext cx="11029615" cy="1825128"/>
          </a:xfrm>
        </p:spPr>
        <p:txBody>
          <a:bodyPr/>
          <a:lstStyle/>
          <a:p>
            <a:r>
              <a:rPr lang="en-US" sz="1800" dirty="0"/>
              <a:t>For estimates of local dose, particle/photon energy emitted from a point source is assumed to be deposited in a standard spherical volume of 1 cm</a:t>
            </a:r>
            <a:r>
              <a:rPr lang="en-US" sz="1800" baseline="30000" dirty="0"/>
              <a:t>3</a:t>
            </a:r>
            <a:r>
              <a:rPr lang="en-US" sz="1800" dirty="0"/>
              <a:t> (radius = 0.62 cm).  For a line source, the deposition volume is assumed to be a cylinder of radius 0.62 cm with hemispherical endcaps (NRCP 156).</a:t>
            </a:r>
          </a:p>
          <a:p>
            <a:endParaRPr lang="en-US" dirty="0"/>
          </a:p>
        </p:txBody>
      </p:sp>
      <p:sp>
        <p:nvSpPr>
          <p:cNvPr id="4" name="Date Placeholder 3">
            <a:extLst>
              <a:ext uri="{FF2B5EF4-FFF2-40B4-BE49-F238E27FC236}">
                <a16:creationId xmlns:a16="http://schemas.microsoft.com/office/drawing/2014/main" id="{71B96C13-F2DA-4C7F-9B3C-900C01C6D288}"/>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80B65C61-4A2F-4762-B1DD-70437588A896}"/>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9162F315-C11F-461D-BCB8-905FE424ECC2}"/>
              </a:ext>
            </a:extLst>
          </p:cNvPr>
          <p:cNvSpPr>
            <a:spLocks noGrp="1"/>
          </p:cNvSpPr>
          <p:nvPr>
            <p:ph type="sldNum" sz="quarter" idx="12"/>
          </p:nvPr>
        </p:nvSpPr>
        <p:spPr/>
        <p:txBody>
          <a:bodyPr/>
          <a:lstStyle/>
          <a:p>
            <a:fld id="{3A98EE3D-8CD1-4C3F-BD1C-C98C9596463C}" type="slidenum">
              <a:rPr lang="en-US" smtClean="0"/>
              <a:t>13</a:t>
            </a:fld>
            <a:endParaRPr lang="en-US" dirty="0"/>
          </a:p>
        </p:txBody>
      </p:sp>
      <p:grpSp>
        <p:nvGrpSpPr>
          <p:cNvPr id="7" name="Group 6">
            <a:extLst>
              <a:ext uri="{FF2B5EF4-FFF2-40B4-BE49-F238E27FC236}">
                <a16:creationId xmlns:a16="http://schemas.microsoft.com/office/drawing/2014/main" id="{FB22F684-3531-4A79-B221-78B7ACA00607}"/>
              </a:ext>
            </a:extLst>
          </p:cNvPr>
          <p:cNvGrpSpPr/>
          <p:nvPr/>
        </p:nvGrpSpPr>
        <p:grpSpPr>
          <a:xfrm>
            <a:off x="6162213" y="3288446"/>
            <a:ext cx="3511049" cy="3224981"/>
            <a:chOff x="7498402" y="2116320"/>
            <a:chExt cx="3511049" cy="3224981"/>
          </a:xfrm>
        </p:grpSpPr>
        <p:grpSp>
          <p:nvGrpSpPr>
            <p:cNvPr id="8" name="Group 7">
              <a:extLst>
                <a:ext uri="{FF2B5EF4-FFF2-40B4-BE49-F238E27FC236}">
                  <a16:creationId xmlns:a16="http://schemas.microsoft.com/office/drawing/2014/main" id="{F1F4D767-1548-4A7C-9767-09AAB8A45A8D}"/>
                </a:ext>
              </a:extLst>
            </p:cNvPr>
            <p:cNvGrpSpPr/>
            <p:nvPr/>
          </p:nvGrpSpPr>
          <p:grpSpPr>
            <a:xfrm>
              <a:off x="8061683" y="3392610"/>
              <a:ext cx="966667" cy="902574"/>
              <a:chOff x="9987094" y="1637983"/>
              <a:chExt cx="1409350" cy="1350628"/>
            </a:xfrm>
          </p:grpSpPr>
          <p:sp>
            <p:nvSpPr>
              <p:cNvPr id="15" name="Oval 14">
                <a:extLst>
                  <a:ext uri="{FF2B5EF4-FFF2-40B4-BE49-F238E27FC236}">
                    <a16:creationId xmlns:a16="http://schemas.microsoft.com/office/drawing/2014/main" id="{7DAF261D-63CB-4BE7-ADF1-D716E2C52F6B}"/>
                  </a:ext>
                </a:extLst>
              </p:cNvPr>
              <p:cNvSpPr/>
              <p:nvPr/>
            </p:nvSpPr>
            <p:spPr>
              <a:xfrm>
                <a:off x="9987094" y="1637983"/>
                <a:ext cx="1409350" cy="1350628"/>
              </a:xfrm>
              <a:prstGeom prst="ellipse">
                <a:avLst/>
              </a:prstGeom>
              <a:ln>
                <a:solidFill>
                  <a:srgbClr val="002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36FD9AB-95D2-40CB-89F4-225FFCED692C}"/>
                  </a:ext>
                </a:extLst>
              </p:cNvPr>
              <p:cNvSpPr/>
              <p:nvPr/>
            </p:nvSpPr>
            <p:spPr>
              <a:xfrm>
                <a:off x="10645993" y="2271353"/>
                <a:ext cx="91552" cy="83889"/>
              </a:xfrm>
              <a:prstGeom prst="ellipse">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56C713B6-5E2C-4C94-B055-3F162CE0FAA3}"/>
                </a:ext>
              </a:extLst>
            </p:cNvPr>
            <p:cNvGrpSpPr/>
            <p:nvPr/>
          </p:nvGrpSpPr>
          <p:grpSpPr>
            <a:xfrm>
              <a:off x="9845440" y="2880223"/>
              <a:ext cx="568698" cy="1937857"/>
              <a:chOff x="10800207" y="2048627"/>
              <a:chExt cx="568698" cy="1937857"/>
            </a:xfrm>
          </p:grpSpPr>
          <p:sp>
            <p:nvSpPr>
              <p:cNvPr id="13" name="Rectangle 12">
                <a:extLst>
                  <a:ext uri="{FF2B5EF4-FFF2-40B4-BE49-F238E27FC236}">
                    <a16:creationId xmlns:a16="http://schemas.microsoft.com/office/drawing/2014/main" id="{AB4C8A90-3C80-4597-A08E-A65D15AAAB36}"/>
                  </a:ext>
                </a:extLst>
              </p:cNvPr>
              <p:cNvSpPr/>
              <p:nvPr/>
            </p:nvSpPr>
            <p:spPr>
              <a:xfrm rot="5400000">
                <a:off x="10115627" y="2733207"/>
                <a:ext cx="1937857" cy="568698"/>
              </a:xfrm>
              <a:prstGeom prst="rect">
                <a:avLst/>
              </a:prstGeom>
              <a:solidFill>
                <a:srgbClr val="4B9CD3"/>
              </a:solidFill>
              <a:ln>
                <a:solidFill>
                  <a:srgbClr val="002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9CA12348-30AB-4803-BD86-26B7080414AB}"/>
                  </a:ext>
                </a:extLst>
              </p:cNvPr>
              <p:cNvCxnSpPr>
                <a:cxnSpLocks/>
              </p:cNvCxnSpPr>
              <p:nvPr/>
            </p:nvCxnSpPr>
            <p:spPr>
              <a:xfrm rot="5400000">
                <a:off x="10199516" y="3017556"/>
                <a:ext cx="1782661" cy="0"/>
              </a:xfrm>
              <a:prstGeom prst="line">
                <a:avLst/>
              </a:prstGeom>
              <a:ln w="38100">
                <a:solidFill>
                  <a:srgbClr val="E25D3C"/>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493B6FDB-DD9E-4AF0-998B-AF745FEDA3B6}"/>
                </a:ext>
              </a:extLst>
            </p:cNvPr>
            <p:cNvSpPr txBox="1"/>
            <p:nvPr/>
          </p:nvSpPr>
          <p:spPr>
            <a:xfrm>
              <a:off x="7498402" y="2116320"/>
              <a:ext cx="3489866" cy="461665"/>
            </a:xfrm>
            <a:prstGeom prst="rect">
              <a:avLst/>
            </a:prstGeom>
            <a:noFill/>
          </p:spPr>
          <p:txBody>
            <a:bodyPr wrap="none" rtlCol="0">
              <a:spAutoFit/>
            </a:bodyPr>
            <a:lstStyle/>
            <a:p>
              <a:r>
                <a:rPr lang="en-US" sz="2400" u="sng" dirty="0">
                  <a:solidFill>
                    <a:srgbClr val="E25D3C"/>
                  </a:solidFill>
                </a:rPr>
                <a:t>Source geometry options:</a:t>
              </a:r>
            </a:p>
          </p:txBody>
        </p:sp>
        <p:sp>
          <p:nvSpPr>
            <p:cNvPr id="11" name="TextBox 10">
              <a:extLst>
                <a:ext uri="{FF2B5EF4-FFF2-40B4-BE49-F238E27FC236}">
                  <a16:creationId xmlns:a16="http://schemas.microsoft.com/office/drawing/2014/main" id="{BB6A14E2-668C-4FEF-85FB-0706716F75AC}"/>
                </a:ext>
              </a:extLst>
            </p:cNvPr>
            <p:cNvSpPr txBox="1"/>
            <p:nvPr/>
          </p:nvSpPr>
          <p:spPr>
            <a:xfrm>
              <a:off x="9250123" y="4818081"/>
              <a:ext cx="1759328" cy="523220"/>
            </a:xfrm>
            <a:prstGeom prst="rect">
              <a:avLst/>
            </a:prstGeom>
            <a:noFill/>
          </p:spPr>
          <p:txBody>
            <a:bodyPr wrap="none" rtlCol="0">
              <a:spAutoFit/>
            </a:bodyPr>
            <a:lstStyle/>
            <a:p>
              <a:pPr algn="ctr"/>
              <a:r>
                <a:rPr lang="en-US" sz="1400" dirty="0">
                  <a:solidFill>
                    <a:srgbClr val="002966"/>
                  </a:solidFill>
                </a:rPr>
                <a:t>cylindrical volume</a:t>
              </a:r>
            </a:p>
            <a:p>
              <a:pPr algn="ctr"/>
              <a:r>
                <a:rPr lang="en-US" sz="1400" dirty="0">
                  <a:solidFill>
                    <a:srgbClr val="002966"/>
                  </a:solidFill>
                </a:rPr>
                <a:t>along the </a:t>
              </a:r>
              <a:r>
                <a:rPr lang="en-US" sz="1400" u="sng" dirty="0">
                  <a:solidFill>
                    <a:srgbClr val="002966"/>
                  </a:solidFill>
                </a:rPr>
                <a:t>line source</a:t>
              </a:r>
            </a:p>
          </p:txBody>
        </p:sp>
        <p:sp>
          <p:nvSpPr>
            <p:cNvPr id="12" name="TextBox 11">
              <a:extLst>
                <a:ext uri="{FF2B5EF4-FFF2-40B4-BE49-F238E27FC236}">
                  <a16:creationId xmlns:a16="http://schemas.microsoft.com/office/drawing/2014/main" id="{67BFE031-8CE4-4964-8035-BF1EAA13E5F7}"/>
                </a:ext>
              </a:extLst>
            </p:cNvPr>
            <p:cNvSpPr txBox="1"/>
            <p:nvPr/>
          </p:nvSpPr>
          <p:spPr>
            <a:xfrm>
              <a:off x="7519372" y="2819409"/>
              <a:ext cx="1988493" cy="523220"/>
            </a:xfrm>
            <a:prstGeom prst="rect">
              <a:avLst/>
            </a:prstGeom>
            <a:noFill/>
          </p:spPr>
          <p:txBody>
            <a:bodyPr wrap="none" rtlCol="0">
              <a:spAutoFit/>
            </a:bodyPr>
            <a:lstStyle/>
            <a:p>
              <a:pPr algn="ctr"/>
              <a:r>
                <a:rPr lang="en-US" sz="1400" dirty="0">
                  <a:solidFill>
                    <a:srgbClr val="002966"/>
                  </a:solidFill>
                </a:rPr>
                <a:t>spherical volume</a:t>
              </a:r>
            </a:p>
            <a:p>
              <a:pPr algn="ctr"/>
              <a:r>
                <a:rPr lang="en-US" sz="1400" dirty="0">
                  <a:solidFill>
                    <a:srgbClr val="002966"/>
                  </a:solidFill>
                </a:rPr>
                <a:t>around the </a:t>
              </a:r>
              <a:r>
                <a:rPr lang="en-US" sz="1400" u="sng" dirty="0">
                  <a:solidFill>
                    <a:srgbClr val="002966"/>
                  </a:solidFill>
                </a:rPr>
                <a:t>point source</a:t>
              </a:r>
            </a:p>
          </p:txBody>
        </p:sp>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F67346A-6EAE-4741-A72F-2EA9D4D1BA2A}"/>
                  </a:ext>
                </a:extLst>
              </p:cNvPr>
              <p:cNvSpPr txBox="1"/>
              <p:nvPr/>
            </p:nvSpPr>
            <p:spPr>
              <a:xfrm>
                <a:off x="2289509" y="3750111"/>
                <a:ext cx="2844799" cy="2319866"/>
              </a:xfrm>
              <a:prstGeom prst="rect">
                <a:avLst/>
              </a:prstGeom>
              <a:noFill/>
              <a:ln w="28575">
                <a:solidFill>
                  <a:schemeClr val="accent1"/>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𝑝𝑜𝑖𝑛𝑡</m:t>
                          </m:r>
                        </m:sub>
                      </m:sSub>
                      <m:r>
                        <a:rPr lang="en-US" sz="2000" i="1" smtClean="0">
                          <a:latin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𝜋</m:t>
                      </m:r>
                      <m:sSup>
                        <m:sSupPr>
                          <m:ctrlPr>
                            <a:rPr lang="en-US" sz="200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𝑟</m:t>
                          </m:r>
                        </m:e>
                        <m:sup>
                          <m:r>
                            <a:rPr lang="en-US" sz="2000" b="0" i="1" smtClean="0">
                              <a:latin typeface="Cambria Math" panose="02040503050406030204" pitchFamily="18" charset="0"/>
                              <a:ea typeface="Cambria Math" panose="02040503050406030204" pitchFamily="18" charset="0"/>
                            </a:rPr>
                            <m:t>3</m:t>
                          </m:r>
                        </m:sup>
                      </m:sSup>
                      <m:r>
                        <a:rPr lang="en-US" sz="2000" b="0" i="1" smtClean="0">
                          <a:latin typeface="Cambria Math" panose="02040503050406030204" pitchFamily="18" charset="0"/>
                          <a:ea typeface="Cambria Math" panose="02040503050406030204" pitchFamily="18" charset="0"/>
                        </a:rPr>
                        <m:t>=1 </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𝑐𝑚</m:t>
                          </m:r>
                        </m:e>
                        <m:sup>
                          <m:r>
                            <a:rPr lang="en-US" sz="2000" b="0" i="1" smtClean="0">
                              <a:latin typeface="Cambria Math" panose="02040503050406030204" pitchFamily="18" charset="0"/>
                              <a:ea typeface="Cambria Math" panose="02040503050406030204" pitchFamily="18" charset="0"/>
                            </a:rPr>
                            <m:t>3</m:t>
                          </m:r>
                        </m:sup>
                      </m:sSup>
                    </m:oMath>
                  </m:oMathPara>
                </a14:m>
                <a:endParaRPr lang="en-US" sz="2000" b="0" i="1" dirty="0">
                  <a:latin typeface="Cambria Math" panose="02040503050406030204" pitchFamily="18" charset="0"/>
                </a:endParaRPr>
              </a:p>
              <a:p>
                <a:endParaRPr lang="en-US"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𝑙𝑖𝑛𝑒</m:t>
                          </m:r>
                        </m:sub>
                      </m:sSub>
                      <m:r>
                        <a:rPr lang="en-US" sz="2000" b="0" i="1" smtClean="0">
                          <a:latin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𝜋</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𝑟</m:t>
                          </m:r>
                        </m:e>
                        <m:sup>
                          <m:r>
                            <a:rPr lang="en-US" sz="2000" b="0" i="1" smtClean="0">
                              <a:latin typeface="Cambria Math" panose="02040503050406030204" pitchFamily="18" charset="0"/>
                              <a:ea typeface="Cambria Math" panose="02040503050406030204" pitchFamily="18" charset="0"/>
                            </a:rPr>
                            <m:t>2</m:t>
                          </m:r>
                        </m:sup>
                      </m:sSup>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𝐿</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4</m:t>
                              </m:r>
                            </m:num>
                            <m:den>
                              <m:r>
                                <a:rPr lang="en-US" sz="2000" b="0" i="1" smtClean="0">
                                  <a:latin typeface="Cambria Math" panose="02040503050406030204" pitchFamily="18" charset="0"/>
                                  <a:ea typeface="Cambria Math" panose="02040503050406030204" pitchFamily="18" charset="0"/>
                                </a:rPr>
                                <m:t>3</m:t>
                              </m:r>
                            </m:den>
                          </m:f>
                          <m:r>
                            <a:rPr lang="en-US" sz="2000" b="0" i="1" smtClean="0">
                              <a:latin typeface="Cambria Math" panose="02040503050406030204" pitchFamily="18" charset="0"/>
                              <a:ea typeface="Cambria Math" panose="02040503050406030204" pitchFamily="18" charset="0"/>
                            </a:rPr>
                            <m:t>𝑟</m:t>
                          </m:r>
                        </m:e>
                      </m:d>
                    </m:oMath>
                  </m:oMathPara>
                </a14:m>
                <a:endParaRPr lang="en-US" sz="2000" b="0" i="1" dirty="0">
                  <a:latin typeface="Cambria Math" panose="02040503050406030204" pitchFamily="18" charset="0"/>
                  <a:ea typeface="Cambria Math" panose="02040503050406030204" pitchFamily="18" charset="0"/>
                </a:endParaRPr>
              </a:p>
              <a:p>
                <a:endParaRPr lang="en-US" sz="20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𝑟</m:t>
                      </m:r>
                      <m:r>
                        <a:rPr lang="en-US" sz="2000" b="0" i="1" smtClean="0">
                          <a:latin typeface="Cambria Math" panose="02040503050406030204" pitchFamily="18" charset="0"/>
                          <a:ea typeface="Cambria Math" panose="02040503050406030204" pitchFamily="18" charset="0"/>
                        </a:rPr>
                        <m:t>=0.62 </m:t>
                      </m:r>
                      <m:r>
                        <a:rPr lang="en-US" sz="2000" b="0" i="1" smtClean="0">
                          <a:latin typeface="Cambria Math" panose="02040503050406030204" pitchFamily="18" charset="0"/>
                          <a:ea typeface="Cambria Math" panose="02040503050406030204" pitchFamily="18" charset="0"/>
                        </a:rPr>
                        <m:t>𝑐𝑚</m:t>
                      </m:r>
                    </m:oMath>
                  </m:oMathPara>
                </a14:m>
                <a:endParaRPr lang="en-US" sz="20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𝐿</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𝑤𝑜𝑢𝑛𝑑</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𝑑𝑒𝑝𝑡h</m:t>
                      </m:r>
                    </m:oMath>
                  </m:oMathPara>
                </a14:m>
                <a:endParaRPr lang="en-US" sz="2000" b="0" i="1" dirty="0">
                  <a:latin typeface="Cambria Math" panose="02040503050406030204" pitchFamily="18" charset="0"/>
                  <a:ea typeface="Cambria Math" panose="02040503050406030204" pitchFamily="18" charset="0"/>
                </a:endParaRPr>
              </a:p>
            </p:txBody>
          </p:sp>
        </mc:Choice>
        <mc:Fallback xmlns="">
          <p:sp>
            <p:nvSpPr>
              <p:cNvPr id="17" name="TextBox 16">
                <a:extLst>
                  <a:ext uri="{FF2B5EF4-FFF2-40B4-BE49-F238E27FC236}">
                    <a16:creationId xmlns:a16="http://schemas.microsoft.com/office/drawing/2014/main" id="{BF67346A-6EAE-4741-A72F-2EA9D4D1BA2A}"/>
                  </a:ext>
                </a:extLst>
              </p:cNvPr>
              <p:cNvSpPr txBox="1">
                <a:spLocks noRot="1" noChangeAspect="1" noMove="1" noResize="1" noEditPoints="1" noAdjustHandles="1" noChangeArrowheads="1" noChangeShapeType="1" noTextEdit="1"/>
              </p:cNvSpPr>
              <p:nvPr/>
            </p:nvSpPr>
            <p:spPr>
              <a:xfrm>
                <a:off x="2289509" y="3750111"/>
                <a:ext cx="2844799" cy="2319866"/>
              </a:xfrm>
              <a:prstGeom prst="rect">
                <a:avLst/>
              </a:prstGeom>
              <a:blipFill>
                <a:blip r:embed="rId2"/>
                <a:stretch>
                  <a:fillRect b="-2591"/>
                </a:stretch>
              </a:blipFill>
              <a:ln w="28575">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130861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5EEBF-C54A-4E81-8406-E9208234C9B7}"/>
              </a:ext>
            </a:extLst>
          </p:cNvPr>
          <p:cNvSpPr>
            <a:spLocks noGrp="1"/>
          </p:cNvSpPr>
          <p:nvPr>
            <p:ph type="title"/>
          </p:nvPr>
        </p:nvSpPr>
        <p:spPr>
          <a:xfrm>
            <a:off x="581192" y="702156"/>
            <a:ext cx="11029616" cy="1027820"/>
          </a:xfrm>
        </p:spPr>
        <p:txBody>
          <a:bodyPr/>
          <a:lstStyle/>
          <a:p>
            <a:r>
              <a:rPr lang="en-US" dirty="0"/>
              <a:t>Local </a:t>
            </a:r>
            <a:r>
              <a:rPr lang="en-US" dirty="0" err="1"/>
              <a:t>dosE</a:t>
            </a:r>
            <a:endParaRPr lang="en-US" dirty="0"/>
          </a:p>
        </p:txBody>
      </p:sp>
      <p:sp>
        <p:nvSpPr>
          <p:cNvPr id="3" name="Content Placeholder 2">
            <a:extLst>
              <a:ext uri="{FF2B5EF4-FFF2-40B4-BE49-F238E27FC236}">
                <a16:creationId xmlns:a16="http://schemas.microsoft.com/office/drawing/2014/main" id="{08B57F9B-129D-4DA4-B6E8-493B253D60D2}"/>
              </a:ext>
            </a:extLst>
          </p:cNvPr>
          <p:cNvSpPr>
            <a:spLocks noGrp="1"/>
          </p:cNvSpPr>
          <p:nvPr>
            <p:ph idx="1"/>
          </p:nvPr>
        </p:nvSpPr>
        <p:spPr>
          <a:xfrm>
            <a:off x="581192" y="1729976"/>
            <a:ext cx="10332885" cy="4533038"/>
          </a:xfrm>
        </p:spPr>
        <p:txBody>
          <a:bodyPr>
            <a:normAutofit lnSpcReduction="10000"/>
          </a:bodyPr>
          <a:lstStyle/>
          <a:p>
            <a:r>
              <a:rPr lang="en-US" sz="1800" dirty="0"/>
              <a:t>Dose for a 1 </a:t>
            </a:r>
            <a:r>
              <a:rPr lang="en-US" sz="1800" dirty="0" err="1"/>
              <a:t>kBq</a:t>
            </a:r>
            <a:r>
              <a:rPr lang="en-US" sz="1800" dirty="0"/>
              <a:t> point source of </a:t>
            </a:r>
            <a:r>
              <a:rPr lang="en-US" sz="1800" baseline="30000" dirty="0"/>
              <a:t>32</a:t>
            </a:r>
            <a:r>
              <a:rPr lang="en-US" sz="1800" dirty="0"/>
              <a:t>P (</a:t>
            </a:r>
            <a:r>
              <a:rPr lang="en-US" sz="1800" dirty="0" err="1"/>
              <a:t>E</a:t>
            </a:r>
            <a:r>
              <a:rPr lang="en-US" sz="1800" baseline="-25000" dirty="0" err="1"/>
              <a:t>avg</a:t>
            </a:r>
            <a:r>
              <a:rPr lang="en-US" sz="1800" dirty="0"/>
              <a:t> = 0.695 MeV):			</a:t>
            </a:r>
            <a:r>
              <a:rPr lang="en-US" sz="1800" dirty="0" err="1">
                <a:uFill>
                  <a:solidFill>
                    <a:srgbClr val="DC4405"/>
                  </a:solidFill>
                </a:uFill>
              </a:rPr>
              <a:t>LDE</a:t>
            </a:r>
            <a:r>
              <a:rPr lang="en-US" sz="1800" dirty="0">
                <a:uFill>
                  <a:solidFill>
                    <a:srgbClr val="DC4405"/>
                  </a:solidFill>
                </a:uFill>
              </a:rPr>
              <a:t> = 0.60 mSv/h</a:t>
            </a:r>
          </a:p>
          <a:p>
            <a:r>
              <a:rPr lang="en-US" sz="1800" dirty="0"/>
              <a:t>And, a 1 </a:t>
            </a:r>
            <a:r>
              <a:rPr lang="en-US" sz="1800" dirty="0" err="1"/>
              <a:t>kBq</a:t>
            </a:r>
            <a:r>
              <a:rPr lang="en-US" sz="1800" dirty="0"/>
              <a:t> point source of </a:t>
            </a:r>
            <a:r>
              <a:rPr lang="en-US" sz="1800" baseline="30000" dirty="0"/>
              <a:t>150</a:t>
            </a:r>
            <a:r>
              <a:rPr lang="en-US" sz="1800" dirty="0"/>
              <a:t>Gd (</a:t>
            </a:r>
            <a:r>
              <a:rPr lang="en-US" sz="1800" dirty="0" err="1"/>
              <a:t>E</a:t>
            </a:r>
            <a:r>
              <a:rPr lang="en-US" sz="1800" baseline="-25000" dirty="0" err="1">
                <a:latin typeface="Symbol" panose="05050102010706020507" pitchFamily="18" charset="2"/>
              </a:rPr>
              <a:t>a</a:t>
            </a:r>
            <a:r>
              <a:rPr lang="en-US" sz="1800" dirty="0"/>
              <a:t> = 2.75 MeV):				</a:t>
            </a:r>
            <a:r>
              <a:rPr lang="en-US" sz="1800" u="dbl" dirty="0" err="1">
                <a:uFill>
                  <a:solidFill>
                    <a:srgbClr val="DC4405"/>
                  </a:solidFill>
                </a:uFill>
              </a:rPr>
              <a:t>LDE</a:t>
            </a:r>
            <a:r>
              <a:rPr lang="en-US" sz="1800" u="dbl" dirty="0">
                <a:uFill>
                  <a:solidFill>
                    <a:srgbClr val="DC4405"/>
                  </a:solidFill>
                </a:uFill>
              </a:rPr>
              <a:t> = 1.3 MSv/h</a:t>
            </a:r>
          </a:p>
          <a:p>
            <a:r>
              <a:rPr lang="en-US" sz="1800" dirty="0"/>
              <a:t>But, a wound with both nuclides (i.e., using larger volume):</a:t>
            </a:r>
            <a:r>
              <a:rPr lang="en-US" sz="1500" dirty="0"/>
              <a:t>			</a:t>
            </a:r>
            <a:r>
              <a:rPr lang="en-US" sz="1800" dirty="0" err="1">
                <a:solidFill>
                  <a:srgbClr val="DC4405"/>
                </a:solidFill>
              </a:rPr>
              <a:t>LDE</a:t>
            </a:r>
            <a:r>
              <a:rPr lang="en-US" sz="1800" dirty="0">
                <a:solidFill>
                  <a:srgbClr val="DC4405"/>
                </a:solidFill>
              </a:rPr>
              <a:t> = 48 mSv/h</a:t>
            </a:r>
          </a:p>
          <a:p>
            <a:endParaRPr lang="en-US" sz="1800" dirty="0"/>
          </a:p>
          <a:p>
            <a:r>
              <a:rPr lang="en-US" sz="1800" dirty="0"/>
              <a:t>However, with a standard volume (1 cm</a:t>
            </a:r>
            <a:r>
              <a:rPr lang="en-US" sz="1800" baseline="30000" dirty="0"/>
              <a:t>3</a:t>
            </a:r>
            <a:r>
              <a:rPr lang="en-US" sz="1800" dirty="0"/>
              <a:t>, r = 0.62 cm):</a:t>
            </a:r>
          </a:p>
          <a:p>
            <a:pPr lvl="1"/>
            <a:r>
              <a:rPr lang="en-US" sz="1800" dirty="0"/>
              <a:t>1 </a:t>
            </a:r>
            <a:r>
              <a:rPr lang="en-US" sz="1800" dirty="0" err="1"/>
              <a:t>kBq</a:t>
            </a:r>
            <a:r>
              <a:rPr lang="en-US" sz="1800" dirty="0"/>
              <a:t> </a:t>
            </a:r>
            <a:r>
              <a:rPr lang="en-US" sz="1800" baseline="30000" dirty="0"/>
              <a:t>32</a:t>
            </a:r>
            <a:r>
              <a:rPr lang="en-US" sz="1800" dirty="0"/>
              <a:t>P												</a:t>
            </a:r>
            <a:r>
              <a:rPr lang="en-US" sz="1800" u="dbl" dirty="0">
                <a:uFill>
                  <a:solidFill>
                    <a:srgbClr val="DC4405"/>
                  </a:solidFill>
                </a:uFill>
              </a:rPr>
              <a:t>LDE =   0.4 mSv/h</a:t>
            </a:r>
          </a:p>
          <a:p>
            <a:pPr lvl="1"/>
            <a:r>
              <a:rPr lang="en-US" sz="1800" dirty="0"/>
              <a:t>1 </a:t>
            </a:r>
            <a:r>
              <a:rPr lang="en-US" sz="1800" dirty="0" err="1"/>
              <a:t>kBq</a:t>
            </a:r>
            <a:r>
              <a:rPr lang="en-US" sz="1800" dirty="0"/>
              <a:t> </a:t>
            </a:r>
            <a:r>
              <a:rPr lang="en-US" sz="1800" baseline="30000" dirty="0"/>
              <a:t>150</a:t>
            </a:r>
            <a:r>
              <a:rPr lang="en-US" sz="1800" dirty="0"/>
              <a:t>Gd												LDE = 31.7 mSv/h</a:t>
            </a:r>
          </a:p>
          <a:p>
            <a:pPr lvl="1"/>
            <a:r>
              <a:rPr lang="en-US" sz="1800" dirty="0"/>
              <a:t>1 </a:t>
            </a:r>
            <a:r>
              <a:rPr lang="en-US" sz="1800" dirty="0" err="1"/>
              <a:t>kBq</a:t>
            </a:r>
            <a:r>
              <a:rPr lang="en-US" sz="1800" dirty="0"/>
              <a:t> </a:t>
            </a:r>
            <a:r>
              <a:rPr lang="en-US" sz="1800" baseline="30000" dirty="0"/>
              <a:t>150</a:t>
            </a:r>
            <a:r>
              <a:rPr lang="en-US" sz="1800" dirty="0"/>
              <a:t>Gd + 1 </a:t>
            </a:r>
            <a:r>
              <a:rPr lang="en-US" sz="1800" dirty="0" err="1"/>
              <a:t>kBq</a:t>
            </a:r>
            <a:r>
              <a:rPr lang="en-US" sz="1800" dirty="0"/>
              <a:t> </a:t>
            </a:r>
            <a:r>
              <a:rPr lang="en-US" sz="1800" baseline="30000" dirty="0"/>
              <a:t>32</a:t>
            </a:r>
            <a:r>
              <a:rPr lang="en-US" sz="1800" dirty="0"/>
              <a:t>P									</a:t>
            </a:r>
            <a:r>
              <a:rPr lang="en-US" sz="1800" dirty="0">
                <a:solidFill>
                  <a:srgbClr val="DC4405"/>
                </a:solidFill>
              </a:rPr>
              <a:t>LDE = 32.1 mSv/h</a:t>
            </a:r>
          </a:p>
          <a:p>
            <a:pPr lvl="1"/>
            <a:endParaRPr lang="en-US" sz="1800" dirty="0"/>
          </a:p>
          <a:p>
            <a:r>
              <a:rPr lang="en-US" sz="1900" dirty="0"/>
              <a:t>All alpha and electron energy is assumed deposited with 1 cm</a:t>
            </a:r>
            <a:r>
              <a:rPr lang="en-US" sz="1900" baseline="30000" dirty="0"/>
              <a:t>3</a:t>
            </a:r>
            <a:endParaRPr lang="en-US" sz="1900" dirty="0"/>
          </a:p>
          <a:p>
            <a:pPr lvl="1"/>
            <a:r>
              <a:rPr lang="en-US" sz="1600" dirty="0"/>
              <a:t>good assumption for 95% absorption until about </a:t>
            </a:r>
            <a:r>
              <a:rPr lang="en-US" sz="1600" dirty="0" err="1"/>
              <a:t>E</a:t>
            </a:r>
            <a:r>
              <a:rPr lang="en-US" sz="1600" baseline="-25000" dirty="0" err="1"/>
              <a:t>e</a:t>
            </a:r>
            <a:r>
              <a:rPr lang="en-US" sz="1600" dirty="0"/>
              <a:t> &gt; 2 MeV</a:t>
            </a:r>
          </a:p>
        </p:txBody>
      </p:sp>
      <p:sp>
        <p:nvSpPr>
          <p:cNvPr id="4" name="Date Placeholder 3">
            <a:extLst>
              <a:ext uri="{FF2B5EF4-FFF2-40B4-BE49-F238E27FC236}">
                <a16:creationId xmlns:a16="http://schemas.microsoft.com/office/drawing/2014/main" id="{3D9DFFAB-E689-48A8-898C-2DBE7FF47E4E}"/>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6A5020DC-0B2C-4CCD-9F61-F991A8045313}"/>
              </a:ext>
            </a:extLst>
          </p:cNvPr>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6" name="Slide Number Placeholder 5">
            <a:extLst>
              <a:ext uri="{FF2B5EF4-FFF2-40B4-BE49-F238E27FC236}">
                <a16:creationId xmlns:a16="http://schemas.microsoft.com/office/drawing/2014/main" id="{A90DFD38-462A-4235-A44F-81F6ED670DB3}"/>
              </a:ext>
            </a:extLst>
          </p:cNvPr>
          <p:cNvSpPr>
            <a:spLocks noGrp="1"/>
          </p:cNvSpPr>
          <p:nvPr>
            <p:ph type="sldNum" sz="quarter" idx="12"/>
          </p:nvPr>
        </p:nvSpPr>
        <p:spPr/>
        <p:txBody>
          <a:bodyPr/>
          <a:lstStyle/>
          <a:p>
            <a:fld id="{3A98EE3D-8CD1-4C3F-BD1C-C98C9596463C}" type="slidenum">
              <a:rPr lang="en-US" smtClean="0"/>
              <a:t>14</a:t>
            </a:fld>
            <a:endParaRPr lang="en-US" dirty="0"/>
          </a:p>
        </p:txBody>
      </p:sp>
    </p:spTree>
    <p:extLst>
      <p:ext uri="{BB962C8B-B14F-4D97-AF65-F5344CB8AC3E}">
        <p14:creationId xmlns:p14="http://schemas.microsoft.com/office/powerpoint/2010/main" val="736333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ED04B-42EB-4DE4-84A0-56225A2A427E}"/>
              </a:ext>
            </a:extLst>
          </p:cNvPr>
          <p:cNvSpPr>
            <a:spLocks noGrp="1"/>
          </p:cNvSpPr>
          <p:nvPr>
            <p:ph type="title"/>
          </p:nvPr>
        </p:nvSpPr>
        <p:spPr/>
        <p:txBody>
          <a:bodyPr/>
          <a:lstStyle/>
          <a:p>
            <a:r>
              <a:rPr lang="en-US" dirty="0"/>
              <a:t>Local Dose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106A0A-ED04-4767-A1FF-C2F1EBA5155A}"/>
                  </a:ext>
                </a:extLst>
              </p:cNvPr>
              <p:cNvSpPr>
                <a:spLocks noGrp="1"/>
              </p:cNvSpPr>
              <p:nvPr>
                <p:ph idx="1"/>
              </p:nvPr>
            </p:nvSpPr>
            <p:spPr>
              <a:xfrm>
                <a:off x="581192" y="1977081"/>
                <a:ext cx="11029615" cy="3998269"/>
              </a:xfrm>
            </p:spPr>
            <p:txBody>
              <a:bodyPr/>
              <a:lstStyle/>
              <a:p>
                <a:r>
                  <a:rPr lang="en-US" b="1" dirty="0"/>
                  <a:t>Electrons:  </a:t>
                </a:r>
                <a:r>
                  <a:rPr lang="en-US" dirty="0"/>
                  <a:t>For a point source beneath the skin surface, the local dose due to electrons is:</a:t>
                </a:r>
              </a:p>
              <a:p>
                <a:endParaRPr lang="en-US" dirty="0"/>
              </a:p>
              <a:p>
                <a:endParaRPr lang="en-US" dirty="0"/>
              </a:p>
              <a:p>
                <a:endParaRPr lang="en-US" dirty="0"/>
              </a:p>
              <a:p>
                <a:endParaRPr lang="en-US" dirty="0"/>
              </a:p>
              <a:p>
                <a:r>
                  <a:rPr lang="en-US" dirty="0"/>
                  <a:t>where </a:t>
                </a:r>
                <a:r>
                  <a:rPr lang="en-US" i="1" dirty="0"/>
                  <a:t>c</a:t>
                </a:r>
                <a:r>
                  <a:rPr lang="en-US" dirty="0"/>
                  <a:t> handles unit conversion, </a:t>
                </a:r>
                <a:r>
                  <a:rPr lang="en-US" i="1" dirty="0"/>
                  <a:t>Q</a:t>
                </a:r>
                <a:r>
                  <a:rPr lang="en-US" dirty="0"/>
                  <a:t> is the activity initially introduced into the wound, </a:t>
                </a:r>
                <a14:m>
                  <m:oMath xmlns:m="http://schemas.openxmlformats.org/officeDocument/2006/math">
                    <m:r>
                      <a:rPr lang="en-US" i="1">
                        <a:latin typeface="Cambria Math" panose="02040503050406030204" pitchFamily="18" charset="0"/>
                      </a:rPr>
                      <m:t>𝜏</m:t>
                    </m:r>
                  </m:oMath>
                </a14:m>
                <a:r>
                  <a:rPr lang="en-US" dirty="0"/>
                  <a:t> is residence time, </a:t>
                </a:r>
                <a14:m>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𝑤</m:t>
                        </m:r>
                      </m:e>
                      <m: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𝑒</m:t>
                            </m:r>
                          </m:sub>
                        </m:sSub>
                      </m:sub>
                    </m:sSub>
                    <m:r>
                      <a:rPr lang="en-US" i="1">
                        <a:latin typeface="Cambria Math" panose="02040503050406030204" pitchFamily="18" charset="0"/>
                      </a:rPr>
                      <m:t> </m:t>
                    </m:r>
                  </m:oMath>
                </a14:m>
                <a:r>
                  <a:rPr lang="en-US" dirty="0"/>
                  <a:t>is unity for electrons, </a:t>
                </a:r>
                <a:r>
                  <a:rPr lang="en-US" i="1" dirty="0"/>
                  <a:t>Y</a:t>
                </a:r>
                <a:r>
                  <a:rPr lang="en-US" dirty="0"/>
                  <a:t> is electron emission yield, </a:t>
                </a:r>
                <a14:m>
                  <m:oMath xmlns:m="http://schemas.openxmlformats.org/officeDocument/2006/math">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𝐸</m:t>
                        </m:r>
                      </m:e>
                    </m:acc>
                    <m:r>
                      <a:rPr lang="en-US" i="1">
                        <a:latin typeface="Cambria Math" panose="02040503050406030204" pitchFamily="18" charset="0"/>
                      </a:rPr>
                      <m:t> </m:t>
                    </m:r>
                  </m:oMath>
                </a14:m>
                <a:r>
                  <a:rPr lang="en-US" dirty="0"/>
                  <a:t>is average electron energy (considering all beta and electron emissions), </a:t>
                </a:r>
                <a:r>
                  <a:rPr lang="en-US" i="1" dirty="0"/>
                  <a:t>ρ</a:t>
                </a:r>
                <a:r>
                  <a:rPr lang="en-US" dirty="0"/>
                  <a:t> is tissue density, and </a:t>
                </a:r>
                <a14:m>
                  <m:oMath xmlns:m="http://schemas.openxmlformats.org/officeDocument/2006/math">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𝑃</m:t>
                        </m:r>
                      </m:sub>
                    </m:sSub>
                  </m:oMath>
                </a14:m>
                <a:r>
                  <a:rPr lang="en-US" dirty="0"/>
                  <a:t> is the absorption volume (1 cm</a:t>
                </a:r>
                <a:r>
                  <a:rPr lang="en-US" baseline="30000" dirty="0"/>
                  <a:t>3</a:t>
                </a:r>
                <a:r>
                  <a:rPr lang="en-US" dirty="0"/>
                  <a:t>).</a:t>
                </a:r>
              </a:p>
            </p:txBody>
          </p:sp>
        </mc:Choice>
        <mc:Fallback xmlns="">
          <p:sp>
            <p:nvSpPr>
              <p:cNvPr id="3" name="Content Placeholder 2">
                <a:extLst>
                  <a:ext uri="{FF2B5EF4-FFF2-40B4-BE49-F238E27FC236}">
                    <a16:creationId xmlns:a16="http://schemas.microsoft.com/office/drawing/2014/main" id="{62106A0A-ED04-4767-A1FF-C2F1EBA5155A}"/>
                  </a:ext>
                </a:extLst>
              </p:cNvPr>
              <p:cNvSpPr>
                <a:spLocks noGrp="1" noRot="1" noChangeAspect="1" noMove="1" noResize="1" noEditPoints="1" noAdjustHandles="1" noChangeArrowheads="1" noChangeShapeType="1" noTextEdit="1"/>
              </p:cNvSpPr>
              <p:nvPr>
                <p:ph idx="1"/>
              </p:nvPr>
            </p:nvSpPr>
            <p:spPr>
              <a:xfrm>
                <a:off x="581192" y="1977081"/>
                <a:ext cx="11029615" cy="3998269"/>
              </a:xfrm>
              <a:blipFill>
                <a:blip r:embed="rId2"/>
                <a:stretch>
                  <a:fillRect l="-166" r="-110"/>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CE9326F6-51F5-4E73-A2F4-5743F5644D65}"/>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775ABD09-146F-4D23-A69B-E39C26C2B5D8}"/>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BDCDF0D7-3C66-44B4-AA8B-62F74BA16FF4}"/>
              </a:ext>
            </a:extLst>
          </p:cNvPr>
          <p:cNvSpPr>
            <a:spLocks noGrp="1"/>
          </p:cNvSpPr>
          <p:nvPr>
            <p:ph type="sldNum" sz="quarter" idx="12"/>
          </p:nvPr>
        </p:nvSpPr>
        <p:spPr/>
        <p:txBody>
          <a:bodyPr/>
          <a:lstStyle/>
          <a:p>
            <a:fld id="{3A98EE3D-8CD1-4C3F-BD1C-C98C9596463C}" type="slidenum">
              <a:rPr lang="en-US" smtClean="0"/>
              <a:t>15</a:t>
            </a:fld>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04D109C-A0D1-440B-A7FA-90B9E9418E84}"/>
                  </a:ext>
                </a:extLst>
              </p:cNvPr>
              <p:cNvSpPr txBox="1"/>
              <p:nvPr/>
            </p:nvSpPr>
            <p:spPr>
              <a:xfrm>
                <a:off x="2532252" y="3329628"/>
                <a:ext cx="6095410" cy="7053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𝑒</m:t>
                          </m:r>
                        </m:sub>
                      </m:sSub>
                      <m:r>
                        <a:rPr lang="en-US" i="0">
                          <a:latin typeface="Cambria Math" panose="02040503050406030204" pitchFamily="18" charset="0"/>
                        </a:rPr>
                        <m:t>=</m:t>
                      </m:r>
                      <m:r>
                        <a:rPr lang="en-US" i="1">
                          <a:latin typeface="Cambria Math" panose="02040503050406030204" pitchFamily="18" charset="0"/>
                        </a:rPr>
                        <m:t>𝑐</m:t>
                      </m:r>
                      <m:f>
                        <m:fPr>
                          <m:ctrlPr>
                            <a:rPr lang="en-US" i="1">
                              <a:solidFill>
                                <a:srgbClr val="836967"/>
                              </a:solidFill>
                              <a:latin typeface="Cambria Math" panose="02040503050406030204" pitchFamily="18" charset="0"/>
                            </a:rPr>
                          </m:ctrlPr>
                        </m:fPr>
                        <m:num>
                          <m:r>
                            <a:rPr lang="en-US" i="1">
                              <a:latin typeface="Cambria Math" panose="02040503050406030204" pitchFamily="18" charset="0"/>
                            </a:rPr>
                            <m:t>𝑄</m:t>
                          </m:r>
                          <m:r>
                            <a:rPr lang="en-US" i="0">
                              <a:latin typeface="Cambria Math" panose="02040503050406030204" pitchFamily="18" charset="0"/>
                            </a:rPr>
                            <m:t> </m:t>
                          </m:r>
                          <m:r>
                            <a:rPr lang="en-US" i="1">
                              <a:latin typeface="Cambria Math" panose="02040503050406030204" pitchFamily="18" charset="0"/>
                            </a:rPr>
                            <m:t>𝜏</m:t>
                          </m:r>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𝑤</m:t>
                              </m:r>
                            </m:e>
                            <m: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𝑒</m:t>
                                  </m:r>
                                </m:sub>
                              </m:sSub>
                            </m:sub>
                          </m:sSub>
                          <m:r>
                            <a:rPr lang="en-US" i="0">
                              <a:latin typeface="Cambria Math" panose="02040503050406030204" pitchFamily="18" charset="0"/>
                            </a:rPr>
                            <m:t> </m:t>
                          </m:r>
                          <m:r>
                            <a:rPr lang="en-US" i="1">
                              <a:latin typeface="Cambria Math" panose="02040503050406030204" pitchFamily="18" charset="0"/>
                            </a:rPr>
                            <m:t>𝑌</m:t>
                          </m:r>
                          <m:r>
                            <a:rPr lang="en-US" i="0">
                              <a:latin typeface="Cambria Math" panose="02040503050406030204" pitchFamily="18" charset="0"/>
                            </a:rPr>
                            <m:t> </m:t>
                          </m:r>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𝐸</m:t>
                              </m:r>
                            </m:e>
                          </m:acc>
                        </m:num>
                        <m:den>
                          <m:r>
                            <a:rPr lang="en-US" i="1">
                              <a:latin typeface="Cambria Math" panose="02040503050406030204" pitchFamily="18" charset="0"/>
                            </a:rPr>
                            <m:t>𝜌</m:t>
                          </m:r>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𝑃</m:t>
                              </m:r>
                            </m:sub>
                          </m:sSub>
                        </m:den>
                      </m:f>
                    </m:oMath>
                  </m:oMathPara>
                </a14:m>
                <a:endParaRPr lang="en-US" dirty="0"/>
              </a:p>
            </p:txBody>
          </p:sp>
        </mc:Choice>
        <mc:Fallback xmlns="">
          <p:sp>
            <p:nvSpPr>
              <p:cNvPr id="10" name="TextBox 9">
                <a:extLst>
                  <a:ext uri="{FF2B5EF4-FFF2-40B4-BE49-F238E27FC236}">
                    <a16:creationId xmlns:a16="http://schemas.microsoft.com/office/drawing/2014/main" id="{104D109C-A0D1-440B-A7FA-90B9E9418E84}"/>
                  </a:ext>
                </a:extLst>
              </p:cNvPr>
              <p:cNvSpPr txBox="1">
                <a:spLocks noRot="1" noChangeAspect="1" noMove="1" noResize="1" noEditPoints="1" noAdjustHandles="1" noChangeArrowheads="1" noChangeShapeType="1" noTextEdit="1"/>
              </p:cNvSpPr>
              <p:nvPr/>
            </p:nvSpPr>
            <p:spPr>
              <a:xfrm>
                <a:off x="2532252" y="3329628"/>
                <a:ext cx="6095410" cy="70538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63065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ED04B-42EB-4DE4-84A0-56225A2A427E}"/>
              </a:ext>
            </a:extLst>
          </p:cNvPr>
          <p:cNvSpPr>
            <a:spLocks noGrp="1"/>
          </p:cNvSpPr>
          <p:nvPr>
            <p:ph type="title"/>
          </p:nvPr>
        </p:nvSpPr>
        <p:spPr/>
        <p:txBody>
          <a:bodyPr/>
          <a:lstStyle/>
          <a:p>
            <a:r>
              <a:rPr lang="en-US" dirty="0"/>
              <a:t>Local Dose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106A0A-ED04-4767-A1FF-C2F1EBA5155A}"/>
                  </a:ext>
                </a:extLst>
              </p:cNvPr>
              <p:cNvSpPr>
                <a:spLocks noGrp="1"/>
              </p:cNvSpPr>
              <p:nvPr>
                <p:ph idx="1"/>
              </p:nvPr>
            </p:nvSpPr>
            <p:spPr/>
            <p:txBody>
              <a:bodyPr/>
              <a:lstStyle/>
              <a:p>
                <a:r>
                  <a:rPr lang="en-US" b="1" dirty="0"/>
                  <a:t>Alphas:</a:t>
                </a:r>
                <a:r>
                  <a:rPr lang="en-US" dirty="0"/>
                  <a:t>  The local dose due to alpha emissions is:</a:t>
                </a:r>
              </a:p>
              <a:p>
                <a:endParaRPr lang="en-US" dirty="0"/>
              </a:p>
              <a:p>
                <a:endParaRPr lang="en-US" dirty="0"/>
              </a:p>
              <a:p>
                <a:endParaRPr lang="en-US" dirty="0"/>
              </a:p>
              <a:p>
                <a:endParaRPr lang="en-US" dirty="0"/>
              </a:p>
              <a:p>
                <a:r>
                  <a:rPr lang="en-US" dirty="0"/>
                  <a:t>where </a:t>
                </a:r>
                <a14:m>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𝑤</m:t>
                        </m:r>
                      </m:e>
                      <m: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𝛼</m:t>
                            </m:r>
                          </m:sub>
                        </m:sSub>
                      </m:sub>
                    </m:sSub>
                    <m:r>
                      <a:rPr lang="en-US" i="1">
                        <a:latin typeface="Cambria Math" panose="02040503050406030204" pitchFamily="18" charset="0"/>
                      </a:rPr>
                      <m:t> </m:t>
                    </m:r>
                  </m:oMath>
                </a14:m>
                <a:r>
                  <a:rPr lang="en-US" dirty="0"/>
                  <a:t>is 20 for alpha particles and </a:t>
                </a:r>
                <a14:m>
                  <m:oMath xmlns:m="http://schemas.openxmlformats.org/officeDocument/2006/math">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𝑖</m:t>
                        </m:r>
                      </m:sub>
                    </m:sSub>
                  </m:oMath>
                </a14:m>
                <a:r>
                  <a:rPr lang="en-US" dirty="0"/>
                  <a:t> is the energy of the </a:t>
                </a:r>
                <a:r>
                  <a:rPr lang="en-US" i="1" dirty="0" err="1"/>
                  <a:t>i</a:t>
                </a:r>
                <a:r>
                  <a:rPr lang="en-US" i="1" baseline="-25000" dirty="0" err="1"/>
                  <a:t>th</a:t>
                </a:r>
                <a:r>
                  <a:rPr lang="en-US" dirty="0"/>
                  <a:t> alpha with yield </a:t>
                </a:r>
                <a14:m>
                  <m:oMath xmlns:m="http://schemas.openxmlformats.org/officeDocument/2006/math">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r>
                      <a:rPr lang="en-US">
                        <a:latin typeface="Cambria Math" panose="02040503050406030204" pitchFamily="18" charset="0"/>
                      </a:rPr>
                      <m:t> </m:t>
                    </m:r>
                  </m:oMath>
                </a14:m>
                <a:endParaRPr lang="en-US" dirty="0"/>
              </a:p>
            </p:txBody>
          </p:sp>
        </mc:Choice>
        <mc:Fallback xmlns="">
          <p:sp>
            <p:nvSpPr>
              <p:cNvPr id="3" name="Content Placeholder 2">
                <a:extLst>
                  <a:ext uri="{FF2B5EF4-FFF2-40B4-BE49-F238E27FC236}">
                    <a16:creationId xmlns:a16="http://schemas.microsoft.com/office/drawing/2014/main" id="{62106A0A-ED04-4767-A1FF-C2F1EBA5155A}"/>
                  </a:ext>
                </a:extLst>
              </p:cNvPr>
              <p:cNvSpPr>
                <a:spLocks noGrp="1" noRot="1" noChangeAspect="1" noMove="1" noResize="1" noEditPoints="1" noAdjustHandles="1" noChangeArrowheads="1" noChangeShapeType="1" noTextEdit="1"/>
              </p:cNvSpPr>
              <p:nvPr>
                <p:ph idx="1"/>
              </p:nvPr>
            </p:nvSpPr>
            <p:spPr>
              <a:blipFill>
                <a:blip r:embed="rId2"/>
                <a:stretch>
                  <a:fillRect l="-166"/>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CE9326F6-51F5-4E73-A2F4-5743F5644D65}"/>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775ABD09-146F-4D23-A69B-E39C26C2B5D8}"/>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BDCDF0D7-3C66-44B4-AA8B-62F74BA16FF4}"/>
              </a:ext>
            </a:extLst>
          </p:cNvPr>
          <p:cNvSpPr>
            <a:spLocks noGrp="1"/>
          </p:cNvSpPr>
          <p:nvPr>
            <p:ph type="sldNum" sz="quarter" idx="12"/>
          </p:nvPr>
        </p:nvSpPr>
        <p:spPr/>
        <p:txBody>
          <a:bodyPr/>
          <a:lstStyle/>
          <a:p>
            <a:fld id="{3A98EE3D-8CD1-4C3F-BD1C-C98C9596463C}" type="slidenum">
              <a:rPr lang="en-US" smtClean="0"/>
              <a:t>16</a:t>
            </a:fld>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1713E28-37BF-4BA9-8892-F36B3B115C0A}"/>
                  </a:ext>
                </a:extLst>
              </p:cNvPr>
              <p:cNvSpPr txBox="1"/>
              <p:nvPr/>
            </p:nvSpPr>
            <p:spPr>
              <a:xfrm>
                <a:off x="3048294" y="3646018"/>
                <a:ext cx="6095410" cy="7645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𝛼</m:t>
                          </m:r>
                        </m:sub>
                      </m:sSub>
                      <m:r>
                        <a:rPr lang="en-US" i="0">
                          <a:latin typeface="Cambria Math" panose="02040503050406030204" pitchFamily="18" charset="0"/>
                        </a:rPr>
                        <m:t>=</m:t>
                      </m:r>
                      <m:r>
                        <a:rPr lang="en-US" i="1">
                          <a:latin typeface="Cambria Math" panose="02040503050406030204" pitchFamily="18" charset="0"/>
                        </a:rPr>
                        <m:t>𝑐</m:t>
                      </m:r>
                      <m:f>
                        <m:fPr>
                          <m:ctrlPr>
                            <a:rPr lang="en-US" i="1">
                              <a:solidFill>
                                <a:srgbClr val="836967"/>
                              </a:solidFill>
                              <a:latin typeface="Cambria Math" panose="02040503050406030204" pitchFamily="18" charset="0"/>
                            </a:rPr>
                          </m:ctrlPr>
                        </m:fPr>
                        <m:num>
                          <m:r>
                            <a:rPr lang="en-US" i="1">
                              <a:latin typeface="Cambria Math" panose="02040503050406030204" pitchFamily="18" charset="0"/>
                            </a:rPr>
                            <m:t>𝑄</m:t>
                          </m:r>
                          <m:r>
                            <a:rPr lang="en-US" i="0">
                              <a:latin typeface="Cambria Math" panose="02040503050406030204" pitchFamily="18" charset="0"/>
                            </a:rPr>
                            <m:t> </m:t>
                          </m:r>
                          <m:r>
                            <a:rPr lang="en-US" i="1">
                              <a:latin typeface="Cambria Math" panose="02040503050406030204" pitchFamily="18" charset="0"/>
                            </a:rPr>
                            <m:t>𝜏</m:t>
                          </m:r>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𝑤</m:t>
                              </m:r>
                            </m:e>
                            <m: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𝛼</m:t>
                                  </m:r>
                                </m:sub>
                              </m:sSub>
                            </m:sub>
                          </m:sSub>
                        </m:num>
                        <m:den>
                          <m:r>
                            <a:rPr lang="en-US" i="1">
                              <a:latin typeface="Cambria Math" panose="02040503050406030204" pitchFamily="18" charset="0"/>
                            </a:rPr>
                            <m:t>𝜌</m:t>
                          </m:r>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𝑃</m:t>
                              </m:r>
                            </m:sub>
                          </m:sSub>
                        </m:den>
                      </m:f>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𝑖</m:t>
                              </m:r>
                            </m:sub>
                          </m:sSub>
                        </m:e>
                      </m:nary>
                    </m:oMath>
                  </m:oMathPara>
                </a14:m>
                <a:endParaRPr lang="en-US" dirty="0"/>
              </a:p>
            </p:txBody>
          </p:sp>
        </mc:Choice>
        <mc:Fallback xmlns="">
          <p:sp>
            <p:nvSpPr>
              <p:cNvPr id="8" name="TextBox 7">
                <a:extLst>
                  <a:ext uri="{FF2B5EF4-FFF2-40B4-BE49-F238E27FC236}">
                    <a16:creationId xmlns:a16="http://schemas.microsoft.com/office/drawing/2014/main" id="{F1713E28-37BF-4BA9-8892-F36B3B115C0A}"/>
                  </a:ext>
                </a:extLst>
              </p:cNvPr>
              <p:cNvSpPr txBox="1">
                <a:spLocks noRot="1" noChangeAspect="1" noMove="1" noResize="1" noEditPoints="1" noAdjustHandles="1" noChangeArrowheads="1" noChangeShapeType="1" noTextEdit="1"/>
              </p:cNvSpPr>
              <p:nvPr/>
            </p:nvSpPr>
            <p:spPr>
              <a:xfrm>
                <a:off x="3048294" y="3646018"/>
                <a:ext cx="6095410" cy="76456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16785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ED04B-42EB-4DE4-84A0-56225A2A427E}"/>
              </a:ext>
            </a:extLst>
          </p:cNvPr>
          <p:cNvSpPr>
            <a:spLocks noGrp="1"/>
          </p:cNvSpPr>
          <p:nvPr>
            <p:ph type="title"/>
          </p:nvPr>
        </p:nvSpPr>
        <p:spPr/>
        <p:txBody>
          <a:bodyPr/>
          <a:lstStyle/>
          <a:p>
            <a:r>
              <a:rPr lang="en-US" dirty="0"/>
              <a:t>Local Dose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106A0A-ED04-4767-A1FF-C2F1EBA5155A}"/>
                  </a:ext>
                </a:extLst>
              </p:cNvPr>
              <p:cNvSpPr>
                <a:spLocks noGrp="1"/>
              </p:cNvSpPr>
              <p:nvPr>
                <p:ph idx="1"/>
              </p:nvPr>
            </p:nvSpPr>
            <p:spPr>
              <a:xfrm>
                <a:off x="581192" y="2153606"/>
                <a:ext cx="11029615" cy="4151870"/>
              </a:xfrm>
            </p:spPr>
            <p:txBody>
              <a:bodyPr>
                <a:normAutofit lnSpcReduction="10000"/>
              </a:bodyPr>
              <a:lstStyle/>
              <a:p>
                <a:r>
                  <a:rPr lang="en-US" dirty="0"/>
                  <a:t>Photons.  The photon dose for an embedded point source is calculated for energy deposited in a surrounding 1 cm3 sphere, using:</a:t>
                </a:r>
              </a:p>
              <a:p>
                <a:endParaRPr lang="en-US" dirty="0"/>
              </a:p>
              <a:p>
                <a:endParaRPr lang="en-US" dirty="0"/>
              </a:p>
              <a:p>
                <a:endParaRPr lang="en-US" dirty="0"/>
              </a:p>
              <a:p>
                <a:r>
                  <a:rPr lang="en-US" dirty="0"/>
                  <a:t>where </a:t>
                </a:r>
                <a:r>
                  <a:rPr lang="en-US" i="1" dirty="0"/>
                  <a:t>w</a:t>
                </a:r>
                <a:r>
                  <a:rPr lang="en-US" dirty="0"/>
                  <a:t> is unity for photons, and the fraction of photon energy deposited within a sphere of radius </a:t>
                </a:r>
                <a:r>
                  <a:rPr lang="en-US" i="1" dirty="0"/>
                  <a:t>r</a:t>
                </a:r>
                <a:r>
                  <a:rPr lang="en-US" dirty="0"/>
                  <a:t> (0.62 cm) around the source is:</a:t>
                </a:r>
              </a:p>
              <a:p>
                <a:endParaRPr lang="en-US" dirty="0"/>
              </a:p>
              <a:p>
                <a:endParaRPr lang="en-US" dirty="0"/>
              </a:p>
              <a:p>
                <a:endParaRPr lang="en-US" dirty="0"/>
              </a:p>
              <a:p>
                <a:r>
                  <a:rPr lang="en-US" dirty="0"/>
                  <a:t>with </a:t>
                </a:r>
                <a14:m>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𝑒𝑛</m:t>
                        </m:r>
                      </m:sub>
                    </m:sSub>
                    <m:r>
                      <a:rPr lang="en-US" i="1">
                        <a:latin typeface="Cambria Math" panose="02040503050406030204" pitchFamily="18" charset="0"/>
                      </a:rPr>
                      <m:t> </m:t>
                    </m:r>
                  </m:oMath>
                </a14:m>
                <a:r>
                  <a:rPr lang="en-US" dirty="0"/>
                  <a:t>and </a:t>
                </a:r>
                <a14:m>
                  <m:oMath xmlns:m="http://schemas.openxmlformats.org/officeDocument/2006/math">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𝑖</m:t>
                        </m:r>
                      </m:sub>
                    </m:sSub>
                  </m:oMath>
                </a14:m>
                <a:r>
                  <a:rPr lang="en-US" dirty="0"/>
                  <a:t> representing energy-specific linear absorption and attenuation coefficients in tissue, respectively</a:t>
                </a:r>
              </a:p>
              <a:p>
                <a:endParaRPr lang="en-US" dirty="0"/>
              </a:p>
            </p:txBody>
          </p:sp>
        </mc:Choice>
        <mc:Fallback xmlns="">
          <p:sp>
            <p:nvSpPr>
              <p:cNvPr id="3" name="Content Placeholder 2">
                <a:extLst>
                  <a:ext uri="{FF2B5EF4-FFF2-40B4-BE49-F238E27FC236}">
                    <a16:creationId xmlns:a16="http://schemas.microsoft.com/office/drawing/2014/main" id="{62106A0A-ED04-4767-A1FF-C2F1EBA5155A}"/>
                  </a:ext>
                </a:extLst>
              </p:cNvPr>
              <p:cNvSpPr>
                <a:spLocks noGrp="1" noRot="1" noChangeAspect="1" noMove="1" noResize="1" noEditPoints="1" noAdjustHandles="1" noChangeArrowheads="1" noChangeShapeType="1" noTextEdit="1"/>
              </p:cNvSpPr>
              <p:nvPr>
                <p:ph idx="1"/>
              </p:nvPr>
            </p:nvSpPr>
            <p:spPr>
              <a:xfrm>
                <a:off x="581192" y="2153606"/>
                <a:ext cx="11029615" cy="4151870"/>
              </a:xfrm>
              <a:blipFill>
                <a:blip r:embed="rId2"/>
                <a:stretch>
                  <a:fillRect l="-166" t="-2937" r="-442"/>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CE9326F6-51F5-4E73-A2F4-5743F5644D65}"/>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775ABD09-146F-4D23-A69B-E39C26C2B5D8}"/>
              </a:ext>
            </a:extLst>
          </p:cNvPr>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6" name="Slide Number Placeholder 5">
            <a:extLst>
              <a:ext uri="{FF2B5EF4-FFF2-40B4-BE49-F238E27FC236}">
                <a16:creationId xmlns:a16="http://schemas.microsoft.com/office/drawing/2014/main" id="{BDCDF0D7-3C66-44B4-AA8B-62F74BA16FF4}"/>
              </a:ext>
            </a:extLst>
          </p:cNvPr>
          <p:cNvSpPr>
            <a:spLocks noGrp="1"/>
          </p:cNvSpPr>
          <p:nvPr>
            <p:ph type="sldNum" sz="quarter" idx="12"/>
          </p:nvPr>
        </p:nvSpPr>
        <p:spPr/>
        <p:txBody>
          <a:bodyPr/>
          <a:lstStyle/>
          <a:p>
            <a:fld id="{3A98EE3D-8CD1-4C3F-BD1C-C98C9596463C}" type="slidenum">
              <a:rPr lang="en-US" smtClean="0"/>
              <a:t>17</a:t>
            </a:fld>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0FF2318-7E4C-489F-AF50-CFF1E5C199B5}"/>
                  </a:ext>
                </a:extLst>
              </p:cNvPr>
              <p:cNvSpPr txBox="1"/>
              <p:nvPr/>
            </p:nvSpPr>
            <p:spPr>
              <a:xfrm>
                <a:off x="3048294" y="2786772"/>
                <a:ext cx="6095410" cy="7884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𝛾</m:t>
                          </m:r>
                        </m:sub>
                      </m:sSub>
                      <m:r>
                        <a:rPr lang="en-US" i="0">
                          <a:latin typeface="Cambria Math" panose="02040503050406030204" pitchFamily="18" charset="0"/>
                        </a:rPr>
                        <m:t>=</m:t>
                      </m:r>
                      <m:r>
                        <a:rPr lang="en-US" i="1">
                          <a:latin typeface="Cambria Math" panose="02040503050406030204" pitchFamily="18" charset="0"/>
                        </a:rPr>
                        <m:t>𝑐</m:t>
                      </m:r>
                      <m:f>
                        <m:fPr>
                          <m:ctrlPr>
                            <a:rPr lang="en-US" i="1">
                              <a:solidFill>
                                <a:srgbClr val="836967"/>
                              </a:solidFill>
                              <a:latin typeface="Cambria Math" panose="02040503050406030204" pitchFamily="18" charset="0"/>
                            </a:rPr>
                          </m:ctrlPr>
                        </m:fPr>
                        <m:num>
                          <m:r>
                            <a:rPr lang="en-US" i="1">
                              <a:latin typeface="Cambria Math" panose="02040503050406030204" pitchFamily="18" charset="0"/>
                            </a:rPr>
                            <m:t>𝑄</m:t>
                          </m:r>
                          <m:r>
                            <a:rPr lang="en-US" i="0">
                              <a:latin typeface="Cambria Math" panose="02040503050406030204" pitchFamily="18" charset="0"/>
                            </a:rPr>
                            <m:t> </m:t>
                          </m:r>
                          <m:r>
                            <a:rPr lang="en-US" i="1">
                              <a:latin typeface="Cambria Math" panose="02040503050406030204" pitchFamily="18" charset="0"/>
                            </a:rPr>
                            <m:t>𝜏</m:t>
                          </m:r>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𝑤</m:t>
                              </m:r>
                            </m:e>
                            <m: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𝛾</m:t>
                                  </m:r>
                                </m:sub>
                              </m:sSub>
                            </m:sub>
                          </m:sSub>
                        </m:num>
                        <m:den>
                          <m:r>
                            <a:rPr lang="en-US" i="1">
                              <a:latin typeface="Cambria Math" panose="02040503050406030204" pitchFamily="18" charset="0"/>
                            </a:rPr>
                            <m:t>𝜌</m:t>
                          </m:r>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𝑃</m:t>
                              </m:r>
                            </m:sub>
                          </m:sSub>
                        </m:den>
                      </m:f>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𝑖</m:t>
                              </m:r>
                            </m:sub>
                          </m:sSub>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𝑖</m:t>
                              </m:r>
                            </m:sub>
                          </m:sSub>
                        </m:e>
                      </m:nary>
                    </m:oMath>
                  </m:oMathPara>
                </a14:m>
                <a:endParaRPr lang="en-US" dirty="0"/>
              </a:p>
            </p:txBody>
          </p:sp>
        </mc:Choice>
        <mc:Fallback xmlns="">
          <p:sp>
            <p:nvSpPr>
              <p:cNvPr id="8" name="TextBox 7">
                <a:extLst>
                  <a:ext uri="{FF2B5EF4-FFF2-40B4-BE49-F238E27FC236}">
                    <a16:creationId xmlns:a16="http://schemas.microsoft.com/office/drawing/2014/main" id="{60FF2318-7E4C-489F-AF50-CFF1E5C199B5}"/>
                  </a:ext>
                </a:extLst>
              </p:cNvPr>
              <p:cNvSpPr txBox="1">
                <a:spLocks noRot="1" noChangeAspect="1" noMove="1" noResize="1" noEditPoints="1" noAdjustHandles="1" noChangeArrowheads="1" noChangeShapeType="1" noTextEdit="1"/>
              </p:cNvSpPr>
              <p:nvPr/>
            </p:nvSpPr>
            <p:spPr>
              <a:xfrm>
                <a:off x="3048294" y="2786772"/>
                <a:ext cx="6095410" cy="78842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E8903C6-F892-4046-ABE4-E6AA94744B6A}"/>
                  </a:ext>
                </a:extLst>
              </p:cNvPr>
              <p:cNvSpPr txBox="1"/>
              <p:nvPr/>
            </p:nvSpPr>
            <p:spPr>
              <a:xfrm>
                <a:off x="3048294" y="4685542"/>
                <a:ext cx="6095410" cy="6767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𝑖</m:t>
                          </m:r>
                        </m:sub>
                      </m:sSub>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d>
                                <m:dPr>
                                  <m:ctrlPr>
                                    <a:rPr lang="en-US" i="1">
                                      <a:solidFill>
                                        <a:srgbClr val="836967"/>
                                      </a:solidFill>
                                      <a:latin typeface="Cambria Math" panose="02040503050406030204" pitchFamily="18" charset="0"/>
                                    </a:rPr>
                                  </m:ctrlPr>
                                </m:dP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𝑒𝑛</m:t>
                                      </m:r>
                                    </m:sub>
                                  </m:sSub>
                                </m:e>
                              </m:d>
                            </m:e>
                            <m:sub>
                              <m:r>
                                <a:rPr lang="en-US" i="1">
                                  <a:latin typeface="Cambria Math" panose="02040503050406030204" pitchFamily="18" charset="0"/>
                                </a:rPr>
                                <m:t>𝑖</m:t>
                              </m:r>
                            </m:sub>
                          </m:sSub>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𝑖</m:t>
                              </m:r>
                            </m:sub>
                          </m:sSub>
                        </m:den>
                      </m:f>
                      <m:d>
                        <m:dPr>
                          <m:ctrlPr>
                            <a:rPr lang="en-US" i="1">
                              <a:solidFill>
                                <a:srgbClr val="836967"/>
                              </a:solidFill>
                              <a:latin typeface="Cambria Math" panose="02040503050406030204" pitchFamily="18" charset="0"/>
                            </a:rPr>
                          </m:ctrlPr>
                        </m:dPr>
                        <m:e>
                          <m:r>
                            <a:rPr lang="en-US" i="0">
                              <a:latin typeface="Cambria Math" panose="02040503050406030204" pitchFamily="18" charset="0"/>
                            </a:rPr>
                            <m:t>1−</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sSub>
                                <m:sSubPr>
                                  <m:ctrlPr>
                                    <a:rPr lang="en-US" i="1">
                                      <a:solidFill>
                                        <a:srgbClr val="836967"/>
                                      </a:solidFill>
                                      <a:latin typeface="Cambria Math" panose="02040503050406030204" pitchFamily="18" charset="0"/>
                                    </a:rPr>
                                  </m:ctrlPr>
                                </m:sSubPr>
                                <m:e>
                                  <m:r>
                                    <a:rPr lang="en-US" i="0">
                                      <a:latin typeface="Cambria Math" panose="02040503050406030204" pitchFamily="18" charset="0"/>
                                    </a:rPr>
                                    <m:t>−</m:t>
                                  </m:r>
                                  <m:r>
                                    <a:rPr lang="en-US" i="1">
                                      <a:latin typeface="Cambria Math" panose="02040503050406030204" pitchFamily="18" charset="0"/>
                                    </a:rPr>
                                    <m:t>𝜇</m:t>
                                  </m:r>
                                </m:e>
                                <m:sub>
                                  <m:r>
                                    <a:rPr lang="en-US" i="1">
                                      <a:latin typeface="Cambria Math" panose="02040503050406030204" pitchFamily="18" charset="0"/>
                                    </a:rPr>
                                    <m:t>𝑖</m:t>
                                  </m:r>
                                </m:sub>
                              </m:sSub>
                              <m:r>
                                <a:rPr lang="en-US" i="1">
                                  <a:latin typeface="Cambria Math" panose="02040503050406030204" pitchFamily="18" charset="0"/>
                                </a:rPr>
                                <m:t>𝑟</m:t>
                              </m:r>
                            </m:sup>
                          </m:sSup>
                        </m:e>
                      </m:d>
                    </m:oMath>
                  </m:oMathPara>
                </a14:m>
                <a:endParaRPr lang="en-US" dirty="0"/>
              </a:p>
            </p:txBody>
          </p:sp>
        </mc:Choice>
        <mc:Fallback xmlns="">
          <p:sp>
            <p:nvSpPr>
              <p:cNvPr id="10" name="TextBox 9">
                <a:extLst>
                  <a:ext uri="{FF2B5EF4-FFF2-40B4-BE49-F238E27FC236}">
                    <a16:creationId xmlns:a16="http://schemas.microsoft.com/office/drawing/2014/main" id="{BE8903C6-F892-4046-ABE4-E6AA94744B6A}"/>
                  </a:ext>
                </a:extLst>
              </p:cNvPr>
              <p:cNvSpPr txBox="1">
                <a:spLocks noRot="1" noChangeAspect="1" noMove="1" noResize="1" noEditPoints="1" noAdjustHandles="1" noChangeArrowheads="1" noChangeShapeType="1" noTextEdit="1"/>
              </p:cNvSpPr>
              <p:nvPr/>
            </p:nvSpPr>
            <p:spPr>
              <a:xfrm>
                <a:off x="3048294" y="4685542"/>
                <a:ext cx="6095410" cy="67672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48808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FC20D-73EE-46CC-84B5-35949B51BDD1}"/>
              </a:ext>
            </a:extLst>
          </p:cNvPr>
          <p:cNvSpPr>
            <a:spLocks noGrp="1"/>
          </p:cNvSpPr>
          <p:nvPr>
            <p:ph type="title"/>
          </p:nvPr>
        </p:nvSpPr>
        <p:spPr/>
        <p:txBody>
          <a:bodyPr/>
          <a:lstStyle/>
          <a:p>
            <a:r>
              <a:rPr lang="en-US" dirty="0"/>
              <a:t>Systemic Dose</a:t>
            </a:r>
          </a:p>
        </p:txBody>
      </p:sp>
      <p:sp>
        <p:nvSpPr>
          <p:cNvPr id="3" name="Content Placeholder 2">
            <a:extLst>
              <a:ext uri="{FF2B5EF4-FFF2-40B4-BE49-F238E27FC236}">
                <a16:creationId xmlns:a16="http://schemas.microsoft.com/office/drawing/2014/main" id="{B7F30142-1E5B-46F5-B7F0-DFA840F5007B}"/>
              </a:ext>
            </a:extLst>
          </p:cNvPr>
          <p:cNvSpPr>
            <a:spLocks noGrp="1"/>
          </p:cNvSpPr>
          <p:nvPr>
            <p:ph idx="1"/>
          </p:nvPr>
        </p:nvSpPr>
        <p:spPr>
          <a:xfrm>
            <a:off x="581192" y="1525177"/>
            <a:ext cx="11029615" cy="4942703"/>
          </a:xfrm>
        </p:spPr>
        <p:txBody>
          <a:bodyPr/>
          <a:lstStyle/>
          <a:p>
            <a:r>
              <a:rPr lang="en-US" sz="1800" dirty="0"/>
              <a:t>The biokinetic model for radiologically contaminated wounds considers four uptake categories: </a:t>
            </a:r>
          </a:p>
          <a:p>
            <a:pPr marL="0" indent="0">
              <a:buNone/>
            </a:pPr>
            <a:endParaRPr lang="en-US" sz="1800" dirty="0"/>
          </a:p>
          <a:p>
            <a:pPr lvl="1"/>
            <a:r>
              <a:rPr lang="en-US" sz="1600" dirty="0"/>
              <a:t>radionuclides in soluble form</a:t>
            </a:r>
          </a:p>
          <a:p>
            <a:pPr lvl="1"/>
            <a:r>
              <a:rPr lang="en-US" sz="1600" dirty="0"/>
              <a:t>particulates, aggregates, and bound states</a:t>
            </a:r>
          </a:p>
          <a:p>
            <a:pPr lvl="1"/>
            <a:r>
              <a:rPr lang="en-US" sz="1600" dirty="0"/>
              <a:t>colloid and intermediate states</a:t>
            </a:r>
          </a:p>
          <a:p>
            <a:pPr lvl="1"/>
            <a:r>
              <a:rPr lang="en-US" sz="1600" dirty="0"/>
              <a:t>Fragments</a:t>
            </a:r>
          </a:p>
          <a:p>
            <a:pPr marL="324000" lvl="1" indent="0">
              <a:buNone/>
            </a:pPr>
            <a:endParaRPr lang="en-US" sz="1600" dirty="0"/>
          </a:p>
          <a:p>
            <a:r>
              <a:rPr lang="en-US" sz="1800" dirty="0"/>
              <a:t>Movement of material from the wound and through the body to the bloodstream is characterized by the biokinetic model in NCRP 156</a:t>
            </a:r>
          </a:p>
        </p:txBody>
      </p:sp>
      <p:sp>
        <p:nvSpPr>
          <p:cNvPr id="4" name="Date Placeholder 3">
            <a:extLst>
              <a:ext uri="{FF2B5EF4-FFF2-40B4-BE49-F238E27FC236}">
                <a16:creationId xmlns:a16="http://schemas.microsoft.com/office/drawing/2014/main" id="{32AC6288-9821-47CF-8094-90678D20A61B}"/>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3D81B064-A248-409E-A73D-52743A559654}"/>
              </a:ext>
            </a:extLst>
          </p:cNvPr>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6" name="Slide Number Placeholder 5">
            <a:extLst>
              <a:ext uri="{FF2B5EF4-FFF2-40B4-BE49-F238E27FC236}">
                <a16:creationId xmlns:a16="http://schemas.microsoft.com/office/drawing/2014/main" id="{54A8841D-16DA-4DBE-9711-CDB78073898E}"/>
              </a:ext>
            </a:extLst>
          </p:cNvPr>
          <p:cNvSpPr>
            <a:spLocks noGrp="1"/>
          </p:cNvSpPr>
          <p:nvPr>
            <p:ph type="sldNum" sz="quarter" idx="12"/>
          </p:nvPr>
        </p:nvSpPr>
        <p:spPr/>
        <p:txBody>
          <a:bodyPr/>
          <a:lstStyle/>
          <a:p>
            <a:fld id="{3A98EE3D-8CD1-4C3F-BD1C-C98C9596463C}" type="slidenum">
              <a:rPr lang="en-US" smtClean="0"/>
              <a:t>18</a:t>
            </a:fld>
            <a:endParaRPr lang="en-US" dirty="0"/>
          </a:p>
        </p:txBody>
      </p:sp>
    </p:spTree>
    <p:extLst>
      <p:ext uri="{BB962C8B-B14F-4D97-AF65-F5344CB8AC3E}">
        <p14:creationId xmlns:p14="http://schemas.microsoft.com/office/powerpoint/2010/main" val="3458154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8565-9B62-4AAF-86EF-89624C4AA22D}"/>
              </a:ext>
            </a:extLst>
          </p:cNvPr>
          <p:cNvSpPr>
            <a:spLocks noGrp="1"/>
          </p:cNvSpPr>
          <p:nvPr>
            <p:ph type="title"/>
          </p:nvPr>
        </p:nvSpPr>
        <p:spPr>
          <a:xfrm>
            <a:off x="570450" y="710545"/>
            <a:ext cx="11425805" cy="1011603"/>
          </a:xfrm>
        </p:spPr>
        <p:txBody>
          <a:bodyPr>
            <a:normAutofit/>
          </a:bodyPr>
          <a:lstStyle/>
          <a:p>
            <a:r>
              <a:rPr lang="en-US" dirty="0"/>
              <a:t>Retention categories of NCRP 156 systemic uptake</a:t>
            </a:r>
          </a:p>
        </p:txBody>
      </p:sp>
      <p:sp>
        <p:nvSpPr>
          <p:cNvPr id="4" name="Date Placeholder 3">
            <a:extLst>
              <a:ext uri="{FF2B5EF4-FFF2-40B4-BE49-F238E27FC236}">
                <a16:creationId xmlns:a16="http://schemas.microsoft.com/office/drawing/2014/main" id="{8621A10D-0290-4741-90BB-17C9FA1886AC}"/>
              </a:ext>
            </a:extLst>
          </p:cNvPr>
          <p:cNvSpPr>
            <a:spLocks noGrp="1"/>
          </p:cNvSpPr>
          <p:nvPr>
            <p:ph type="dt" sz="half" idx="10"/>
          </p:nvPr>
        </p:nvSpPr>
        <p:spPr/>
        <p:txBody>
          <a:bodyPr/>
          <a:lstStyle/>
          <a:p>
            <a:fld id="{F581844C-0582-4924-82D4-7B6A9AFC40DA}" type="datetime1">
              <a:rPr lang="en-US" smtClean="0"/>
              <a:t>10/18/21</a:t>
            </a:fld>
            <a:endParaRPr lang="en-US" dirty="0"/>
          </a:p>
        </p:txBody>
      </p:sp>
      <p:sp>
        <p:nvSpPr>
          <p:cNvPr id="5" name="Footer Placeholder 4">
            <a:extLst>
              <a:ext uri="{FF2B5EF4-FFF2-40B4-BE49-F238E27FC236}">
                <a16:creationId xmlns:a16="http://schemas.microsoft.com/office/drawing/2014/main" id="{E3DD3282-BEDA-4FBF-9B48-70BC34EFDEFE}"/>
              </a:ext>
            </a:extLst>
          </p:cNvPr>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6" name="Slide Number Placeholder 5">
            <a:extLst>
              <a:ext uri="{FF2B5EF4-FFF2-40B4-BE49-F238E27FC236}">
                <a16:creationId xmlns:a16="http://schemas.microsoft.com/office/drawing/2014/main" id="{4B09D0FE-A09D-409F-A44F-53144D85D634}"/>
              </a:ext>
            </a:extLst>
          </p:cNvPr>
          <p:cNvSpPr>
            <a:spLocks noGrp="1"/>
          </p:cNvSpPr>
          <p:nvPr>
            <p:ph type="sldNum" sz="quarter" idx="12"/>
          </p:nvPr>
        </p:nvSpPr>
        <p:spPr/>
        <p:txBody>
          <a:bodyPr/>
          <a:lstStyle/>
          <a:p>
            <a:fld id="{3A98EE3D-8CD1-4C3F-BD1C-C98C9596463C}" type="slidenum">
              <a:rPr lang="en-US" smtClean="0"/>
              <a:t>19</a:t>
            </a:fld>
            <a:endParaRPr lang="en-US" dirty="0"/>
          </a:p>
        </p:txBody>
      </p:sp>
      <p:grpSp>
        <p:nvGrpSpPr>
          <p:cNvPr id="7" name="Group 6">
            <a:extLst>
              <a:ext uri="{FF2B5EF4-FFF2-40B4-BE49-F238E27FC236}">
                <a16:creationId xmlns:a16="http://schemas.microsoft.com/office/drawing/2014/main" id="{7DF3EC0E-3D92-4337-AE30-3D6F0654850E}"/>
              </a:ext>
            </a:extLst>
          </p:cNvPr>
          <p:cNvGrpSpPr/>
          <p:nvPr/>
        </p:nvGrpSpPr>
        <p:grpSpPr>
          <a:xfrm>
            <a:off x="2563295" y="2014041"/>
            <a:ext cx="6874319" cy="4210589"/>
            <a:chOff x="2793534" y="1971413"/>
            <a:chExt cx="5974291" cy="3726416"/>
          </a:xfrm>
        </p:grpSpPr>
        <p:sp>
          <p:nvSpPr>
            <p:cNvPr id="8" name="Arrow: Down 7">
              <a:extLst>
                <a:ext uri="{FF2B5EF4-FFF2-40B4-BE49-F238E27FC236}">
                  <a16:creationId xmlns:a16="http://schemas.microsoft.com/office/drawing/2014/main" id="{54CB4EBA-C146-49C0-B7DE-4285B4A5E43E}"/>
                </a:ext>
              </a:extLst>
            </p:cNvPr>
            <p:cNvSpPr/>
            <p:nvPr/>
          </p:nvSpPr>
          <p:spPr>
            <a:xfrm>
              <a:off x="3155989" y="2272391"/>
              <a:ext cx="330034" cy="1644243"/>
            </a:xfrm>
            <a:prstGeom prst="downArrow">
              <a:avLst/>
            </a:prstGeom>
            <a:solidFill>
              <a:srgbClr val="4B9CD3"/>
            </a:solidFill>
            <a:ln>
              <a:solidFill>
                <a:srgbClr val="E25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B8BCD540-A84A-4059-BB49-4F55D7C22E90}"/>
                </a:ext>
              </a:extLst>
            </p:cNvPr>
            <p:cNvSpPr/>
            <p:nvPr/>
          </p:nvSpPr>
          <p:spPr>
            <a:xfrm>
              <a:off x="5391258" y="2387562"/>
              <a:ext cx="330034" cy="582142"/>
            </a:xfrm>
            <a:prstGeom prst="downArrow">
              <a:avLst/>
            </a:prstGeom>
            <a:solidFill>
              <a:srgbClr val="4B9CD3"/>
            </a:solidFill>
            <a:ln>
              <a:solidFill>
                <a:srgbClr val="E25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E02CDFD8-6A71-4775-9926-096DAEAA3816}"/>
                </a:ext>
              </a:extLst>
            </p:cNvPr>
            <p:cNvSpPr/>
            <p:nvPr/>
          </p:nvSpPr>
          <p:spPr>
            <a:xfrm>
              <a:off x="6220834" y="2365696"/>
              <a:ext cx="330034" cy="1996580"/>
            </a:xfrm>
            <a:prstGeom prst="downArrow">
              <a:avLst/>
            </a:prstGeom>
            <a:solidFill>
              <a:srgbClr val="4B9CD3"/>
            </a:solidFill>
            <a:ln>
              <a:solidFill>
                <a:srgbClr val="E25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863D8D93-EE2D-4816-A4F5-20C233E2F443}"/>
                </a:ext>
              </a:extLst>
            </p:cNvPr>
            <p:cNvSpPr/>
            <p:nvPr/>
          </p:nvSpPr>
          <p:spPr>
            <a:xfrm>
              <a:off x="7933122" y="2069299"/>
              <a:ext cx="330034" cy="1644243"/>
            </a:xfrm>
            <a:prstGeom prst="downArrow">
              <a:avLst/>
            </a:prstGeom>
            <a:solidFill>
              <a:srgbClr val="4B9CD3"/>
            </a:solidFill>
            <a:ln>
              <a:solidFill>
                <a:srgbClr val="E25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5244BF-F23E-4846-8DE8-4D001642271C}"/>
                </a:ext>
              </a:extLst>
            </p:cNvPr>
            <p:cNvSpPr/>
            <p:nvPr/>
          </p:nvSpPr>
          <p:spPr>
            <a:xfrm>
              <a:off x="2793534" y="1971413"/>
              <a:ext cx="5855516" cy="461395"/>
            </a:xfrm>
            <a:prstGeom prst="rect">
              <a:avLst/>
            </a:prstGeom>
            <a:solidFill>
              <a:srgbClr val="4B9CD3"/>
            </a:solidFill>
            <a:ln>
              <a:solidFill>
                <a:srgbClr val="E25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Accidental Injection</a:t>
              </a:r>
            </a:p>
          </p:txBody>
        </p:sp>
        <p:sp>
          <p:nvSpPr>
            <p:cNvPr id="13" name="Rectangle 12">
              <a:extLst>
                <a:ext uri="{FF2B5EF4-FFF2-40B4-BE49-F238E27FC236}">
                  <a16:creationId xmlns:a16="http://schemas.microsoft.com/office/drawing/2014/main" id="{0818B89C-6D10-422D-99C4-718DDF6DE886}"/>
                </a:ext>
              </a:extLst>
            </p:cNvPr>
            <p:cNvSpPr/>
            <p:nvPr/>
          </p:nvSpPr>
          <p:spPr>
            <a:xfrm>
              <a:off x="7289932" y="3736268"/>
              <a:ext cx="1286379" cy="461395"/>
            </a:xfrm>
            <a:prstGeom prst="rect">
              <a:avLst/>
            </a:prstGeom>
            <a:solidFill>
              <a:srgbClr val="E25D3C"/>
            </a:solidFill>
            <a:ln>
              <a:solidFill>
                <a:srgbClr val="002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Soluble</a:t>
              </a:r>
            </a:p>
          </p:txBody>
        </p:sp>
        <p:sp>
          <p:nvSpPr>
            <p:cNvPr id="14" name="Rectangle 13">
              <a:extLst>
                <a:ext uri="{FF2B5EF4-FFF2-40B4-BE49-F238E27FC236}">
                  <a16:creationId xmlns:a16="http://schemas.microsoft.com/office/drawing/2014/main" id="{7F6CD1D2-CBB0-4923-83D8-83203DC5474D}"/>
                </a:ext>
              </a:extLst>
            </p:cNvPr>
            <p:cNvSpPr/>
            <p:nvPr/>
          </p:nvSpPr>
          <p:spPr>
            <a:xfrm>
              <a:off x="4857419" y="2983699"/>
              <a:ext cx="1286379" cy="461395"/>
            </a:xfrm>
            <a:prstGeom prst="rect">
              <a:avLst/>
            </a:prstGeom>
            <a:solidFill>
              <a:srgbClr val="E25D3C"/>
            </a:solidFill>
            <a:ln>
              <a:solidFill>
                <a:srgbClr val="002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Fragment</a:t>
              </a:r>
            </a:p>
          </p:txBody>
        </p:sp>
        <p:sp>
          <p:nvSpPr>
            <p:cNvPr id="15" name="Rectangle 14">
              <a:extLst>
                <a:ext uri="{FF2B5EF4-FFF2-40B4-BE49-F238E27FC236}">
                  <a16:creationId xmlns:a16="http://schemas.microsoft.com/office/drawing/2014/main" id="{97EB6107-F3CD-4BE0-B4FA-4163B5C7FDDB}"/>
                </a:ext>
              </a:extLst>
            </p:cNvPr>
            <p:cNvSpPr/>
            <p:nvPr/>
          </p:nvSpPr>
          <p:spPr>
            <a:xfrm>
              <a:off x="4483487" y="3585287"/>
              <a:ext cx="1286379" cy="461395"/>
            </a:xfrm>
            <a:prstGeom prst="rect">
              <a:avLst/>
            </a:prstGeom>
            <a:solidFill>
              <a:srgbClr val="E25D3C"/>
            </a:solidFill>
            <a:ln>
              <a:solidFill>
                <a:srgbClr val="002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Trapped Particles &amp; Aggregates</a:t>
              </a:r>
            </a:p>
          </p:txBody>
        </p:sp>
        <p:sp>
          <p:nvSpPr>
            <p:cNvPr id="16" name="Rectangle 15">
              <a:extLst>
                <a:ext uri="{FF2B5EF4-FFF2-40B4-BE49-F238E27FC236}">
                  <a16:creationId xmlns:a16="http://schemas.microsoft.com/office/drawing/2014/main" id="{DB3C121F-1DFB-47E4-B528-D6813C3702CF}"/>
                </a:ext>
              </a:extLst>
            </p:cNvPr>
            <p:cNvSpPr/>
            <p:nvPr/>
          </p:nvSpPr>
          <p:spPr>
            <a:xfrm>
              <a:off x="5500608" y="4391145"/>
              <a:ext cx="1382254" cy="461395"/>
            </a:xfrm>
            <a:prstGeom prst="rect">
              <a:avLst/>
            </a:prstGeom>
            <a:solidFill>
              <a:srgbClr val="E25D3C"/>
            </a:solidFill>
            <a:ln>
              <a:solidFill>
                <a:srgbClr val="002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Colloid &amp; Intermediate State</a:t>
              </a:r>
            </a:p>
          </p:txBody>
        </p:sp>
        <p:sp>
          <p:nvSpPr>
            <p:cNvPr id="17" name="Rectangle 16">
              <a:extLst>
                <a:ext uri="{FF2B5EF4-FFF2-40B4-BE49-F238E27FC236}">
                  <a16:creationId xmlns:a16="http://schemas.microsoft.com/office/drawing/2014/main" id="{B691C343-2BC7-409C-B947-7B0D0B7934F3}"/>
                </a:ext>
              </a:extLst>
            </p:cNvPr>
            <p:cNvSpPr/>
            <p:nvPr/>
          </p:nvSpPr>
          <p:spPr>
            <a:xfrm>
              <a:off x="2896853" y="3969684"/>
              <a:ext cx="1012722" cy="663930"/>
            </a:xfrm>
            <a:prstGeom prst="rect">
              <a:avLst/>
            </a:prstGeom>
            <a:solidFill>
              <a:srgbClr val="E25D3C"/>
            </a:solidFill>
            <a:ln>
              <a:solidFill>
                <a:srgbClr val="002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Particles, Aggregates &amp; Bound States</a:t>
              </a:r>
            </a:p>
          </p:txBody>
        </p:sp>
        <p:sp>
          <p:nvSpPr>
            <p:cNvPr id="18" name="Oval 17">
              <a:extLst>
                <a:ext uri="{FF2B5EF4-FFF2-40B4-BE49-F238E27FC236}">
                  <a16:creationId xmlns:a16="http://schemas.microsoft.com/office/drawing/2014/main" id="{45C9BBD7-692A-48D8-9FCE-D9DE9704B332}"/>
                </a:ext>
              </a:extLst>
            </p:cNvPr>
            <p:cNvSpPr/>
            <p:nvPr/>
          </p:nvSpPr>
          <p:spPr>
            <a:xfrm>
              <a:off x="7098416" y="5229192"/>
              <a:ext cx="1669409" cy="461395"/>
            </a:xfrm>
            <a:prstGeom prst="ellipse">
              <a:avLst/>
            </a:prstGeom>
            <a:solidFill>
              <a:srgbClr val="4B9CD3"/>
            </a:solidFill>
            <a:ln>
              <a:solidFill>
                <a:srgbClr val="E25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Blood</a:t>
              </a:r>
            </a:p>
          </p:txBody>
        </p:sp>
        <p:sp>
          <p:nvSpPr>
            <p:cNvPr id="19" name="Oval 18">
              <a:extLst>
                <a:ext uri="{FF2B5EF4-FFF2-40B4-BE49-F238E27FC236}">
                  <a16:creationId xmlns:a16="http://schemas.microsoft.com/office/drawing/2014/main" id="{E3A80412-59DD-40C2-93B0-BBD0750E2F33}"/>
                </a:ext>
              </a:extLst>
            </p:cNvPr>
            <p:cNvSpPr/>
            <p:nvPr/>
          </p:nvSpPr>
          <p:spPr>
            <a:xfrm>
              <a:off x="2796502" y="5236434"/>
              <a:ext cx="1669409" cy="461395"/>
            </a:xfrm>
            <a:prstGeom prst="ellipse">
              <a:avLst/>
            </a:prstGeom>
            <a:solidFill>
              <a:srgbClr val="4B9CD3"/>
            </a:solidFill>
            <a:ln>
              <a:solidFill>
                <a:srgbClr val="E25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Lymph Nodes</a:t>
              </a:r>
            </a:p>
          </p:txBody>
        </p:sp>
        <p:cxnSp>
          <p:nvCxnSpPr>
            <p:cNvPr id="20" name="Straight Arrow Connector 19">
              <a:extLst>
                <a:ext uri="{FF2B5EF4-FFF2-40B4-BE49-F238E27FC236}">
                  <a16:creationId xmlns:a16="http://schemas.microsoft.com/office/drawing/2014/main" id="{4838B1CE-4AA2-429A-90BD-3FB0554E06C0}"/>
                </a:ext>
              </a:extLst>
            </p:cNvPr>
            <p:cNvCxnSpPr>
              <a:cxnSpLocks/>
              <a:endCxn id="13" idx="0"/>
            </p:cNvCxnSpPr>
            <p:nvPr/>
          </p:nvCxnSpPr>
          <p:spPr>
            <a:xfrm>
              <a:off x="6143798" y="3214396"/>
              <a:ext cx="1789324" cy="521872"/>
            </a:xfrm>
            <a:prstGeom prst="straightConnector1">
              <a:avLst/>
            </a:prstGeom>
            <a:ln w="28575">
              <a:solidFill>
                <a:srgbClr val="00296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A4C4891-84B4-4C77-8DE0-EBB8C55840C6}"/>
                </a:ext>
              </a:extLst>
            </p:cNvPr>
            <p:cNvCxnSpPr>
              <a:cxnSpLocks/>
              <a:endCxn id="18" idx="0"/>
            </p:cNvCxnSpPr>
            <p:nvPr/>
          </p:nvCxnSpPr>
          <p:spPr>
            <a:xfrm>
              <a:off x="7933120" y="4219970"/>
              <a:ext cx="1" cy="1009222"/>
            </a:xfrm>
            <a:prstGeom prst="straightConnector1">
              <a:avLst/>
            </a:prstGeom>
            <a:ln w="28575">
              <a:solidFill>
                <a:srgbClr val="00296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96A76FD-D92E-49DB-A91D-1CDD8B844589}"/>
                </a:ext>
              </a:extLst>
            </p:cNvPr>
            <p:cNvCxnSpPr>
              <a:cxnSpLocks/>
              <a:stCxn id="19" idx="6"/>
              <a:endCxn id="18" idx="2"/>
            </p:cNvCxnSpPr>
            <p:nvPr/>
          </p:nvCxnSpPr>
          <p:spPr>
            <a:xfrm flipV="1">
              <a:off x="4465911" y="5459890"/>
              <a:ext cx="2632505" cy="7242"/>
            </a:xfrm>
            <a:prstGeom prst="straightConnector1">
              <a:avLst/>
            </a:prstGeom>
            <a:ln w="28575">
              <a:solidFill>
                <a:srgbClr val="00296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FFD9449-6457-432F-BE1A-B6E1E62CB711}"/>
                </a:ext>
              </a:extLst>
            </p:cNvPr>
            <p:cNvCxnSpPr>
              <a:cxnSpLocks/>
              <a:endCxn id="13" idx="1"/>
            </p:cNvCxnSpPr>
            <p:nvPr/>
          </p:nvCxnSpPr>
          <p:spPr>
            <a:xfrm flipV="1">
              <a:off x="3918363" y="3966966"/>
              <a:ext cx="3371569" cy="495146"/>
            </a:xfrm>
            <a:prstGeom prst="straightConnector1">
              <a:avLst/>
            </a:prstGeom>
            <a:ln w="28575">
              <a:solidFill>
                <a:srgbClr val="002966"/>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36346BE-9DAF-451B-8C28-A8FCCAE5E9C9}"/>
                </a:ext>
              </a:extLst>
            </p:cNvPr>
            <p:cNvCxnSpPr>
              <a:cxnSpLocks/>
              <a:endCxn id="19" idx="7"/>
            </p:cNvCxnSpPr>
            <p:nvPr/>
          </p:nvCxnSpPr>
          <p:spPr>
            <a:xfrm flipH="1">
              <a:off x="4221432" y="4796639"/>
              <a:ext cx="1279176" cy="507365"/>
            </a:xfrm>
            <a:prstGeom prst="straightConnector1">
              <a:avLst/>
            </a:prstGeom>
            <a:ln w="28575">
              <a:solidFill>
                <a:srgbClr val="00296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713E4D0-8172-4A53-98FF-0C70C6EAACF7}"/>
                </a:ext>
              </a:extLst>
            </p:cNvPr>
            <p:cNvCxnSpPr>
              <a:cxnSpLocks/>
              <a:endCxn id="19" idx="0"/>
            </p:cNvCxnSpPr>
            <p:nvPr/>
          </p:nvCxnSpPr>
          <p:spPr>
            <a:xfrm>
              <a:off x="3388839" y="4646340"/>
              <a:ext cx="242368" cy="590094"/>
            </a:xfrm>
            <a:prstGeom prst="straightConnector1">
              <a:avLst/>
            </a:prstGeom>
            <a:ln w="28575">
              <a:solidFill>
                <a:srgbClr val="00296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2BA5657-397C-48B7-A8DC-E5C2880AE4C8}"/>
                </a:ext>
              </a:extLst>
            </p:cNvPr>
            <p:cNvCxnSpPr>
              <a:cxnSpLocks/>
            </p:cNvCxnSpPr>
            <p:nvPr/>
          </p:nvCxnSpPr>
          <p:spPr>
            <a:xfrm flipH="1">
              <a:off x="3537176" y="3203033"/>
              <a:ext cx="1320243" cy="760311"/>
            </a:xfrm>
            <a:prstGeom prst="straightConnector1">
              <a:avLst/>
            </a:prstGeom>
            <a:ln w="28575">
              <a:solidFill>
                <a:srgbClr val="00296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12BD880-0BD5-4254-BB15-301D9BEFB6A3}"/>
                </a:ext>
              </a:extLst>
            </p:cNvPr>
            <p:cNvCxnSpPr>
              <a:cxnSpLocks/>
            </p:cNvCxnSpPr>
            <p:nvPr/>
          </p:nvCxnSpPr>
          <p:spPr>
            <a:xfrm flipV="1">
              <a:off x="3918363" y="3804515"/>
              <a:ext cx="547548" cy="286576"/>
            </a:xfrm>
            <a:prstGeom prst="straightConnector1">
              <a:avLst/>
            </a:prstGeom>
            <a:ln w="28575">
              <a:solidFill>
                <a:srgbClr val="00296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D4677C7-81E4-42EE-A666-AC8854614FF5}"/>
                </a:ext>
              </a:extLst>
            </p:cNvPr>
            <p:cNvCxnSpPr>
              <a:cxnSpLocks/>
              <a:endCxn id="17" idx="3"/>
            </p:cNvCxnSpPr>
            <p:nvPr/>
          </p:nvCxnSpPr>
          <p:spPr>
            <a:xfrm flipH="1">
              <a:off x="3909575" y="3992213"/>
              <a:ext cx="565124" cy="309436"/>
            </a:xfrm>
            <a:prstGeom prst="straightConnector1">
              <a:avLst/>
            </a:prstGeom>
            <a:ln w="28575">
              <a:solidFill>
                <a:srgbClr val="00296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1393270-E2E9-498C-95C5-35252C078D07}"/>
                </a:ext>
              </a:extLst>
            </p:cNvPr>
            <p:cNvCxnSpPr>
              <a:cxnSpLocks/>
            </p:cNvCxnSpPr>
            <p:nvPr/>
          </p:nvCxnSpPr>
          <p:spPr>
            <a:xfrm flipH="1">
              <a:off x="3918363" y="4511484"/>
              <a:ext cx="1582245" cy="19402"/>
            </a:xfrm>
            <a:prstGeom prst="straightConnector1">
              <a:avLst/>
            </a:prstGeom>
            <a:ln w="28575">
              <a:solidFill>
                <a:srgbClr val="002966"/>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5B0C45D-FDA1-46FF-A5D0-8216FCC60038}"/>
                </a:ext>
              </a:extLst>
            </p:cNvPr>
            <p:cNvCxnSpPr>
              <a:cxnSpLocks/>
            </p:cNvCxnSpPr>
            <p:nvPr/>
          </p:nvCxnSpPr>
          <p:spPr>
            <a:xfrm flipV="1">
              <a:off x="6882862" y="4196456"/>
              <a:ext cx="533006" cy="321400"/>
            </a:xfrm>
            <a:prstGeom prst="straightConnector1">
              <a:avLst/>
            </a:prstGeom>
            <a:ln w="28575">
              <a:solidFill>
                <a:srgbClr val="002966"/>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26650A9-E777-4889-A7F9-C14C3EED2328}"/>
                </a:ext>
              </a:extLst>
            </p:cNvPr>
            <p:cNvCxnSpPr>
              <a:cxnSpLocks/>
            </p:cNvCxnSpPr>
            <p:nvPr/>
          </p:nvCxnSpPr>
          <p:spPr>
            <a:xfrm flipH="1">
              <a:off x="6882862" y="4196456"/>
              <a:ext cx="771085" cy="492719"/>
            </a:xfrm>
            <a:prstGeom prst="straightConnector1">
              <a:avLst/>
            </a:prstGeom>
            <a:ln w="28575">
              <a:solidFill>
                <a:srgbClr val="002966"/>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0938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B6DA1-52B9-49FD-880B-6D8BD457F8F3}"/>
              </a:ext>
            </a:extLst>
          </p:cNvPr>
          <p:cNvSpPr>
            <a:spLocks noGrp="1"/>
          </p:cNvSpPr>
          <p:nvPr>
            <p:ph type="title"/>
          </p:nvPr>
        </p:nvSpPr>
        <p:spPr>
          <a:xfrm>
            <a:off x="581192" y="702156"/>
            <a:ext cx="11029616" cy="1025976"/>
          </a:xfrm>
        </p:spPr>
        <p:txBody>
          <a:bodyPr/>
          <a:lstStyle/>
          <a:p>
            <a:r>
              <a:rPr lang="en-US" dirty="0"/>
              <a:t>outline</a:t>
            </a:r>
          </a:p>
        </p:txBody>
      </p:sp>
      <p:sp>
        <p:nvSpPr>
          <p:cNvPr id="3" name="Content Placeholder 2">
            <a:extLst>
              <a:ext uri="{FF2B5EF4-FFF2-40B4-BE49-F238E27FC236}">
                <a16:creationId xmlns:a16="http://schemas.microsoft.com/office/drawing/2014/main" id="{4AE211F9-15B5-4F1E-B573-12B43CF3EDFD}"/>
              </a:ext>
            </a:extLst>
          </p:cNvPr>
          <p:cNvSpPr>
            <a:spLocks noGrp="1"/>
          </p:cNvSpPr>
          <p:nvPr>
            <p:ph idx="1"/>
          </p:nvPr>
        </p:nvSpPr>
        <p:spPr>
          <a:xfrm>
            <a:off x="581192" y="2200275"/>
            <a:ext cx="5777663" cy="2978176"/>
          </a:xfrm>
        </p:spPr>
        <p:txBody>
          <a:bodyPr>
            <a:normAutofit/>
          </a:bodyPr>
          <a:lstStyle/>
          <a:p>
            <a:endParaRPr lang="en-US" sz="2000" dirty="0"/>
          </a:p>
          <a:p>
            <a:r>
              <a:rPr lang="en-US" sz="2000" dirty="0"/>
              <a:t>Wound Dosimetry Model</a:t>
            </a:r>
          </a:p>
          <a:p>
            <a:pPr lvl="1"/>
            <a:r>
              <a:rPr lang="en-US" sz="1700" dirty="0"/>
              <a:t>Technical Basis and Theory</a:t>
            </a:r>
          </a:p>
          <a:p>
            <a:r>
              <a:rPr lang="en-US" sz="2000" dirty="0"/>
              <a:t>Overview of new </a:t>
            </a:r>
            <a:r>
              <a:rPr lang="en-US" sz="2000" dirty="0" err="1"/>
              <a:t>SkinDose</a:t>
            </a:r>
            <a:r>
              <a:rPr lang="en-US" sz="2000" dirty="0"/>
              <a:t> GUI</a:t>
            </a:r>
          </a:p>
          <a:p>
            <a:r>
              <a:rPr lang="en-US" sz="2000" dirty="0"/>
              <a:t>Examples</a:t>
            </a:r>
          </a:p>
        </p:txBody>
      </p:sp>
      <p:sp>
        <p:nvSpPr>
          <p:cNvPr id="4" name="Date Placeholder 3">
            <a:extLst>
              <a:ext uri="{FF2B5EF4-FFF2-40B4-BE49-F238E27FC236}">
                <a16:creationId xmlns:a16="http://schemas.microsoft.com/office/drawing/2014/main" id="{3C5E0B84-8D35-49A8-A318-A801D45392CB}"/>
              </a:ext>
            </a:extLst>
          </p:cNvPr>
          <p:cNvSpPr>
            <a:spLocks noGrp="1"/>
          </p:cNvSpPr>
          <p:nvPr>
            <p:ph type="dt" sz="half" idx="10"/>
          </p:nvPr>
        </p:nvSpPr>
        <p:spPr/>
        <p:txBody>
          <a:bodyPr/>
          <a:lstStyle/>
          <a:p>
            <a:fld id="{A77639EB-D6E2-4E14-BAC9-2CF35931663D}" type="datetime1">
              <a:rPr lang="en-US" smtClean="0"/>
              <a:t>10/18/21</a:t>
            </a:fld>
            <a:endParaRPr lang="en-US" dirty="0"/>
          </a:p>
        </p:txBody>
      </p:sp>
      <p:sp>
        <p:nvSpPr>
          <p:cNvPr id="5" name="Footer Placeholder 4">
            <a:extLst>
              <a:ext uri="{FF2B5EF4-FFF2-40B4-BE49-F238E27FC236}">
                <a16:creationId xmlns:a16="http://schemas.microsoft.com/office/drawing/2014/main" id="{7A0344BD-D31C-4AA5-BD5F-51152418EF58}"/>
              </a:ext>
            </a:extLst>
          </p:cNvPr>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6" name="Slide Number Placeholder 5">
            <a:extLst>
              <a:ext uri="{FF2B5EF4-FFF2-40B4-BE49-F238E27FC236}">
                <a16:creationId xmlns:a16="http://schemas.microsoft.com/office/drawing/2014/main" id="{8D16FA90-4534-4947-A702-FCB546BACB08}"/>
              </a:ext>
            </a:extLst>
          </p:cNvPr>
          <p:cNvSpPr>
            <a:spLocks noGrp="1"/>
          </p:cNvSpPr>
          <p:nvPr>
            <p:ph type="sldNum" sz="quarter" idx="12"/>
          </p:nvPr>
        </p:nvSpPr>
        <p:spPr/>
        <p:txBody>
          <a:bodyPr/>
          <a:lstStyle/>
          <a:p>
            <a:fld id="{3A98EE3D-8CD1-4C3F-BD1C-C98C9596463C}" type="slidenum">
              <a:rPr lang="en-US" smtClean="0"/>
              <a:t>2</a:t>
            </a:fld>
            <a:endParaRPr lang="en-US" dirty="0"/>
          </a:p>
        </p:txBody>
      </p:sp>
      <p:pic>
        <p:nvPicPr>
          <p:cNvPr id="11" name="Picture 10">
            <a:extLst>
              <a:ext uri="{FF2B5EF4-FFF2-40B4-BE49-F238E27FC236}">
                <a16:creationId xmlns:a16="http://schemas.microsoft.com/office/drawing/2014/main" id="{9FB8D71D-4233-4C23-B011-39F60BCEBD44}"/>
              </a:ext>
            </a:extLst>
          </p:cNvPr>
          <p:cNvPicPr>
            <a:picLocks noChangeAspect="1"/>
          </p:cNvPicPr>
          <p:nvPr/>
        </p:nvPicPr>
        <p:blipFill>
          <a:blip r:embed="rId2"/>
          <a:stretch>
            <a:fillRect/>
          </a:stretch>
        </p:blipFill>
        <p:spPr>
          <a:xfrm>
            <a:off x="6674763" y="1527459"/>
            <a:ext cx="3827286" cy="4742507"/>
          </a:xfrm>
          <a:prstGeom prst="rect">
            <a:avLst/>
          </a:prstGeom>
        </p:spPr>
      </p:pic>
    </p:spTree>
    <p:extLst>
      <p:ext uri="{BB962C8B-B14F-4D97-AF65-F5344CB8AC3E}">
        <p14:creationId xmlns:p14="http://schemas.microsoft.com/office/powerpoint/2010/main" val="2256562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D757-299B-4DE9-9591-0399A710909C}"/>
              </a:ext>
            </a:extLst>
          </p:cNvPr>
          <p:cNvSpPr>
            <a:spLocks noGrp="1"/>
          </p:cNvSpPr>
          <p:nvPr>
            <p:ph type="title"/>
          </p:nvPr>
        </p:nvSpPr>
        <p:spPr>
          <a:xfrm>
            <a:off x="581192" y="702156"/>
            <a:ext cx="11029616" cy="1000809"/>
          </a:xfrm>
        </p:spPr>
        <p:txBody>
          <a:bodyPr/>
          <a:lstStyle/>
          <a:p>
            <a:r>
              <a:rPr lang="en-US" dirty="0"/>
              <a:t>NCRP 156 systemic model default transfer rates</a:t>
            </a:r>
          </a:p>
        </p:txBody>
      </p:sp>
      <p:graphicFrame>
        <p:nvGraphicFramePr>
          <p:cNvPr id="7" name="Table 7">
            <a:extLst>
              <a:ext uri="{FF2B5EF4-FFF2-40B4-BE49-F238E27FC236}">
                <a16:creationId xmlns:a16="http://schemas.microsoft.com/office/drawing/2014/main" id="{7AA6EBBC-0CF2-4CE2-BD02-955E3521532F}"/>
              </a:ext>
            </a:extLst>
          </p:cNvPr>
          <p:cNvGraphicFramePr>
            <a:graphicFrameLocks noGrp="1"/>
          </p:cNvGraphicFramePr>
          <p:nvPr>
            <p:ph idx="1"/>
          </p:nvPr>
        </p:nvGraphicFramePr>
        <p:xfrm>
          <a:off x="581192" y="1797204"/>
          <a:ext cx="11045952" cy="4358640"/>
        </p:xfrm>
        <a:graphic>
          <a:graphicData uri="http://schemas.openxmlformats.org/drawingml/2006/table">
            <a:tbl>
              <a:tblPr firstRow="1" bandRow="1">
                <a:tableStyleId>{5C22544A-7EE6-4342-B048-85BDC9FD1C3A}</a:tableStyleId>
              </a:tblPr>
              <a:tblGrid>
                <a:gridCol w="2095224">
                  <a:extLst>
                    <a:ext uri="{9D8B030D-6E8A-4147-A177-3AD203B41FA5}">
                      <a16:colId xmlns:a16="http://schemas.microsoft.com/office/drawing/2014/main" val="2270108498"/>
                    </a:ext>
                  </a:extLst>
                </a:gridCol>
                <a:gridCol w="1266738">
                  <a:extLst>
                    <a:ext uri="{9D8B030D-6E8A-4147-A177-3AD203B41FA5}">
                      <a16:colId xmlns:a16="http://schemas.microsoft.com/office/drawing/2014/main" val="3005982060"/>
                    </a:ext>
                  </a:extLst>
                </a:gridCol>
                <a:gridCol w="1275126">
                  <a:extLst>
                    <a:ext uri="{9D8B030D-6E8A-4147-A177-3AD203B41FA5}">
                      <a16:colId xmlns:a16="http://schemas.microsoft.com/office/drawing/2014/main" val="1826466005"/>
                    </a:ext>
                  </a:extLst>
                </a:gridCol>
                <a:gridCol w="1291905">
                  <a:extLst>
                    <a:ext uri="{9D8B030D-6E8A-4147-A177-3AD203B41FA5}">
                      <a16:colId xmlns:a16="http://schemas.microsoft.com/office/drawing/2014/main" val="3367682911"/>
                    </a:ext>
                  </a:extLst>
                </a:gridCol>
                <a:gridCol w="1266737">
                  <a:extLst>
                    <a:ext uri="{9D8B030D-6E8A-4147-A177-3AD203B41FA5}">
                      <a16:colId xmlns:a16="http://schemas.microsoft.com/office/drawing/2014/main" val="1623697485"/>
                    </a:ext>
                  </a:extLst>
                </a:gridCol>
                <a:gridCol w="1300294">
                  <a:extLst>
                    <a:ext uri="{9D8B030D-6E8A-4147-A177-3AD203B41FA5}">
                      <a16:colId xmlns:a16="http://schemas.microsoft.com/office/drawing/2014/main" val="1030189678"/>
                    </a:ext>
                  </a:extLst>
                </a:gridCol>
                <a:gridCol w="1283516">
                  <a:extLst>
                    <a:ext uri="{9D8B030D-6E8A-4147-A177-3AD203B41FA5}">
                      <a16:colId xmlns:a16="http://schemas.microsoft.com/office/drawing/2014/main" val="1489444207"/>
                    </a:ext>
                  </a:extLst>
                </a:gridCol>
                <a:gridCol w="1266412">
                  <a:extLst>
                    <a:ext uri="{9D8B030D-6E8A-4147-A177-3AD203B41FA5}">
                      <a16:colId xmlns:a16="http://schemas.microsoft.com/office/drawing/2014/main" val="360868617"/>
                    </a:ext>
                  </a:extLst>
                </a:gridCol>
              </a:tblGrid>
              <a:tr h="274320">
                <a:tc>
                  <a:txBody>
                    <a:bodyPr/>
                    <a:lstStyle/>
                    <a:p>
                      <a:r>
                        <a:rPr lang="en-US" sz="1600" dirty="0"/>
                        <a:t>Transfer Rates (d</a:t>
                      </a:r>
                      <a:r>
                        <a:rPr lang="en-US" sz="1600" baseline="30000" dirty="0"/>
                        <a:t>-1</a:t>
                      </a:r>
                      <a:r>
                        <a:rPr lang="en-US" sz="1600" dirty="0"/>
                        <a:t>)</a:t>
                      </a:r>
                    </a:p>
                  </a:txBody>
                  <a:tcPr/>
                </a:tc>
                <a:tc>
                  <a:txBody>
                    <a:bodyPr/>
                    <a:lstStyle/>
                    <a:p>
                      <a:r>
                        <a:rPr lang="en-US" sz="1600" dirty="0"/>
                        <a:t>Weak</a:t>
                      </a:r>
                    </a:p>
                  </a:txBody>
                  <a:tcPr/>
                </a:tc>
                <a:tc>
                  <a:txBody>
                    <a:bodyPr/>
                    <a:lstStyle/>
                    <a:p>
                      <a:r>
                        <a:rPr lang="en-US" sz="1600" dirty="0"/>
                        <a:t>Moderate</a:t>
                      </a:r>
                    </a:p>
                  </a:txBody>
                  <a:tcPr/>
                </a:tc>
                <a:tc>
                  <a:txBody>
                    <a:bodyPr/>
                    <a:lstStyle/>
                    <a:p>
                      <a:r>
                        <a:rPr lang="en-US" sz="1600" dirty="0"/>
                        <a:t>Strong</a:t>
                      </a:r>
                    </a:p>
                  </a:txBody>
                  <a:tcPr/>
                </a:tc>
                <a:tc>
                  <a:txBody>
                    <a:bodyPr/>
                    <a:lstStyle/>
                    <a:p>
                      <a:r>
                        <a:rPr lang="en-US" sz="1600" dirty="0"/>
                        <a:t>Avid</a:t>
                      </a:r>
                    </a:p>
                  </a:txBody>
                  <a:tcPr/>
                </a:tc>
                <a:tc>
                  <a:txBody>
                    <a:bodyPr/>
                    <a:lstStyle/>
                    <a:p>
                      <a:r>
                        <a:rPr lang="en-US" sz="1600" dirty="0"/>
                        <a:t>Colloids</a:t>
                      </a:r>
                    </a:p>
                  </a:txBody>
                  <a:tcPr/>
                </a:tc>
                <a:tc>
                  <a:txBody>
                    <a:bodyPr/>
                    <a:lstStyle/>
                    <a:p>
                      <a:r>
                        <a:rPr lang="en-US" sz="1600" dirty="0"/>
                        <a:t>Particles</a:t>
                      </a:r>
                    </a:p>
                  </a:txBody>
                  <a:tcPr/>
                </a:tc>
                <a:tc>
                  <a:txBody>
                    <a:bodyPr/>
                    <a:lstStyle/>
                    <a:p>
                      <a:r>
                        <a:rPr lang="en-US" sz="1600" dirty="0"/>
                        <a:t>Fragments</a:t>
                      </a:r>
                    </a:p>
                  </a:txBody>
                  <a:tcPr/>
                </a:tc>
                <a:extLst>
                  <a:ext uri="{0D108BD9-81ED-4DB2-BD59-A6C34878D82A}">
                    <a16:rowId xmlns:a16="http://schemas.microsoft.com/office/drawing/2014/main" val="1176452653"/>
                  </a:ext>
                </a:extLst>
              </a:tr>
              <a:tr h="274320">
                <a:tc>
                  <a:txBody>
                    <a:bodyPr/>
                    <a:lstStyle/>
                    <a:p>
                      <a:r>
                        <a:rPr lang="en-US" sz="1600" dirty="0"/>
                        <a:t>Soluble to blood</a:t>
                      </a:r>
                    </a:p>
                  </a:txBody>
                  <a:tcPr/>
                </a:tc>
                <a:tc>
                  <a:txBody>
                    <a:bodyPr/>
                    <a:lstStyle/>
                    <a:p>
                      <a:r>
                        <a:rPr lang="en-US" sz="1600" dirty="0"/>
                        <a:t>45</a:t>
                      </a:r>
                    </a:p>
                  </a:txBody>
                  <a:tcPr/>
                </a:tc>
                <a:tc>
                  <a:txBody>
                    <a:bodyPr/>
                    <a:lstStyle/>
                    <a:p>
                      <a:r>
                        <a:rPr lang="en-US" sz="1600" dirty="0"/>
                        <a:t>45</a:t>
                      </a:r>
                    </a:p>
                  </a:txBody>
                  <a:tcPr/>
                </a:tc>
                <a:tc>
                  <a:txBody>
                    <a:bodyPr/>
                    <a:lstStyle/>
                    <a:p>
                      <a:r>
                        <a:rPr lang="en-US" sz="1600" dirty="0"/>
                        <a:t>0.67</a:t>
                      </a:r>
                    </a:p>
                  </a:txBody>
                  <a:tcPr/>
                </a:tc>
                <a:tc>
                  <a:txBody>
                    <a:bodyPr/>
                    <a:lstStyle/>
                    <a:p>
                      <a:r>
                        <a:rPr lang="en-US" sz="1600" dirty="0"/>
                        <a:t>7.0</a:t>
                      </a:r>
                    </a:p>
                  </a:txBody>
                  <a:tcPr/>
                </a:tc>
                <a:tc>
                  <a:txBody>
                    <a:bodyPr/>
                    <a:lstStyle/>
                    <a:p>
                      <a:r>
                        <a:rPr lang="en-US" sz="1600" dirty="0"/>
                        <a:t>0.5</a:t>
                      </a:r>
                    </a:p>
                  </a:txBody>
                  <a:tcPr/>
                </a:tc>
                <a:tc>
                  <a:txBody>
                    <a:bodyPr/>
                    <a:lstStyle/>
                    <a:p>
                      <a:r>
                        <a:rPr lang="en-US" sz="1600" dirty="0"/>
                        <a:t>100</a:t>
                      </a:r>
                    </a:p>
                  </a:txBody>
                  <a:tcPr/>
                </a:tc>
                <a:tc>
                  <a:txBody>
                    <a:bodyPr/>
                    <a:lstStyle/>
                    <a:p>
                      <a:r>
                        <a:rPr lang="en-US" sz="1600" dirty="0"/>
                        <a:t>-</a:t>
                      </a:r>
                    </a:p>
                  </a:txBody>
                  <a:tcPr/>
                </a:tc>
                <a:extLst>
                  <a:ext uri="{0D108BD9-81ED-4DB2-BD59-A6C34878D82A}">
                    <a16:rowId xmlns:a16="http://schemas.microsoft.com/office/drawing/2014/main" val="234843913"/>
                  </a:ext>
                </a:extLst>
              </a:tr>
              <a:tr h="274320">
                <a:tc>
                  <a:txBody>
                    <a:bodyPr/>
                    <a:lstStyle/>
                    <a:p>
                      <a:r>
                        <a:rPr lang="en-US" sz="1600" dirty="0"/>
                        <a:t>Soluble to CIS</a:t>
                      </a:r>
                    </a:p>
                  </a:txBody>
                  <a:tcPr/>
                </a:tc>
                <a:tc>
                  <a:txBody>
                    <a:bodyPr/>
                    <a:lstStyle/>
                    <a:p>
                      <a:r>
                        <a:rPr lang="en-US" sz="1600" dirty="0"/>
                        <a:t>20</a:t>
                      </a:r>
                    </a:p>
                  </a:txBody>
                  <a:tcPr/>
                </a:tc>
                <a:tc>
                  <a:txBody>
                    <a:bodyPr/>
                    <a:lstStyle/>
                    <a:p>
                      <a:r>
                        <a:rPr lang="en-US" sz="1600" dirty="0"/>
                        <a:t>30</a:t>
                      </a:r>
                    </a:p>
                  </a:txBody>
                  <a:tcPr/>
                </a:tc>
                <a:tc>
                  <a:txBody>
                    <a:bodyPr/>
                    <a:lstStyle/>
                    <a:p>
                      <a:r>
                        <a:rPr lang="en-US" sz="1600" dirty="0"/>
                        <a:t>0.6</a:t>
                      </a:r>
                    </a:p>
                  </a:txBody>
                  <a:tcPr/>
                </a:tc>
                <a:tc>
                  <a:txBody>
                    <a:bodyPr/>
                    <a:lstStyle/>
                    <a:p>
                      <a:r>
                        <a:rPr lang="en-US" sz="1600" dirty="0"/>
                        <a:t>30</a:t>
                      </a:r>
                    </a:p>
                  </a:txBody>
                  <a:tcPr/>
                </a:tc>
                <a:tc>
                  <a:txBody>
                    <a:bodyPr/>
                    <a:lstStyle/>
                    <a:p>
                      <a:r>
                        <a:rPr lang="en-US" sz="1600" dirty="0"/>
                        <a:t>2.5</a:t>
                      </a:r>
                    </a:p>
                  </a:txBody>
                  <a:tcPr/>
                </a:tc>
                <a:tc>
                  <a:txBody>
                    <a:bodyPr/>
                    <a:lstStyle/>
                    <a:p>
                      <a:r>
                        <a:rPr lang="en-US" sz="1600" dirty="0"/>
                        <a:t>-</a:t>
                      </a:r>
                    </a:p>
                  </a:txBody>
                  <a:tcPr/>
                </a:tc>
                <a:tc>
                  <a:txBody>
                    <a:bodyPr/>
                    <a:lstStyle/>
                    <a:p>
                      <a:r>
                        <a:rPr lang="en-US" sz="1600" dirty="0"/>
                        <a:t>-</a:t>
                      </a:r>
                    </a:p>
                  </a:txBody>
                  <a:tcPr/>
                </a:tc>
                <a:extLst>
                  <a:ext uri="{0D108BD9-81ED-4DB2-BD59-A6C34878D82A}">
                    <a16:rowId xmlns:a16="http://schemas.microsoft.com/office/drawing/2014/main" val="1481942795"/>
                  </a:ext>
                </a:extLst>
              </a:tr>
              <a:tr h="274320">
                <a:tc>
                  <a:txBody>
                    <a:bodyPr/>
                    <a:lstStyle/>
                    <a:p>
                      <a:r>
                        <a:rPr lang="en-US" sz="1600" dirty="0"/>
                        <a:t>CIS to soluble</a:t>
                      </a:r>
                    </a:p>
                  </a:txBody>
                  <a:tcPr/>
                </a:tc>
                <a:tc>
                  <a:txBody>
                    <a:bodyPr/>
                    <a:lstStyle/>
                    <a:p>
                      <a:r>
                        <a:rPr lang="en-US" sz="1600" dirty="0"/>
                        <a:t>2.8</a:t>
                      </a:r>
                    </a:p>
                  </a:txBody>
                  <a:tcPr/>
                </a:tc>
                <a:tc>
                  <a:txBody>
                    <a:bodyPr/>
                    <a:lstStyle/>
                    <a:p>
                      <a:r>
                        <a:rPr lang="en-US" sz="1600" dirty="0"/>
                        <a:t>0.4</a:t>
                      </a:r>
                    </a:p>
                  </a:txBody>
                  <a:tcPr/>
                </a:tc>
                <a:tc>
                  <a:txBody>
                    <a:bodyPr/>
                    <a:lstStyle/>
                    <a:p>
                      <a:r>
                        <a:rPr lang="en-US" sz="1600" dirty="0"/>
                        <a:t>0.024</a:t>
                      </a:r>
                    </a:p>
                  </a:txBody>
                  <a:tcPr/>
                </a:tc>
                <a:tc>
                  <a:txBody>
                    <a:bodyPr/>
                    <a:lstStyle/>
                    <a:p>
                      <a:r>
                        <a:rPr lang="en-US" sz="1600" dirty="0"/>
                        <a:t>0.03</a:t>
                      </a:r>
                    </a:p>
                  </a:txBody>
                  <a:tcPr/>
                </a:tc>
                <a:tc>
                  <a:txBody>
                    <a:bodyPr/>
                    <a:lstStyle/>
                    <a:p>
                      <a:r>
                        <a:rPr lang="en-US" sz="1600" dirty="0"/>
                        <a:t>0.025</a:t>
                      </a:r>
                    </a:p>
                  </a:txBody>
                  <a:tcPr/>
                </a:tc>
                <a:tc>
                  <a:txBody>
                    <a:bodyPr/>
                    <a:lstStyle/>
                    <a:p>
                      <a:r>
                        <a:rPr lang="en-US" sz="1600" dirty="0"/>
                        <a:t>-</a:t>
                      </a:r>
                    </a:p>
                  </a:txBody>
                  <a:tcPr/>
                </a:tc>
                <a:tc>
                  <a:txBody>
                    <a:bodyPr/>
                    <a:lstStyle/>
                    <a:p>
                      <a:r>
                        <a:rPr lang="en-US" sz="1600" dirty="0"/>
                        <a:t>-</a:t>
                      </a:r>
                    </a:p>
                  </a:txBody>
                  <a:tcPr/>
                </a:tc>
                <a:extLst>
                  <a:ext uri="{0D108BD9-81ED-4DB2-BD59-A6C34878D82A}">
                    <a16:rowId xmlns:a16="http://schemas.microsoft.com/office/drawing/2014/main" val="3441823632"/>
                  </a:ext>
                </a:extLst>
              </a:tr>
              <a:tr h="274320">
                <a:tc>
                  <a:txBody>
                    <a:bodyPr/>
                    <a:lstStyle/>
                    <a:p>
                      <a:r>
                        <a:rPr lang="en-US" sz="1600" dirty="0"/>
                        <a:t>CIS to PABS</a:t>
                      </a:r>
                    </a:p>
                  </a:txBody>
                  <a:tcPr/>
                </a:tc>
                <a:tc>
                  <a:txBody>
                    <a:bodyPr/>
                    <a:lstStyle/>
                    <a:p>
                      <a:r>
                        <a:rPr lang="en-US" sz="1600" dirty="0"/>
                        <a:t>0.25</a:t>
                      </a:r>
                    </a:p>
                  </a:txBody>
                  <a:tcPr/>
                </a:tc>
                <a:tc>
                  <a:txBody>
                    <a:bodyPr/>
                    <a:lstStyle/>
                    <a:p>
                      <a:r>
                        <a:rPr lang="en-US" sz="1600" dirty="0"/>
                        <a:t>0.065</a:t>
                      </a:r>
                    </a:p>
                  </a:txBody>
                  <a:tcPr/>
                </a:tc>
                <a:tc>
                  <a:txBody>
                    <a:bodyPr/>
                    <a:lstStyle/>
                    <a:p>
                      <a:r>
                        <a:rPr lang="en-US" sz="1600" dirty="0"/>
                        <a:t>0.01</a:t>
                      </a:r>
                    </a:p>
                  </a:txBody>
                  <a:tcPr/>
                </a:tc>
                <a:tc>
                  <a:txBody>
                    <a:bodyPr/>
                    <a:lstStyle/>
                    <a:p>
                      <a:r>
                        <a:rPr lang="en-US" sz="1600" dirty="0"/>
                        <a:t>10</a:t>
                      </a:r>
                    </a:p>
                  </a:txBody>
                  <a:tcPr/>
                </a:tc>
                <a:tc>
                  <a:txBody>
                    <a:bodyPr/>
                    <a:lstStyle/>
                    <a:p>
                      <a:r>
                        <a:rPr lang="en-US" sz="1600" dirty="0"/>
                        <a:t>0.05</a:t>
                      </a:r>
                    </a:p>
                  </a:txBody>
                  <a:tcPr/>
                </a:tc>
                <a:tc>
                  <a:txBody>
                    <a:bodyPr/>
                    <a:lstStyle/>
                    <a:p>
                      <a:r>
                        <a:rPr lang="en-US" sz="1600" dirty="0"/>
                        <a:t>-</a:t>
                      </a:r>
                    </a:p>
                  </a:txBody>
                  <a:tcPr/>
                </a:tc>
                <a:tc>
                  <a:txBody>
                    <a:bodyPr/>
                    <a:lstStyle/>
                    <a:p>
                      <a:r>
                        <a:rPr lang="en-US" sz="1600" dirty="0"/>
                        <a:t>-</a:t>
                      </a:r>
                    </a:p>
                  </a:txBody>
                  <a:tcPr/>
                </a:tc>
                <a:extLst>
                  <a:ext uri="{0D108BD9-81ED-4DB2-BD59-A6C34878D82A}">
                    <a16:rowId xmlns:a16="http://schemas.microsoft.com/office/drawing/2014/main" val="1338142718"/>
                  </a:ext>
                </a:extLst>
              </a:tr>
              <a:tr h="274320">
                <a:tc>
                  <a:txBody>
                    <a:bodyPr/>
                    <a:lstStyle/>
                    <a:p>
                      <a:r>
                        <a:rPr lang="en-US" sz="1600" dirty="0"/>
                        <a:t>CIS to lymph nodes</a:t>
                      </a:r>
                    </a:p>
                  </a:txBody>
                  <a:tcPr/>
                </a:tc>
                <a:tc>
                  <a:txBody>
                    <a:bodyPr/>
                    <a:lstStyle/>
                    <a:p>
                      <a:r>
                        <a:rPr lang="en-US" sz="1600" dirty="0"/>
                        <a:t>0.00002</a:t>
                      </a:r>
                    </a:p>
                  </a:txBody>
                  <a:tcPr/>
                </a:tc>
                <a:tc>
                  <a:txBody>
                    <a:bodyPr/>
                    <a:lstStyle/>
                    <a:p>
                      <a:r>
                        <a:rPr lang="en-US" sz="1600" dirty="0"/>
                        <a:t>0.00002</a:t>
                      </a:r>
                    </a:p>
                  </a:txBody>
                  <a:tcPr/>
                </a:tc>
                <a:tc>
                  <a:txBody>
                    <a:bodyPr/>
                    <a:lstStyle/>
                    <a:p>
                      <a:r>
                        <a:rPr lang="en-US" sz="1600" dirty="0"/>
                        <a:t>0.00002</a:t>
                      </a:r>
                    </a:p>
                  </a:txBody>
                  <a:tcPr/>
                </a:tc>
                <a:tc>
                  <a:txBody>
                    <a:bodyPr/>
                    <a:lstStyle/>
                    <a:p>
                      <a:r>
                        <a:rPr lang="en-US" sz="1600" dirty="0"/>
                        <a:t>0.00002</a:t>
                      </a:r>
                    </a:p>
                  </a:txBody>
                  <a:tcPr/>
                </a:tc>
                <a:tc>
                  <a:txBody>
                    <a:bodyPr/>
                    <a:lstStyle/>
                    <a:p>
                      <a:r>
                        <a:rPr lang="en-US" sz="1600" dirty="0"/>
                        <a:t>0.002</a:t>
                      </a:r>
                    </a:p>
                  </a:txBody>
                  <a:tcPr/>
                </a:tc>
                <a:tc>
                  <a:txBody>
                    <a:bodyPr/>
                    <a:lstStyle/>
                    <a:p>
                      <a:r>
                        <a:rPr lang="en-US" sz="1600" dirty="0"/>
                        <a:t>-</a:t>
                      </a:r>
                    </a:p>
                  </a:txBody>
                  <a:tcPr/>
                </a:tc>
                <a:tc>
                  <a:txBody>
                    <a:bodyPr/>
                    <a:lstStyle/>
                    <a:p>
                      <a:r>
                        <a:rPr lang="en-US" sz="1600" dirty="0"/>
                        <a:t>-</a:t>
                      </a:r>
                    </a:p>
                  </a:txBody>
                  <a:tcPr/>
                </a:tc>
                <a:extLst>
                  <a:ext uri="{0D108BD9-81ED-4DB2-BD59-A6C34878D82A}">
                    <a16:rowId xmlns:a16="http://schemas.microsoft.com/office/drawing/2014/main" val="3052968154"/>
                  </a:ext>
                </a:extLst>
              </a:tr>
              <a:tr h="274320">
                <a:tc>
                  <a:txBody>
                    <a:bodyPr/>
                    <a:lstStyle/>
                    <a:p>
                      <a:r>
                        <a:rPr lang="en-US" sz="1600" dirty="0"/>
                        <a:t>PABS to soluble</a:t>
                      </a:r>
                    </a:p>
                  </a:txBody>
                  <a:tcPr/>
                </a:tc>
                <a:tc>
                  <a:txBody>
                    <a:bodyPr/>
                    <a:lstStyle/>
                    <a:p>
                      <a:r>
                        <a:rPr lang="en-US" sz="1600" dirty="0"/>
                        <a:t>0.08</a:t>
                      </a:r>
                    </a:p>
                  </a:txBody>
                  <a:tcPr/>
                </a:tc>
                <a:tc>
                  <a:txBody>
                    <a:bodyPr/>
                    <a:lstStyle/>
                    <a:p>
                      <a:r>
                        <a:rPr lang="en-US" sz="1600" dirty="0"/>
                        <a:t>0.02</a:t>
                      </a:r>
                    </a:p>
                  </a:txBody>
                  <a:tcPr/>
                </a:tc>
                <a:tc>
                  <a:txBody>
                    <a:bodyPr/>
                    <a:lstStyle/>
                    <a:p>
                      <a:r>
                        <a:rPr lang="en-US" sz="1600" dirty="0"/>
                        <a:t>0.0013</a:t>
                      </a:r>
                    </a:p>
                  </a:txBody>
                  <a:tcPr/>
                </a:tc>
                <a:tc>
                  <a:txBody>
                    <a:bodyPr/>
                    <a:lstStyle/>
                    <a:p>
                      <a:r>
                        <a:rPr lang="en-US" sz="1600" dirty="0"/>
                        <a:t>0.005</a:t>
                      </a:r>
                    </a:p>
                  </a:txBody>
                  <a:tcPr/>
                </a:tc>
                <a:tc>
                  <a:txBody>
                    <a:bodyPr/>
                    <a:lstStyle/>
                    <a:p>
                      <a:r>
                        <a:rPr lang="en-US" sz="1600" dirty="0"/>
                        <a:t>0.0015</a:t>
                      </a:r>
                    </a:p>
                  </a:txBody>
                  <a:tcPr/>
                </a:tc>
                <a:tc>
                  <a:txBody>
                    <a:bodyPr/>
                    <a:lstStyle/>
                    <a:p>
                      <a:r>
                        <a:rPr lang="en-US" sz="1600" dirty="0"/>
                        <a:t>0.0002</a:t>
                      </a:r>
                    </a:p>
                  </a:txBody>
                  <a:tcPr/>
                </a:tc>
                <a:tc>
                  <a:txBody>
                    <a:bodyPr/>
                    <a:lstStyle/>
                    <a:p>
                      <a:r>
                        <a:rPr lang="en-US" sz="1600" dirty="0"/>
                        <a:t>-</a:t>
                      </a:r>
                    </a:p>
                  </a:txBody>
                  <a:tcPr/>
                </a:tc>
                <a:extLst>
                  <a:ext uri="{0D108BD9-81ED-4DB2-BD59-A6C34878D82A}">
                    <a16:rowId xmlns:a16="http://schemas.microsoft.com/office/drawing/2014/main" val="3839982532"/>
                  </a:ext>
                </a:extLst>
              </a:tr>
              <a:tr h="274320">
                <a:tc>
                  <a:txBody>
                    <a:bodyPr/>
                    <a:lstStyle/>
                    <a:p>
                      <a:r>
                        <a:rPr lang="en-US" sz="1600" dirty="0"/>
                        <a:t>PABS to lymph nodes</a:t>
                      </a:r>
                    </a:p>
                  </a:txBody>
                  <a:tcPr/>
                </a:tc>
                <a:tc>
                  <a:txBody>
                    <a:bodyPr/>
                    <a:lstStyle/>
                    <a:p>
                      <a:r>
                        <a:rPr lang="en-US" sz="1600" dirty="0"/>
                        <a:t>0.00002</a:t>
                      </a:r>
                    </a:p>
                  </a:txBody>
                  <a:tcPr/>
                </a:tc>
                <a:tc>
                  <a:txBody>
                    <a:bodyPr/>
                    <a:lstStyle/>
                    <a:p>
                      <a:r>
                        <a:rPr lang="en-US" sz="1600" dirty="0"/>
                        <a:t>0.00002</a:t>
                      </a:r>
                    </a:p>
                  </a:txBody>
                  <a:tcPr/>
                </a:tc>
                <a:tc>
                  <a:txBody>
                    <a:bodyPr/>
                    <a:lstStyle/>
                    <a:p>
                      <a:r>
                        <a:rPr lang="en-US" sz="1600" dirty="0"/>
                        <a:t>0.00002</a:t>
                      </a:r>
                    </a:p>
                  </a:txBody>
                  <a:tcPr/>
                </a:tc>
                <a:tc>
                  <a:txBody>
                    <a:bodyPr/>
                    <a:lstStyle/>
                    <a:p>
                      <a:r>
                        <a:rPr lang="en-US" sz="1600" dirty="0"/>
                        <a:t>0.00002</a:t>
                      </a:r>
                    </a:p>
                  </a:txBody>
                  <a:tcPr/>
                </a:tc>
                <a:tc>
                  <a:txBody>
                    <a:bodyPr/>
                    <a:lstStyle/>
                    <a:p>
                      <a:r>
                        <a:rPr lang="en-US" sz="1600" dirty="0"/>
                        <a:t>0.0004</a:t>
                      </a:r>
                    </a:p>
                  </a:txBody>
                  <a:tcPr/>
                </a:tc>
                <a:tc>
                  <a:txBody>
                    <a:bodyPr/>
                    <a:lstStyle/>
                    <a:p>
                      <a:r>
                        <a:rPr lang="en-US" sz="1600" dirty="0"/>
                        <a:t>0.0036</a:t>
                      </a:r>
                    </a:p>
                  </a:txBody>
                  <a:tcPr/>
                </a:tc>
                <a:tc>
                  <a:txBody>
                    <a:bodyPr/>
                    <a:lstStyle/>
                    <a:p>
                      <a:r>
                        <a:rPr lang="en-US" sz="1600" dirty="0"/>
                        <a:t>0.004</a:t>
                      </a:r>
                    </a:p>
                  </a:txBody>
                  <a:tcPr/>
                </a:tc>
                <a:extLst>
                  <a:ext uri="{0D108BD9-81ED-4DB2-BD59-A6C34878D82A}">
                    <a16:rowId xmlns:a16="http://schemas.microsoft.com/office/drawing/2014/main" val="3224664933"/>
                  </a:ext>
                </a:extLst>
              </a:tr>
              <a:tr h="274320">
                <a:tc>
                  <a:txBody>
                    <a:bodyPr/>
                    <a:lstStyle/>
                    <a:p>
                      <a:r>
                        <a:rPr lang="en-US" sz="1600" dirty="0"/>
                        <a:t>PABS to </a:t>
                      </a:r>
                      <a:r>
                        <a:rPr lang="en-US" sz="1600" dirty="0" err="1"/>
                        <a:t>TPA</a:t>
                      </a:r>
                      <a:endParaRPr lang="en-US" sz="1600" dirty="0"/>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0.04</a:t>
                      </a:r>
                    </a:p>
                  </a:txBody>
                  <a:tcPr/>
                </a:tc>
                <a:tc>
                  <a:txBody>
                    <a:bodyPr/>
                    <a:lstStyle/>
                    <a:p>
                      <a:r>
                        <a:rPr lang="en-US" sz="1600" dirty="0"/>
                        <a:t>0.7</a:t>
                      </a:r>
                    </a:p>
                  </a:txBody>
                  <a:tcPr/>
                </a:tc>
                <a:extLst>
                  <a:ext uri="{0D108BD9-81ED-4DB2-BD59-A6C34878D82A}">
                    <a16:rowId xmlns:a16="http://schemas.microsoft.com/office/drawing/2014/main" val="3502667741"/>
                  </a:ext>
                </a:extLst>
              </a:tr>
              <a:tr h="274320">
                <a:tc>
                  <a:txBody>
                    <a:bodyPr/>
                    <a:lstStyle/>
                    <a:p>
                      <a:r>
                        <a:rPr lang="en-US" sz="1600" dirty="0" err="1"/>
                        <a:t>TPA</a:t>
                      </a:r>
                      <a:r>
                        <a:rPr lang="en-US" sz="1600" dirty="0"/>
                        <a:t> to PABS</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0.0036</a:t>
                      </a:r>
                    </a:p>
                  </a:txBody>
                  <a:tcPr/>
                </a:tc>
                <a:tc>
                  <a:txBody>
                    <a:bodyPr/>
                    <a:lstStyle/>
                    <a:p>
                      <a:r>
                        <a:rPr lang="en-US" sz="1600" dirty="0"/>
                        <a:t>0.0005</a:t>
                      </a:r>
                    </a:p>
                  </a:txBody>
                  <a:tcPr/>
                </a:tc>
                <a:extLst>
                  <a:ext uri="{0D108BD9-81ED-4DB2-BD59-A6C34878D82A}">
                    <a16:rowId xmlns:a16="http://schemas.microsoft.com/office/drawing/2014/main" val="3102716857"/>
                  </a:ext>
                </a:extLst>
              </a:tr>
              <a:tr h="274320">
                <a:tc>
                  <a:txBody>
                    <a:bodyPr/>
                    <a:lstStyle/>
                    <a:p>
                      <a:r>
                        <a:rPr lang="en-US" sz="1600" dirty="0"/>
                        <a:t>Lymph nodes to blood</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0.03</a:t>
                      </a:r>
                    </a:p>
                  </a:txBody>
                  <a:tcPr/>
                </a:tc>
                <a:tc>
                  <a:txBody>
                    <a:bodyPr/>
                    <a:lstStyle/>
                    <a:p>
                      <a:r>
                        <a:rPr lang="en-US" sz="1600" dirty="0"/>
                        <a:t>0.0006</a:t>
                      </a:r>
                    </a:p>
                  </a:txBody>
                  <a:tcPr/>
                </a:tc>
                <a:tc>
                  <a:txBody>
                    <a:bodyPr/>
                    <a:lstStyle/>
                    <a:p>
                      <a:r>
                        <a:rPr lang="en-US" sz="1600" dirty="0"/>
                        <a:t>0.03</a:t>
                      </a:r>
                    </a:p>
                  </a:txBody>
                  <a:tcPr/>
                </a:tc>
                <a:extLst>
                  <a:ext uri="{0D108BD9-81ED-4DB2-BD59-A6C34878D82A}">
                    <a16:rowId xmlns:a16="http://schemas.microsoft.com/office/drawing/2014/main" val="2871631586"/>
                  </a:ext>
                </a:extLst>
              </a:tr>
              <a:tr h="274320">
                <a:tc>
                  <a:txBody>
                    <a:bodyPr/>
                    <a:lstStyle/>
                    <a:p>
                      <a:r>
                        <a:rPr lang="en-US" sz="1600" dirty="0"/>
                        <a:t>Fragment to soluble</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extLst>
                  <a:ext uri="{0D108BD9-81ED-4DB2-BD59-A6C34878D82A}">
                    <a16:rowId xmlns:a16="http://schemas.microsoft.com/office/drawing/2014/main" val="993207789"/>
                  </a:ext>
                </a:extLst>
              </a:tr>
              <a:tr h="274320">
                <a:tc>
                  <a:txBody>
                    <a:bodyPr/>
                    <a:lstStyle/>
                    <a:p>
                      <a:r>
                        <a:rPr lang="en-US" sz="1600" dirty="0"/>
                        <a:t>Fragment to PABS</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0.008</a:t>
                      </a:r>
                    </a:p>
                  </a:txBody>
                  <a:tcPr/>
                </a:tc>
                <a:extLst>
                  <a:ext uri="{0D108BD9-81ED-4DB2-BD59-A6C34878D82A}">
                    <a16:rowId xmlns:a16="http://schemas.microsoft.com/office/drawing/2014/main" val="3703683737"/>
                  </a:ext>
                </a:extLst>
              </a:tr>
            </a:tbl>
          </a:graphicData>
        </a:graphic>
      </p:graphicFrame>
      <p:sp>
        <p:nvSpPr>
          <p:cNvPr id="4" name="Date Placeholder 3">
            <a:extLst>
              <a:ext uri="{FF2B5EF4-FFF2-40B4-BE49-F238E27FC236}">
                <a16:creationId xmlns:a16="http://schemas.microsoft.com/office/drawing/2014/main" id="{3BD80C95-9CE8-4CB8-A511-48620FE0D159}"/>
              </a:ext>
            </a:extLst>
          </p:cNvPr>
          <p:cNvSpPr>
            <a:spLocks noGrp="1"/>
          </p:cNvSpPr>
          <p:nvPr>
            <p:ph type="dt" sz="half" idx="10"/>
          </p:nvPr>
        </p:nvSpPr>
        <p:spPr/>
        <p:txBody>
          <a:bodyPr/>
          <a:lstStyle/>
          <a:p>
            <a:fld id="{7B0867E0-3468-4DE9-92CD-2D3C92DC29B5}" type="datetime1">
              <a:rPr lang="en-US" smtClean="0"/>
              <a:t>10/18/21</a:t>
            </a:fld>
            <a:endParaRPr lang="en-US" dirty="0"/>
          </a:p>
        </p:txBody>
      </p:sp>
      <p:sp>
        <p:nvSpPr>
          <p:cNvPr id="5" name="Footer Placeholder 4">
            <a:extLst>
              <a:ext uri="{FF2B5EF4-FFF2-40B4-BE49-F238E27FC236}">
                <a16:creationId xmlns:a16="http://schemas.microsoft.com/office/drawing/2014/main" id="{F6C0B29C-6596-4F8F-AEDC-EC3787CFB542}"/>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7E0E52E2-ED8A-4237-A3F5-C4B2183BF3DD}"/>
              </a:ext>
            </a:extLst>
          </p:cNvPr>
          <p:cNvSpPr>
            <a:spLocks noGrp="1"/>
          </p:cNvSpPr>
          <p:nvPr>
            <p:ph type="sldNum" sz="quarter" idx="12"/>
          </p:nvPr>
        </p:nvSpPr>
        <p:spPr/>
        <p:txBody>
          <a:bodyPr/>
          <a:lstStyle/>
          <a:p>
            <a:fld id="{3A98EE3D-8CD1-4C3F-BD1C-C98C9596463C}" type="slidenum">
              <a:rPr lang="en-US" smtClean="0"/>
              <a:t>20</a:t>
            </a:fld>
            <a:endParaRPr lang="en-US" dirty="0"/>
          </a:p>
        </p:txBody>
      </p:sp>
    </p:spTree>
    <p:extLst>
      <p:ext uri="{BB962C8B-B14F-4D97-AF65-F5344CB8AC3E}">
        <p14:creationId xmlns:p14="http://schemas.microsoft.com/office/powerpoint/2010/main" val="4124455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7E7B3-28BD-4230-8619-6A34772FAC16}"/>
              </a:ext>
            </a:extLst>
          </p:cNvPr>
          <p:cNvSpPr>
            <a:spLocks noGrp="1"/>
          </p:cNvSpPr>
          <p:nvPr>
            <p:ph type="title"/>
          </p:nvPr>
        </p:nvSpPr>
        <p:spPr>
          <a:xfrm>
            <a:off x="581192" y="702156"/>
            <a:ext cx="11029616" cy="1000809"/>
          </a:xfrm>
        </p:spPr>
        <p:txBody>
          <a:bodyPr/>
          <a:lstStyle/>
          <a:p>
            <a:r>
              <a:rPr lang="en-US" dirty="0"/>
              <a:t>Biokinetic Modeling results</a:t>
            </a:r>
            <a:r>
              <a:rPr lang="en-US" dirty="0">
                <a:solidFill>
                  <a:srgbClr val="DC4405"/>
                </a:solidFill>
              </a:rPr>
              <a:t>*</a:t>
            </a:r>
          </a:p>
        </p:txBody>
      </p:sp>
      <p:sp>
        <p:nvSpPr>
          <p:cNvPr id="4" name="Date Placeholder 3">
            <a:extLst>
              <a:ext uri="{FF2B5EF4-FFF2-40B4-BE49-F238E27FC236}">
                <a16:creationId xmlns:a16="http://schemas.microsoft.com/office/drawing/2014/main" id="{BFD9A0CD-45A2-473C-A0FF-68AF573C2B13}"/>
              </a:ext>
            </a:extLst>
          </p:cNvPr>
          <p:cNvSpPr>
            <a:spLocks noGrp="1"/>
          </p:cNvSpPr>
          <p:nvPr>
            <p:ph type="dt" sz="half" idx="10"/>
          </p:nvPr>
        </p:nvSpPr>
        <p:spPr/>
        <p:txBody>
          <a:bodyPr/>
          <a:lstStyle/>
          <a:p>
            <a:fld id="{7B0867E0-3468-4DE9-92CD-2D3C92DC29B5}" type="datetime1">
              <a:rPr lang="en-US" smtClean="0"/>
              <a:t>10/18/21</a:t>
            </a:fld>
            <a:endParaRPr lang="en-US" dirty="0"/>
          </a:p>
        </p:txBody>
      </p:sp>
      <p:sp>
        <p:nvSpPr>
          <p:cNvPr id="5" name="Footer Placeholder 4">
            <a:extLst>
              <a:ext uri="{FF2B5EF4-FFF2-40B4-BE49-F238E27FC236}">
                <a16:creationId xmlns:a16="http://schemas.microsoft.com/office/drawing/2014/main" id="{BEA94626-0C47-4A28-B8C2-A04BB78B30D5}"/>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F49D626B-A661-47B8-A759-7576D0876424}"/>
              </a:ext>
            </a:extLst>
          </p:cNvPr>
          <p:cNvSpPr>
            <a:spLocks noGrp="1"/>
          </p:cNvSpPr>
          <p:nvPr>
            <p:ph type="sldNum" sz="quarter" idx="12"/>
          </p:nvPr>
        </p:nvSpPr>
        <p:spPr/>
        <p:txBody>
          <a:bodyPr/>
          <a:lstStyle/>
          <a:p>
            <a:fld id="{3A98EE3D-8CD1-4C3F-BD1C-C98C9596463C}" type="slidenum">
              <a:rPr lang="en-US" smtClean="0"/>
              <a:t>21</a:t>
            </a:fld>
            <a:endParaRPr lang="en-US" dirty="0"/>
          </a:p>
        </p:txBody>
      </p:sp>
      <p:pic>
        <p:nvPicPr>
          <p:cNvPr id="7" name="Picture 6">
            <a:extLst>
              <a:ext uri="{FF2B5EF4-FFF2-40B4-BE49-F238E27FC236}">
                <a16:creationId xmlns:a16="http://schemas.microsoft.com/office/drawing/2014/main" id="{41A8ECBA-D825-4081-A5A3-27AF00608BB0}"/>
              </a:ext>
            </a:extLst>
          </p:cNvPr>
          <p:cNvPicPr>
            <a:picLocks noChangeAspect="1"/>
          </p:cNvPicPr>
          <p:nvPr/>
        </p:nvPicPr>
        <p:blipFill>
          <a:blip r:embed="rId2"/>
          <a:stretch>
            <a:fillRect/>
          </a:stretch>
        </p:blipFill>
        <p:spPr>
          <a:xfrm>
            <a:off x="1328034" y="1890876"/>
            <a:ext cx="9535931" cy="4170869"/>
          </a:xfrm>
          <a:prstGeom prst="rect">
            <a:avLst/>
          </a:prstGeom>
        </p:spPr>
      </p:pic>
      <p:sp>
        <p:nvSpPr>
          <p:cNvPr id="10" name="TextBox 9">
            <a:extLst>
              <a:ext uri="{FF2B5EF4-FFF2-40B4-BE49-F238E27FC236}">
                <a16:creationId xmlns:a16="http://schemas.microsoft.com/office/drawing/2014/main" id="{485DD6FA-29C4-4D7F-A22A-DD679CE21340}"/>
              </a:ext>
            </a:extLst>
          </p:cNvPr>
          <p:cNvSpPr txBox="1"/>
          <p:nvPr/>
        </p:nvSpPr>
        <p:spPr>
          <a:xfrm>
            <a:off x="1875934" y="5993027"/>
            <a:ext cx="8523487" cy="430887"/>
          </a:xfrm>
          <a:prstGeom prst="rect">
            <a:avLst/>
          </a:prstGeom>
          <a:noFill/>
        </p:spPr>
        <p:txBody>
          <a:bodyPr wrap="none" rtlCol="0">
            <a:spAutoFit/>
          </a:bodyPr>
          <a:lstStyle/>
          <a:p>
            <a:r>
              <a:rPr lang="en-US" sz="1100" dirty="0">
                <a:solidFill>
                  <a:srgbClr val="DC4405"/>
                </a:solidFill>
              </a:rPr>
              <a:t>*</a:t>
            </a:r>
            <a:r>
              <a:rPr lang="en-US" sz="1100" dirty="0" err="1"/>
              <a:t>Ishigure</a:t>
            </a:r>
            <a:r>
              <a:rPr lang="en-US" sz="1100" dirty="0"/>
              <a:t>, N. Implementation of the NCRP wound model for interpretation of bioassay data for intake of radionuclides through contaminated</a:t>
            </a:r>
          </a:p>
          <a:p>
            <a:r>
              <a:rPr lang="en-US" sz="1100" dirty="0"/>
              <a:t>wounds.</a:t>
            </a:r>
            <a:r>
              <a:rPr lang="en-US" sz="1100" i="1" dirty="0"/>
              <a:t> Journal of Radiation Research</a:t>
            </a:r>
            <a:r>
              <a:rPr lang="en-US" sz="1100" dirty="0"/>
              <a:t>. 50(3): 267-276; 2009.</a:t>
            </a:r>
          </a:p>
        </p:txBody>
      </p:sp>
    </p:spTree>
    <p:extLst>
      <p:ext uri="{BB962C8B-B14F-4D97-AF65-F5344CB8AC3E}">
        <p14:creationId xmlns:p14="http://schemas.microsoft.com/office/powerpoint/2010/main" val="629662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9593B-7C0A-4601-A989-82D69C632599}"/>
              </a:ext>
            </a:extLst>
          </p:cNvPr>
          <p:cNvSpPr>
            <a:spLocks noGrp="1"/>
          </p:cNvSpPr>
          <p:nvPr>
            <p:ph type="title"/>
          </p:nvPr>
        </p:nvSpPr>
        <p:spPr>
          <a:xfrm>
            <a:off x="581192" y="702156"/>
            <a:ext cx="11029616" cy="984031"/>
          </a:xfrm>
        </p:spPr>
        <p:txBody>
          <a:bodyPr/>
          <a:lstStyle/>
          <a:p>
            <a:r>
              <a:rPr lang="en-US" dirty="0"/>
              <a:t>Wound dose coefficients for systemic uptake</a:t>
            </a:r>
          </a:p>
        </p:txBody>
      </p:sp>
      <p:sp>
        <p:nvSpPr>
          <p:cNvPr id="3" name="Content Placeholder 2">
            <a:extLst>
              <a:ext uri="{FF2B5EF4-FFF2-40B4-BE49-F238E27FC236}">
                <a16:creationId xmlns:a16="http://schemas.microsoft.com/office/drawing/2014/main" id="{AC9533EF-ADCC-4DE3-B4C0-E78E4F7771EA}"/>
              </a:ext>
            </a:extLst>
          </p:cNvPr>
          <p:cNvSpPr>
            <a:spLocks noGrp="1"/>
          </p:cNvSpPr>
          <p:nvPr>
            <p:ph idx="1"/>
          </p:nvPr>
        </p:nvSpPr>
        <p:spPr>
          <a:xfrm>
            <a:off x="581193" y="1808253"/>
            <a:ext cx="10627913" cy="4566124"/>
          </a:xfrm>
        </p:spPr>
        <p:txBody>
          <a:bodyPr>
            <a:normAutofit/>
          </a:bodyPr>
          <a:lstStyle/>
          <a:p>
            <a:r>
              <a:rPr lang="en-US" sz="2000" dirty="0"/>
              <a:t>For 38 radionuclides, Toohey et al. (2014)</a:t>
            </a:r>
            <a:r>
              <a:rPr lang="en-US" sz="2000" dirty="0">
                <a:solidFill>
                  <a:srgbClr val="DC4405"/>
                </a:solidFill>
              </a:rPr>
              <a:t>*</a:t>
            </a:r>
            <a:r>
              <a:rPr lang="en-US" sz="2000" dirty="0"/>
              <a:t> contains tables of:</a:t>
            </a:r>
          </a:p>
          <a:p>
            <a:pPr lvl="1"/>
            <a:r>
              <a:rPr lang="en-US" sz="1800" dirty="0"/>
              <a:t>compartment transfer rates by retention class</a:t>
            </a:r>
          </a:p>
          <a:p>
            <a:pPr lvl="1"/>
            <a:r>
              <a:rPr lang="en-US" sz="1800" dirty="0"/>
              <a:t>ODE coefficients by retention class</a:t>
            </a:r>
          </a:p>
          <a:p>
            <a:pPr lvl="1"/>
            <a:r>
              <a:rPr lang="en-US" sz="1800" dirty="0"/>
              <a:t>EDE coefficients by retention class</a:t>
            </a:r>
          </a:p>
          <a:p>
            <a:pPr lvl="1"/>
            <a:r>
              <a:rPr lang="en-US" sz="1800" dirty="0"/>
              <a:t>derived regulatory guides and clinical decision guides for a subset of radionuclides</a:t>
            </a:r>
          </a:p>
          <a:p>
            <a:r>
              <a:rPr lang="en-US" sz="2000" dirty="0"/>
              <a:t>For example, each nuclide (</a:t>
            </a:r>
            <a:r>
              <a:rPr lang="en-US" sz="2000" baseline="30000" dirty="0"/>
              <a:t>241</a:t>
            </a:r>
            <a:r>
              <a:rPr lang="en-US" sz="2000" dirty="0"/>
              <a:t>Am in this case) has 7 effective dose coefficients [x10</a:t>
            </a:r>
            <a:r>
              <a:rPr lang="en-US" sz="2000" baseline="30000" dirty="0"/>
              <a:t>-4</a:t>
            </a:r>
            <a:r>
              <a:rPr lang="en-US" sz="2000" dirty="0"/>
              <a:t> </a:t>
            </a:r>
            <a:r>
              <a:rPr lang="en-US" sz="2000" dirty="0" err="1"/>
              <a:t>Sv</a:t>
            </a:r>
            <a:r>
              <a:rPr lang="en-US" sz="2000" dirty="0"/>
              <a:t>/Bq]:</a:t>
            </a:r>
          </a:p>
          <a:p>
            <a:pPr lvl="1" defTabSz="458788">
              <a:tabLst>
                <a:tab pos="2055813" algn="ctr"/>
                <a:tab pos="3657600" algn="ctr"/>
                <a:tab pos="5259388" algn="ctr"/>
                <a:tab pos="6862763" algn="ctr"/>
              </a:tabLst>
            </a:pPr>
            <a:r>
              <a:rPr lang="en-US" sz="1800" dirty="0">
                <a:solidFill>
                  <a:srgbClr val="DC4405"/>
                </a:solidFill>
              </a:rPr>
              <a:t>Soluble</a:t>
            </a:r>
            <a:r>
              <a:rPr lang="en-US" sz="1800" dirty="0">
                <a:solidFill>
                  <a:srgbClr val="FF0000"/>
                </a:solidFill>
              </a:rPr>
              <a:t>            </a:t>
            </a:r>
            <a:r>
              <a:rPr lang="en-US" sz="1800" dirty="0">
                <a:solidFill>
                  <a:schemeClr val="tx1"/>
                </a:solidFill>
              </a:rPr>
              <a:t>3.97</a:t>
            </a:r>
            <a:r>
              <a:rPr lang="en-US" sz="1800" dirty="0"/>
              <a:t> (weak)       3.96 (moderate)      3.91 (strong)	       3.79 (avid)</a:t>
            </a:r>
          </a:p>
          <a:p>
            <a:pPr lvl="1" defTabSz="458788">
              <a:tabLst>
                <a:tab pos="2055813" algn="ctr"/>
                <a:tab pos="3657600" algn="ctr"/>
                <a:tab pos="5259388" algn="ctr"/>
                <a:tab pos="6862763" algn="ctr"/>
              </a:tabLst>
            </a:pPr>
            <a:r>
              <a:rPr lang="en-US" sz="1800" dirty="0">
                <a:solidFill>
                  <a:srgbClr val="DC4405"/>
                </a:solidFill>
              </a:rPr>
              <a:t>Insoluble</a:t>
            </a:r>
            <a:r>
              <a:rPr lang="en-US" sz="1800" dirty="0">
                <a:solidFill>
                  <a:srgbClr val="FF0000"/>
                </a:solidFill>
              </a:rPr>
              <a:t>	         </a:t>
            </a:r>
            <a:r>
              <a:rPr lang="en-US" sz="1800" dirty="0"/>
              <a:t>3.80 (colloid)     2.23 (particle)	         0.141 (fragment)</a:t>
            </a:r>
          </a:p>
          <a:p>
            <a:pPr marL="0" indent="0">
              <a:buNone/>
            </a:pPr>
            <a:endParaRPr lang="en-US" sz="1100" dirty="0">
              <a:solidFill>
                <a:srgbClr val="DC4405"/>
              </a:solidFill>
            </a:endParaRPr>
          </a:p>
          <a:p>
            <a:pPr marL="0" indent="0">
              <a:buNone/>
            </a:pPr>
            <a:r>
              <a:rPr lang="en-US" sz="1100" dirty="0">
                <a:solidFill>
                  <a:srgbClr val="DC4405"/>
                </a:solidFill>
              </a:rPr>
              <a:t>*</a:t>
            </a:r>
            <a:r>
              <a:rPr lang="en-US" sz="1100" dirty="0"/>
              <a:t>Toohey, </a:t>
            </a:r>
            <a:r>
              <a:rPr lang="en-US" sz="1100" dirty="0" err="1"/>
              <a:t>R.E</a:t>
            </a:r>
            <a:r>
              <a:rPr lang="en-US" sz="1100" dirty="0"/>
              <a:t>; </a:t>
            </a:r>
            <a:r>
              <a:rPr lang="en-US" sz="1100" dirty="0" err="1"/>
              <a:t>Bertelli</a:t>
            </a:r>
            <a:r>
              <a:rPr lang="en-US" sz="1100" dirty="0"/>
              <a:t>, L.; Sugarman, S.L.; Wiley, A.L.; Christensen, D.M. Dose coefficients for intakes of radionuclides via contaminated wounds. </a:t>
            </a:r>
            <a:r>
              <a:rPr lang="en-US" sz="1100" i="1" dirty="0"/>
              <a:t>Oak Ridge Institute for Science and Education</a:t>
            </a:r>
            <a:r>
              <a:rPr lang="en-US" sz="1100" dirty="0"/>
              <a:t>. US DOE Contract No. DE-AC05-06OR23100. Oak Ridge, TN; Ver. 2, August 2014.</a:t>
            </a:r>
          </a:p>
        </p:txBody>
      </p:sp>
      <p:sp>
        <p:nvSpPr>
          <p:cNvPr id="4" name="Date Placeholder 3">
            <a:extLst>
              <a:ext uri="{FF2B5EF4-FFF2-40B4-BE49-F238E27FC236}">
                <a16:creationId xmlns:a16="http://schemas.microsoft.com/office/drawing/2014/main" id="{D33250AF-14C7-4B57-A0D8-B4B792937577}"/>
              </a:ext>
            </a:extLst>
          </p:cNvPr>
          <p:cNvSpPr>
            <a:spLocks noGrp="1"/>
          </p:cNvSpPr>
          <p:nvPr>
            <p:ph type="dt" sz="half" idx="10"/>
          </p:nvPr>
        </p:nvSpPr>
        <p:spPr/>
        <p:txBody>
          <a:bodyPr/>
          <a:lstStyle/>
          <a:p>
            <a:fld id="{59AE9E82-2C13-47A7-AC4F-3808A1606B9F}" type="datetime1">
              <a:rPr lang="en-US" smtClean="0"/>
              <a:t>10/18/21</a:t>
            </a:fld>
            <a:endParaRPr lang="en-US" dirty="0"/>
          </a:p>
        </p:txBody>
      </p:sp>
      <p:sp>
        <p:nvSpPr>
          <p:cNvPr id="5" name="Footer Placeholder 4">
            <a:extLst>
              <a:ext uri="{FF2B5EF4-FFF2-40B4-BE49-F238E27FC236}">
                <a16:creationId xmlns:a16="http://schemas.microsoft.com/office/drawing/2014/main" id="{8089F64F-5B24-4FCB-BB32-DCB62B020E90}"/>
              </a:ext>
            </a:extLst>
          </p:cNvPr>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6" name="Slide Number Placeholder 5">
            <a:extLst>
              <a:ext uri="{FF2B5EF4-FFF2-40B4-BE49-F238E27FC236}">
                <a16:creationId xmlns:a16="http://schemas.microsoft.com/office/drawing/2014/main" id="{A7AC6AA4-0809-4EB1-88FF-DEB5C742AD75}"/>
              </a:ext>
            </a:extLst>
          </p:cNvPr>
          <p:cNvSpPr>
            <a:spLocks noGrp="1"/>
          </p:cNvSpPr>
          <p:nvPr>
            <p:ph type="sldNum" sz="quarter" idx="12"/>
          </p:nvPr>
        </p:nvSpPr>
        <p:spPr/>
        <p:txBody>
          <a:bodyPr/>
          <a:lstStyle/>
          <a:p>
            <a:fld id="{3A98EE3D-8CD1-4C3F-BD1C-C98C9596463C}" type="slidenum">
              <a:rPr lang="en-US" smtClean="0"/>
              <a:t>22</a:t>
            </a:fld>
            <a:endParaRPr lang="en-US" dirty="0"/>
          </a:p>
        </p:txBody>
      </p:sp>
    </p:spTree>
    <p:extLst>
      <p:ext uri="{BB962C8B-B14F-4D97-AF65-F5344CB8AC3E}">
        <p14:creationId xmlns:p14="http://schemas.microsoft.com/office/powerpoint/2010/main" val="1478795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913BE-3F98-4B62-82DB-A72586E9CCF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A84DE0-4C73-4D82-81B4-F946F996003A}"/>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9E799EAD-83F8-47B9-A132-9F30F0630FA8}"/>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36EDF63D-5C77-41CF-BB46-82CDB8B31A68}"/>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6891EEF3-1627-4D67-AED5-C3CD70913E1D}"/>
              </a:ext>
            </a:extLst>
          </p:cNvPr>
          <p:cNvSpPr>
            <a:spLocks noGrp="1"/>
          </p:cNvSpPr>
          <p:nvPr>
            <p:ph type="sldNum" sz="quarter" idx="12"/>
          </p:nvPr>
        </p:nvSpPr>
        <p:spPr/>
        <p:txBody>
          <a:bodyPr/>
          <a:lstStyle/>
          <a:p>
            <a:fld id="{3A98EE3D-8CD1-4C3F-BD1C-C98C9596463C}" type="slidenum">
              <a:rPr lang="en-US" smtClean="0"/>
              <a:t>23</a:t>
            </a:fld>
            <a:endParaRPr lang="en-US" dirty="0"/>
          </a:p>
        </p:txBody>
      </p:sp>
      <p:pic>
        <p:nvPicPr>
          <p:cNvPr id="12" name="Picture 11">
            <a:extLst>
              <a:ext uri="{FF2B5EF4-FFF2-40B4-BE49-F238E27FC236}">
                <a16:creationId xmlns:a16="http://schemas.microsoft.com/office/drawing/2014/main" id="{43F4C664-0BDE-455B-A558-C9FF937D63F4}"/>
              </a:ext>
            </a:extLst>
          </p:cNvPr>
          <p:cNvPicPr>
            <a:picLocks noChangeAspect="1"/>
          </p:cNvPicPr>
          <p:nvPr/>
        </p:nvPicPr>
        <p:blipFill>
          <a:blip r:embed="rId2"/>
          <a:stretch>
            <a:fillRect/>
          </a:stretch>
        </p:blipFill>
        <p:spPr>
          <a:xfrm>
            <a:off x="-141220" y="187894"/>
            <a:ext cx="11252778" cy="6236020"/>
          </a:xfrm>
          <a:prstGeom prst="rect">
            <a:avLst/>
          </a:prstGeom>
        </p:spPr>
      </p:pic>
      <p:pic>
        <p:nvPicPr>
          <p:cNvPr id="16" name="Picture 15">
            <a:extLst>
              <a:ext uri="{FF2B5EF4-FFF2-40B4-BE49-F238E27FC236}">
                <a16:creationId xmlns:a16="http://schemas.microsoft.com/office/drawing/2014/main" id="{C6C27AEF-F87B-425E-87BB-057C68580046}"/>
              </a:ext>
            </a:extLst>
          </p:cNvPr>
          <p:cNvPicPr>
            <a:picLocks noChangeAspect="1"/>
          </p:cNvPicPr>
          <p:nvPr/>
        </p:nvPicPr>
        <p:blipFill>
          <a:blip r:embed="rId3"/>
          <a:stretch>
            <a:fillRect/>
          </a:stretch>
        </p:blipFill>
        <p:spPr>
          <a:xfrm>
            <a:off x="1719355" y="187894"/>
            <a:ext cx="10321053" cy="6172639"/>
          </a:xfrm>
          <a:prstGeom prst="rect">
            <a:avLst/>
          </a:prstGeom>
        </p:spPr>
      </p:pic>
    </p:spTree>
    <p:extLst>
      <p:ext uri="{BB962C8B-B14F-4D97-AF65-F5344CB8AC3E}">
        <p14:creationId xmlns:p14="http://schemas.microsoft.com/office/powerpoint/2010/main" val="208508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81B64-506B-4D54-AA74-0AD928DE66A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D694017-A0A8-4BB9-80B6-DA575F8CA022}"/>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164ECB39-65E1-48EC-85C4-1A1AF265BDD3}"/>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3E3CB6C9-B5E3-4C23-AA5B-7B35EF72A4EE}"/>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34745466-6E03-478F-8441-39D72EA8C853}"/>
              </a:ext>
            </a:extLst>
          </p:cNvPr>
          <p:cNvSpPr>
            <a:spLocks noGrp="1"/>
          </p:cNvSpPr>
          <p:nvPr>
            <p:ph type="sldNum" sz="quarter" idx="12"/>
          </p:nvPr>
        </p:nvSpPr>
        <p:spPr/>
        <p:txBody>
          <a:bodyPr/>
          <a:lstStyle/>
          <a:p>
            <a:fld id="{3A98EE3D-8CD1-4C3F-BD1C-C98C9596463C}" type="slidenum">
              <a:rPr lang="en-US" smtClean="0"/>
              <a:t>24</a:t>
            </a:fld>
            <a:endParaRPr lang="en-US" dirty="0"/>
          </a:p>
        </p:txBody>
      </p:sp>
      <p:pic>
        <p:nvPicPr>
          <p:cNvPr id="8" name="Picture 7">
            <a:extLst>
              <a:ext uri="{FF2B5EF4-FFF2-40B4-BE49-F238E27FC236}">
                <a16:creationId xmlns:a16="http://schemas.microsoft.com/office/drawing/2014/main" id="{00257E21-A4B6-43EA-832D-DF6525D25884}"/>
              </a:ext>
            </a:extLst>
          </p:cNvPr>
          <p:cNvPicPr>
            <a:picLocks noChangeAspect="1"/>
          </p:cNvPicPr>
          <p:nvPr/>
        </p:nvPicPr>
        <p:blipFill>
          <a:blip r:embed="rId2"/>
          <a:stretch>
            <a:fillRect/>
          </a:stretch>
        </p:blipFill>
        <p:spPr>
          <a:xfrm>
            <a:off x="327829" y="159933"/>
            <a:ext cx="10883271" cy="6655146"/>
          </a:xfrm>
          <a:prstGeom prst="rect">
            <a:avLst/>
          </a:prstGeom>
        </p:spPr>
      </p:pic>
    </p:spTree>
    <p:extLst>
      <p:ext uri="{BB962C8B-B14F-4D97-AF65-F5344CB8AC3E}">
        <p14:creationId xmlns:p14="http://schemas.microsoft.com/office/powerpoint/2010/main" val="2586665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3B517-3697-4B0C-AAB3-97D6498F3E25}"/>
              </a:ext>
            </a:extLst>
          </p:cNvPr>
          <p:cNvSpPr>
            <a:spLocks noGrp="1"/>
          </p:cNvSpPr>
          <p:nvPr>
            <p:ph type="title"/>
          </p:nvPr>
        </p:nvSpPr>
        <p:spPr>
          <a:xfrm>
            <a:off x="581192" y="702156"/>
            <a:ext cx="11029616" cy="1025976"/>
          </a:xfrm>
        </p:spPr>
        <p:txBody>
          <a:bodyPr/>
          <a:lstStyle/>
          <a:p>
            <a:r>
              <a:rPr lang="en-US" dirty="0"/>
              <a:t>Historical wound experience</a:t>
            </a:r>
          </a:p>
        </p:txBody>
      </p:sp>
      <p:sp>
        <p:nvSpPr>
          <p:cNvPr id="3" name="Content Placeholder 2">
            <a:extLst>
              <a:ext uri="{FF2B5EF4-FFF2-40B4-BE49-F238E27FC236}">
                <a16:creationId xmlns:a16="http://schemas.microsoft.com/office/drawing/2014/main" id="{AA759707-2878-473E-8732-F45DE45C3A44}"/>
              </a:ext>
            </a:extLst>
          </p:cNvPr>
          <p:cNvSpPr>
            <a:spLocks noGrp="1"/>
          </p:cNvSpPr>
          <p:nvPr>
            <p:ph idx="1"/>
          </p:nvPr>
        </p:nvSpPr>
        <p:spPr>
          <a:xfrm>
            <a:off x="581193" y="2080806"/>
            <a:ext cx="11029615" cy="3634486"/>
          </a:xfrm>
        </p:spPr>
        <p:txBody>
          <a:bodyPr>
            <a:normAutofit/>
          </a:bodyPr>
          <a:lstStyle/>
          <a:p>
            <a:r>
              <a:rPr lang="en-US" sz="1800" dirty="0"/>
              <a:t>Industrial</a:t>
            </a:r>
          </a:p>
          <a:p>
            <a:pPr lvl="1"/>
            <a:r>
              <a:rPr lang="en-US" sz="1600" dirty="0"/>
              <a:t>vast majority of contaminated wounds involved actinides</a:t>
            </a:r>
          </a:p>
          <a:p>
            <a:pPr lvl="1"/>
            <a:r>
              <a:rPr lang="en-US" sz="1600" dirty="0"/>
              <a:t>&gt; 90% occur in hands and arms, primarily fingers</a:t>
            </a:r>
          </a:p>
          <a:p>
            <a:pPr lvl="1"/>
            <a:r>
              <a:rPr lang="en-US" sz="1600" dirty="0"/>
              <a:t>~ 90% involve punctures and chemical burns</a:t>
            </a:r>
          </a:p>
          <a:p>
            <a:r>
              <a:rPr lang="en-US" sz="1800" dirty="0"/>
              <a:t>Military</a:t>
            </a:r>
          </a:p>
          <a:p>
            <a:pPr lvl="1"/>
            <a:r>
              <a:rPr lang="en-US" sz="1600" dirty="0"/>
              <a:t>embedded U and Pu compounds/fragments</a:t>
            </a:r>
          </a:p>
          <a:p>
            <a:r>
              <a:rPr lang="en-US" sz="1800" dirty="0"/>
              <a:t>Medical</a:t>
            </a:r>
          </a:p>
          <a:p>
            <a:pPr lvl="1"/>
            <a:r>
              <a:rPr lang="en-US" sz="1600" dirty="0"/>
              <a:t>needle sticks in radiopharmaceutical labs</a:t>
            </a:r>
          </a:p>
          <a:p>
            <a:pPr lvl="1"/>
            <a:r>
              <a:rPr lang="en-US" sz="1600" dirty="0"/>
              <a:t>accidental injections of </a:t>
            </a:r>
            <a:r>
              <a:rPr lang="en-US" sz="1600" dirty="0" err="1"/>
              <a:t>Thorotrast</a:t>
            </a:r>
            <a:r>
              <a:rPr lang="en-US" sz="1600" dirty="0"/>
              <a:t>®  (</a:t>
            </a:r>
            <a:r>
              <a:rPr lang="en-US" sz="1600" baseline="30000" dirty="0"/>
              <a:t>232</a:t>
            </a:r>
            <a:r>
              <a:rPr lang="en-US" sz="1600" dirty="0"/>
              <a:t>Th)</a:t>
            </a:r>
          </a:p>
        </p:txBody>
      </p:sp>
      <p:sp>
        <p:nvSpPr>
          <p:cNvPr id="4" name="Date Placeholder 3">
            <a:extLst>
              <a:ext uri="{FF2B5EF4-FFF2-40B4-BE49-F238E27FC236}">
                <a16:creationId xmlns:a16="http://schemas.microsoft.com/office/drawing/2014/main" id="{A293A532-905A-4B24-98EA-50157169FDEB}"/>
              </a:ext>
            </a:extLst>
          </p:cNvPr>
          <p:cNvSpPr>
            <a:spLocks noGrp="1"/>
          </p:cNvSpPr>
          <p:nvPr>
            <p:ph type="dt" sz="half" idx="10"/>
          </p:nvPr>
        </p:nvSpPr>
        <p:spPr/>
        <p:txBody>
          <a:bodyPr/>
          <a:lstStyle/>
          <a:p>
            <a:fld id="{7731B0E1-CE2C-4AEB-A6D0-3C15BDE2289D}" type="datetime1">
              <a:rPr lang="en-US" smtClean="0"/>
              <a:t>10/18/21</a:t>
            </a:fld>
            <a:endParaRPr lang="en-US" dirty="0"/>
          </a:p>
        </p:txBody>
      </p:sp>
      <p:sp>
        <p:nvSpPr>
          <p:cNvPr id="5" name="Footer Placeholder 4">
            <a:extLst>
              <a:ext uri="{FF2B5EF4-FFF2-40B4-BE49-F238E27FC236}">
                <a16:creationId xmlns:a16="http://schemas.microsoft.com/office/drawing/2014/main" id="{6DBBBA6B-2775-4FF7-9F53-E52CF0C37398}"/>
              </a:ext>
            </a:extLst>
          </p:cNvPr>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6" name="Slide Number Placeholder 5">
            <a:extLst>
              <a:ext uri="{FF2B5EF4-FFF2-40B4-BE49-F238E27FC236}">
                <a16:creationId xmlns:a16="http://schemas.microsoft.com/office/drawing/2014/main" id="{3067AADE-D26B-45D0-8BAB-3DE3C077C96F}"/>
              </a:ext>
            </a:extLst>
          </p:cNvPr>
          <p:cNvSpPr>
            <a:spLocks noGrp="1"/>
          </p:cNvSpPr>
          <p:nvPr>
            <p:ph type="sldNum" sz="quarter" idx="12"/>
          </p:nvPr>
        </p:nvSpPr>
        <p:spPr/>
        <p:txBody>
          <a:bodyPr/>
          <a:lstStyle/>
          <a:p>
            <a:fld id="{3A98EE3D-8CD1-4C3F-BD1C-C98C9596463C}" type="slidenum">
              <a:rPr lang="en-US" smtClean="0"/>
              <a:t>25</a:t>
            </a:fld>
            <a:endParaRPr lang="en-US" dirty="0"/>
          </a:p>
        </p:txBody>
      </p:sp>
    </p:spTree>
    <p:extLst>
      <p:ext uri="{BB962C8B-B14F-4D97-AF65-F5344CB8AC3E}">
        <p14:creationId xmlns:p14="http://schemas.microsoft.com/office/powerpoint/2010/main" val="2586754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62D53-22D9-4E05-BF1E-DCE93B183C1E}"/>
              </a:ext>
            </a:extLst>
          </p:cNvPr>
          <p:cNvSpPr>
            <a:spLocks noGrp="1"/>
          </p:cNvSpPr>
          <p:nvPr>
            <p:ph type="title"/>
          </p:nvPr>
        </p:nvSpPr>
        <p:spPr/>
        <p:txBody>
          <a:bodyPr/>
          <a:lstStyle/>
          <a:p>
            <a:r>
              <a:rPr lang="en-US" dirty="0"/>
              <a:t>Basic Demonstration</a:t>
            </a:r>
          </a:p>
        </p:txBody>
      </p:sp>
      <p:sp>
        <p:nvSpPr>
          <p:cNvPr id="3" name="Content Placeholder 2">
            <a:extLst>
              <a:ext uri="{FF2B5EF4-FFF2-40B4-BE49-F238E27FC236}">
                <a16:creationId xmlns:a16="http://schemas.microsoft.com/office/drawing/2014/main" id="{FD481C3A-1C31-4127-BC44-AA63F3A81F32}"/>
              </a:ext>
            </a:extLst>
          </p:cNvPr>
          <p:cNvSpPr>
            <a:spLocks noGrp="1"/>
          </p:cNvSpPr>
          <p:nvPr>
            <p:ph idx="1"/>
          </p:nvPr>
        </p:nvSpPr>
        <p:spPr/>
        <p:txBody>
          <a:bodyPr>
            <a:normAutofit/>
          </a:bodyPr>
          <a:lstStyle/>
          <a:p>
            <a:r>
              <a:rPr lang="en-US" sz="2400" dirty="0"/>
              <a:t>Assume a 0.01 </a:t>
            </a:r>
            <a:r>
              <a:rPr lang="en-US" sz="2400" dirty="0" err="1"/>
              <a:t>uCi</a:t>
            </a:r>
            <a:r>
              <a:rPr lang="en-US" sz="2400" dirty="0"/>
              <a:t> Co-60 (ICRP 107) point source</a:t>
            </a:r>
          </a:p>
          <a:p>
            <a:r>
              <a:rPr lang="en-US" sz="2400" dirty="0"/>
              <a:t>Particle retention class</a:t>
            </a:r>
          </a:p>
          <a:p>
            <a:r>
              <a:rPr lang="en-US" sz="2400" dirty="0"/>
              <a:t>1 mm abrasion depth</a:t>
            </a:r>
          </a:p>
          <a:p>
            <a:r>
              <a:rPr lang="en-US" sz="2400" dirty="0"/>
              <a:t>1 cm injury depth</a:t>
            </a:r>
          </a:p>
          <a:p>
            <a:r>
              <a:rPr lang="en-US" sz="2400" dirty="0"/>
              <a:t>Shallow Dose to a 10 cm</a:t>
            </a:r>
            <a:r>
              <a:rPr lang="en-US" sz="2400" baseline="30000" dirty="0"/>
              <a:t>2</a:t>
            </a:r>
            <a:r>
              <a:rPr lang="en-US" sz="2400" dirty="0"/>
              <a:t> averaging area at a depth of 7 mg cm</a:t>
            </a:r>
            <a:r>
              <a:rPr lang="en-US" sz="2400" baseline="30000" dirty="0"/>
              <a:t>-2</a:t>
            </a:r>
          </a:p>
        </p:txBody>
      </p:sp>
      <p:sp>
        <p:nvSpPr>
          <p:cNvPr id="4" name="Date Placeholder 3">
            <a:extLst>
              <a:ext uri="{FF2B5EF4-FFF2-40B4-BE49-F238E27FC236}">
                <a16:creationId xmlns:a16="http://schemas.microsoft.com/office/drawing/2014/main" id="{09676DB7-2377-4E74-93DD-02FAED832E7B}"/>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EAACB0C1-FE65-456D-B3B6-EC2E219F58BE}"/>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C24CF410-6E62-411B-9E77-3EBDF7094C66}"/>
              </a:ext>
            </a:extLst>
          </p:cNvPr>
          <p:cNvSpPr>
            <a:spLocks noGrp="1"/>
          </p:cNvSpPr>
          <p:nvPr>
            <p:ph type="sldNum" sz="quarter" idx="12"/>
          </p:nvPr>
        </p:nvSpPr>
        <p:spPr/>
        <p:txBody>
          <a:bodyPr/>
          <a:lstStyle/>
          <a:p>
            <a:fld id="{3A98EE3D-8CD1-4C3F-BD1C-C98C9596463C}" type="slidenum">
              <a:rPr lang="en-US" smtClean="0"/>
              <a:t>26</a:t>
            </a:fld>
            <a:endParaRPr lang="en-US" dirty="0"/>
          </a:p>
        </p:txBody>
      </p:sp>
    </p:spTree>
    <p:extLst>
      <p:ext uri="{BB962C8B-B14F-4D97-AF65-F5344CB8AC3E}">
        <p14:creationId xmlns:p14="http://schemas.microsoft.com/office/powerpoint/2010/main" val="3810664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4C9FBC2-2966-46F8-B427-51DD5C712CF0}"/>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12F5D232-0D16-41E6-AD6B-B2AD6758EE50}"/>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16578ADD-471F-4A3E-A827-6B82F2EA4E98}"/>
              </a:ext>
            </a:extLst>
          </p:cNvPr>
          <p:cNvSpPr>
            <a:spLocks noGrp="1"/>
          </p:cNvSpPr>
          <p:nvPr>
            <p:ph type="sldNum" sz="quarter" idx="12"/>
          </p:nvPr>
        </p:nvSpPr>
        <p:spPr/>
        <p:txBody>
          <a:bodyPr/>
          <a:lstStyle/>
          <a:p>
            <a:fld id="{3A98EE3D-8CD1-4C3F-BD1C-C98C9596463C}" type="slidenum">
              <a:rPr lang="en-US" smtClean="0"/>
              <a:t>27</a:t>
            </a:fld>
            <a:endParaRPr lang="en-US" dirty="0"/>
          </a:p>
        </p:txBody>
      </p:sp>
      <p:pic>
        <p:nvPicPr>
          <p:cNvPr id="19" name="Picture 18">
            <a:extLst>
              <a:ext uri="{FF2B5EF4-FFF2-40B4-BE49-F238E27FC236}">
                <a16:creationId xmlns:a16="http://schemas.microsoft.com/office/drawing/2014/main" id="{A804058F-169A-4C90-9D8C-F193DA2E7DB6}"/>
              </a:ext>
            </a:extLst>
          </p:cNvPr>
          <p:cNvPicPr>
            <a:picLocks noChangeAspect="1"/>
          </p:cNvPicPr>
          <p:nvPr/>
        </p:nvPicPr>
        <p:blipFill>
          <a:blip r:embed="rId2"/>
          <a:stretch>
            <a:fillRect/>
          </a:stretch>
        </p:blipFill>
        <p:spPr>
          <a:xfrm>
            <a:off x="379215" y="79493"/>
            <a:ext cx="8595360" cy="67001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Oval 19">
            <a:extLst>
              <a:ext uri="{FF2B5EF4-FFF2-40B4-BE49-F238E27FC236}">
                <a16:creationId xmlns:a16="http://schemas.microsoft.com/office/drawing/2014/main" id="{15D43CA4-F7B2-48A5-83FF-CFEC6F86E67F}"/>
              </a:ext>
            </a:extLst>
          </p:cNvPr>
          <p:cNvSpPr/>
          <p:nvPr/>
        </p:nvSpPr>
        <p:spPr>
          <a:xfrm>
            <a:off x="5749573" y="4832675"/>
            <a:ext cx="1337027" cy="365125"/>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38C74D12-80EE-4420-9E0A-7E4F40D973DF}"/>
              </a:ext>
            </a:extLst>
          </p:cNvPr>
          <p:cNvPicPr>
            <a:picLocks noChangeAspect="1"/>
          </p:cNvPicPr>
          <p:nvPr/>
        </p:nvPicPr>
        <p:blipFill>
          <a:blip r:embed="rId3"/>
          <a:stretch>
            <a:fillRect/>
          </a:stretch>
        </p:blipFill>
        <p:spPr>
          <a:xfrm>
            <a:off x="1583518" y="82769"/>
            <a:ext cx="8595360" cy="67062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Oval 22">
            <a:extLst>
              <a:ext uri="{FF2B5EF4-FFF2-40B4-BE49-F238E27FC236}">
                <a16:creationId xmlns:a16="http://schemas.microsoft.com/office/drawing/2014/main" id="{1A85CB05-878A-4096-BC30-74DF80D55C30}"/>
              </a:ext>
            </a:extLst>
          </p:cNvPr>
          <p:cNvSpPr/>
          <p:nvPr/>
        </p:nvSpPr>
        <p:spPr>
          <a:xfrm>
            <a:off x="8014755" y="4832041"/>
            <a:ext cx="1337027" cy="365125"/>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5AE3FBC0-6A60-4938-A5C1-C6F3AE3C8F8F}"/>
              </a:ext>
            </a:extLst>
          </p:cNvPr>
          <p:cNvPicPr>
            <a:picLocks noChangeAspect="1"/>
          </p:cNvPicPr>
          <p:nvPr/>
        </p:nvPicPr>
        <p:blipFill>
          <a:blip r:embed="rId4"/>
          <a:stretch>
            <a:fillRect/>
          </a:stretch>
        </p:blipFill>
        <p:spPr>
          <a:xfrm>
            <a:off x="2840218" y="98306"/>
            <a:ext cx="8595360" cy="66940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2935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A7779-4366-42F5-8667-B785AD72B2E4}"/>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594A047F-6E3B-4B77-983A-60F23EE388FA}"/>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E8F9ADC7-28C3-4F6E-A348-BDEC52729437}"/>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750E9A34-3066-46B8-BD5A-D4E0FADAD71E}"/>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B69F157B-5339-4BDC-84EF-088E29AE17F7}"/>
              </a:ext>
            </a:extLst>
          </p:cNvPr>
          <p:cNvSpPr>
            <a:spLocks noGrp="1"/>
          </p:cNvSpPr>
          <p:nvPr>
            <p:ph type="sldNum" sz="quarter" idx="12"/>
          </p:nvPr>
        </p:nvSpPr>
        <p:spPr/>
        <p:txBody>
          <a:bodyPr/>
          <a:lstStyle/>
          <a:p>
            <a:fld id="{3A98EE3D-8CD1-4C3F-BD1C-C98C9596463C}" type="slidenum">
              <a:rPr lang="en-US" smtClean="0"/>
              <a:t>28</a:t>
            </a:fld>
            <a:endParaRPr lang="en-US" dirty="0"/>
          </a:p>
        </p:txBody>
      </p:sp>
    </p:spTree>
    <p:extLst>
      <p:ext uri="{BB962C8B-B14F-4D97-AF65-F5344CB8AC3E}">
        <p14:creationId xmlns:p14="http://schemas.microsoft.com/office/powerpoint/2010/main" val="1695550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855BE-48C3-40E3-94AC-7B1855798FBE}"/>
              </a:ext>
            </a:extLst>
          </p:cNvPr>
          <p:cNvSpPr>
            <a:spLocks noGrp="1"/>
          </p:cNvSpPr>
          <p:nvPr>
            <p:ph type="title"/>
          </p:nvPr>
        </p:nvSpPr>
        <p:spPr/>
        <p:txBody>
          <a:bodyPr/>
          <a:lstStyle/>
          <a:p>
            <a:r>
              <a:rPr lang="en-US" dirty="0"/>
              <a:t>Basis for Wound Model Dosimetry</a:t>
            </a:r>
          </a:p>
        </p:txBody>
      </p:sp>
      <p:sp>
        <p:nvSpPr>
          <p:cNvPr id="3" name="Content Placeholder 2">
            <a:extLst>
              <a:ext uri="{FF2B5EF4-FFF2-40B4-BE49-F238E27FC236}">
                <a16:creationId xmlns:a16="http://schemas.microsoft.com/office/drawing/2014/main" id="{A310EA7D-27CB-412E-A988-404CD1D7A1F4}"/>
              </a:ext>
            </a:extLst>
          </p:cNvPr>
          <p:cNvSpPr>
            <a:spLocks noGrp="1"/>
          </p:cNvSpPr>
          <p:nvPr>
            <p:ph idx="1"/>
          </p:nvPr>
        </p:nvSpPr>
        <p:spPr/>
        <p:txBody>
          <a:bodyPr/>
          <a:lstStyle/>
          <a:p>
            <a:r>
              <a:rPr lang="en-US" b="1" dirty="0"/>
              <a:t>NCRP Report No. 156</a:t>
            </a:r>
            <a:r>
              <a:rPr lang="en-US" dirty="0"/>
              <a:t>, “Development of a Biokinetic Model for Radionuclide-Contaminated Wounds and Procedures for Their Assessment, Dosimetry, and Treatment” (2007)</a:t>
            </a:r>
          </a:p>
          <a:p>
            <a:endParaRPr lang="en-US" dirty="0"/>
          </a:p>
          <a:p>
            <a:r>
              <a:rPr lang="en-US" dirty="0"/>
              <a:t>The wound model consists of three distinct dosimetry calculations: </a:t>
            </a:r>
          </a:p>
          <a:p>
            <a:pPr lvl="1"/>
            <a:r>
              <a:rPr lang="en-US" sz="1600" b="1" dirty="0">
                <a:solidFill>
                  <a:srgbClr val="DC4405"/>
                </a:solidFill>
              </a:rPr>
              <a:t>(1) Shallow dose Equivalent (@ 7 mg/cm2)</a:t>
            </a:r>
          </a:p>
          <a:p>
            <a:pPr lvl="1"/>
            <a:r>
              <a:rPr lang="en-US" sz="1600" b="1" dirty="0">
                <a:solidFill>
                  <a:srgbClr val="DC4405"/>
                </a:solidFill>
              </a:rPr>
              <a:t>(2) Local dose equivalent (to tissue)</a:t>
            </a:r>
          </a:p>
          <a:p>
            <a:pPr lvl="1"/>
            <a:r>
              <a:rPr lang="en-US" sz="1600" b="1" dirty="0">
                <a:solidFill>
                  <a:srgbClr val="DC4405"/>
                </a:solidFill>
              </a:rPr>
              <a:t>(3) organ/effective dose equivalent (systemic uptake)</a:t>
            </a:r>
          </a:p>
          <a:p>
            <a:pPr lvl="1"/>
            <a:endParaRPr lang="en-US" dirty="0"/>
          </a:p>
          <a:p>
            <a:r>
              <a:rPr lang="en-US" dirty="0"/>
              <a:t>Type of wound will determine applicable dose calculations</a:t>
            </a:r>
          </a:p>
        </p:txBody>
      </p:sp>
      <p:sp>
        <p:nvSpPr>
          <p:cNvPr id="4" name="Date Placeholder 3">
            <a:extLst>
              <a:ext uri="{FF2B5EF4-FFF2-40B4-BE49-F238E27FC236}">
                <a16:creationId xmlns:a16="http://schemas.microsoft.com/office/drawing/2014/main" id="{A2BF5CE4-34F0-4DD3-9A36-43D71F5BF035}"/>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67791BAD-6318-4CDF-85F6-94D150A1A3D8}"/>
              </a:ext>
            </a:extLst>
          </p:cNvPr>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6" name="Slide Number Placeholder 5">
            <a:extLst>
              <a:ext uri="{FF2B5EF4-FFF2-40B4-BE49-F238E27FC236}">
                <a16:creationId xmlns:a16="http://schemas.microsoft.com/office/drawing/2014/main" id="{33C33F0B-DDC3-4386-B3E6-2801535DA327}"/>
              </a:ext>
            </a:extLst>
          </p:cNvPr>
          <p:cNvSpPr>
            <a:spLocks noGrp="1"/>
          </p:cNvSpPr>
          <p:nvPr>
            <p:ph type="sldNum" sz="quarter" idx="12"/>
          </p:nvPr>
        </p:nvSpPr>
        <p:spPr/>
        <p:txBody>
          <a:bodyPr/>
          <a:lstStyle/>
          <a:p>
            <a:fld id="{3A98EE3D-8CD1-4C3F-BD1C-C98C9596463C}" type="slidenum">
              <a:rPr lang="en-US" smtClean="0"/>
              <a:t>3</a:t>
            </a:fld>
            <a:endParaRPr lang="en-US" dirty="0"/>
          </a:p>
        </p:txBody>
      </p:sp>
      <p:pic>
        <p:nvPicPr>
          <p:cNvPr id="10" name="Picture 9">
            <a:extLst>
              <a:ext uri="{FF2B5EF4-FFF2-40B4-BE49-F238E27FC236}">
                <a16:creationId xmlns:a16="http://schemas.microsoft.com/office/drawing/2014/main" id="{D8D3B48F-62FD-4B4C-AFE6-5D128F33DFF8}"/>
              </a:ext>
            </a:extLst>
          </p:cNvPr>
          <p:cNvPicPr>
            <a:picLocks noChangeAspect="1"/>
          </p:cNvPicPr>
          <p:nvPr/>
        </p:nvPicPr>
        <p:blipFill>
          <a:blip r:embed="rId2"/>
          <a:stretch>
            <a:fillRect/>
          </a:stretch>
        </p:blipFill>
        <p:spPr>
          <a:xfrm>
            <a:off x="8389723" y="2906483"/>
            <a:ext cx="2286000" cy="3551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35892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B4E6-CF5F-435E-92F7-B129DE3B130C}"/>
              </a:ext>
            </a:extLst>
          </p:cNvPr>
          <p:cNvSpPr>
            <a:spLocks noGrp="1"/>
          </p:cNvSpPr>
          <p:nvPr>
            <p:ph type="title"/>
          </p:nvPr>
        </p:nvSpPr>
        <p:spPr/>
        <p:txBody>
          <a:bodyPr/>
          <a:lstStyle/>
          <a:p>
            <a:r>
              <a:rPr lang="en-US" dirty="0"/>
              <a:t>Intact Skin, Abrasions and </a:t>
            </a:r>
            <a:r>
              <a:rPr lang="en-US" dirty="0" err="1"/>
              <a:t>Nonsevere</a:t>
            </a:r>
            <a:r>
              <a:rPr lang="en-US" dirty="0"/>
              <a:t> Burns</a:t>
            </a:r>
          </a:p>
        </p:txBody>
      </p:sp>
      <p:sp>
        <p:nvSpPr>
          <p:cNvPr id="3" name="Content Placeholder 2">
            <a:extLst>
              <a:ext uri="{FF2B5EF4-FFF2-40B4-BE49-F238E27FC236}">
                <a16:creationId xmlns:a16="http://schemas.microsoft.com/office/drawing/2014/main" id="{43815E72-1F9D-4329-A949-4999C78171BD}"/>
              </a:ext>
            </a:extLst>
          </p:cNvPr>
          <p:cNvSpPr>
            <a:spLocks noGrp="1"/>
          </p:cNvSpPr>
          <p:nvPr>
            <p:ph idx="1"/>
          </p:nvPr>
        </p:nvSpPr>
        <p:spPr/>
        <p:txBody>
          <a:bodyPr/>
          <a:lstStyle/>
          <a:p>
            <a:r>
              <a:rPr lang="en-US" dirty="0"/>
              <a:t>For contamination events involving less-severe wounds where the </a:t>
            </a:r>
            <a:r>
              <a:rPr lang="en-US" u="sng" dirty="0"/>
              <a:t>skin remains intact, is lightly abraded, or has been lightly burned</a:t>
            </a:r>
            <a:r>
              <a:rPr lang="en-US" dirty="0"/>
              <a:t>, dose assessments can be conducted using </a:t>
            </a:r>
            <a:r>
              <a:rPr lang="en-US" dirty="0" err="1"/>
              <a:t>WoundDose</a:t>
            </a:r>
            <a:r>
              <a:rPr lang="en-US" dirty="0"/>
              <a:t> to estimate the </a:t>
            </a:r>
            <a:r>
              <a:rPr lang="en-US" b="1" dirty="0">
                <a:solidFill>
                  <a:srgbClr val="DC4405"/>
                </a:solidFill>
              </a:rPr>
              <a:t>SDE calculations </a:t>
            </a:r>
            <a:r>
              <a:rPr lang="en-US" dirty="0"/>
              <a:t>in a manner similar to that of </a:t>
            </a:r>
            <a:r>
              <a:rPr lang="en-US" dirty="0" err="1"/>
              <a:t>SkinDose</a:t>
            </a:r>
            <a:r>
              <a:rPr lang="en-US" dirty="0"/>
              <a:t> (i.e., no activity gets in the bloodstream).  </a:t>
            </a:r>
          </a:p>
          <a:p>
            <a:r>
              <a:rPr lang="en-US" dirty="0"/>
              <a:t>The shallow dose model is altered only by the removal of some or all of the protective dead layer of skin.  NCRP 156  states the following, </a:t>
            </a:r>
          </a:p>
          <a:p>
            <a:pPr lvl="1"/>
            <a:r>
              <a:rPr lang="en-US" i="1" dirty="0"/>
              <a:t>For contaminated wounds in which the skin is largely intact, [VARSKIN] dose calculations may be directly applicable.  For embedded contamination, Berger’s point kernels may be integrated over the depth of interest.</a:t>
            </a:r>
          </a:p>
          <a:p>
            <a:r>
              <a:rPr lang="en-US" dirty="0"/>
              <a:t>Previous versions of VARSKIN (before V5) for beta dosimetry were based on point kernels developed by Berger (1971).  The more recent VARSKIN and </a:t>
            </a:r>
            <a:r>
              <a:rPr lang="en-US" dirty="0" err="1"/>
              <a:t>SkinDose</a:t>
            </a:r>
            <a:r>
              <a:rPr lang="en-US" dirty="0"/>
              <a:t> packages (V5.0 and later) have their foundation in Monte Carlo simulations using </a:t>
            </a:r>
            <a:r>
              <a:rPr lang="en-US" dirty="0" err="1"/>
              <a:t>EGSnrc</a:t>
            </a:r>
            <a:r>
              <a:rPr lang="en-US" dirty="0"/>
              <a:t> for electron dosimetry, but the methods are essentially the same.  </a:t>
            </a:r>
          </a:p>
          <a:p>
            <a:pPr lvl="1"/>
            <a:r>
              <a:rPr lang="en-US" b="1" dirty="0" err="1"/>
              <a:t>WoundDose</a:t>
            </a:r>
            <a:r>
              <a:rPr lang="en-US" b="1" dirty="0"/>
              <a:t> draws on the shallow dose model of </a:t>
            </a:r>
            <a:r>
              <a:rPr lang="en-US" b="1" dirty="0" err="1"/>
              <a:t>SkinDose</a:t>
            </a:r>
            <a:r>
              <a:rPr lang="en-US" b="1" dirty="0"/>
              <a:t>.</a:t>
            </a:r>
          </a:p>
        </p:txBody>
      </p:sp>
      <p:sp>
        <p:nvSpPr>
          <p:cNvPr id="4" name="Date Placeholder 3">
            <a:extLst>
              <a:ext uri="{FF2B5EF4-FFF2-40B4-BE49-F238E27FC236}">
                <a16:creationId xmlns:a16="http://schemas.microsoft.com/office/drawing/2014/main" id="{91A0872C-83F3-4E06-B5E7-51771954D7F2}"/>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AB2C3849-3B3B-4E25-8AEF-AEB8FD564395}"/>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92E75DB8-F21B-413A-B5FF-274A0B73E46F}"/>
              </a:ext>
            </a:extLst>
          </p:cNvPr>
          <p:cNvSpPr>
            <a:spLocks noGrp="1"/>
          </p:cNvSpPr>
          <p:nvPr>
            <p:ph type="sldNum" sz="quarter" idx="12"/>
          </p:nvPr>
        </p:nvSpPr>
        <p:spPr/>
        <p:txBody>
          <a:bodyPr/>
          <a:lstStyle/>
          <a:p>
            <a:fld id="{3A98EE3D-8CD1-4C3F-BD1C-C98C9596463C}" type="slidenum">
              <a:rPr lang="en-US" smtClean="0"/>
              <a:t>4</a:t>
            </a:fld>
            <a:endParaRPr lang="en-US" dirty="0"/>
          </a:p>
        </p:txBody>
      </p:sp>
    </p:spTree>
    <p:extLst>
      <p:ext uri="{BB962C8B-B14F-4D97-AF65-F5344CB8AC3E}">
        <p14:creationId xmlns:p14="http://schemas.microsoft.com/office/powerpoint/2010/main" val="1526448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07503-B504-4C1E-B2A3-9FB21B7F58A9}"/>
              </a:ext>
            </a:extLst>
          </p:cNvPr>
          <p:cNvSpPr>
            <a:spLocks noGrp="1"/>
          </p:cNvSpPr>
          <p:nvPr>
            <p:ph type="title"/>
          </p:nvPr>
        </p:nvSpPr>
        <p:spPr/>
        <p:txBody>
          <a:bodyPr/>
          <a:lstStyle/>
          <a:p>
            <a:r>
              <a:rPr lang="en-US" dirty="0"/>
              <a:t>Severe Burns, Lacerations and Penetrating Wounds</a:t>
            </a:r>
          </a:p>
        </p:txBody>
      </p:sp>
      <p:sp>
        <p:nvSpPr>
          <p:cNvPr id="3" name="Content Placeholder 2">
            <a:extLst>
              <a:ext uri="{FF2B5EF4-FFF2-40B4-BE49-F238E27FC236}">
                <a16:creationId xmlns:a16="http://schemas.microsoft.com/office/drawing/2014/main" id="{25B01C24-7972-4D26-AB6F-8A42AA6690A8}"/>
              </a:ext>
            </a:extLst>
          </p:cNvPr>
          <p:cNvSpPr>
            <a:spLocks noGrp="1"/>
          </p:cNvSpPr>
          <p:nvPr>
            <p:ph idx="1"/>
          </p:nvPr>
        </p:nvSpPr>
        <p:spPr/>
        <p:txBody>
          <a:bodyPr>
            <a:normAutofit fontScale="92500"/>
          </a:bodyPr>
          <a:lstStyle/>
          <a:p>
            <a:r>
              <a:rPr lang="en-US" sz="2100" dirty="0"/>
              <a:t>For penetrating wounds where radioactive contamination has been forced under the skin surface, </a:t>
            </a:r>
            <a:r>
              <a:rPr lang="en-US" sz="2100" dirty="0" err="1"/>
              <a:t>WoundDose</a:t>
            </a:r>
            <a:r>
              <a:rPr lang="en-US" sz="2100" dirty="0"/>
              <a:t> will calculate dose for electrons, alpha particles, and photons for all three dose outcomes:</a:t>
            </a:r>
          </a:p>
          <a:p>
            <a:r>
              <a:rPr lang="en-US" sz="2100" b="1" dirty="0">
                <a:solidFill>
                  <a:srgbClr val="DC4405"/>
                </a:solidFill>
              </a:rPr>
              <a:t>(1) Shallow dose Equivalent (@ 7 mg/cm2)</a:t>
            </a:r>
          </a:p>
          <a:p>
            <a:pPr lvl="1"/>
            <a:r>
              <a:rPr lang="en-US" sz="1800" dirty="0"/>
              <a:t>Draws on </a:t>
            </a:r>
            <a:r>
              <a:rPr lang="en-US" sz="1800" dirty="0" err="1"/>
              <a:t>SkinDose</a:t>
            </a:r>
            <a:endParaRPr lang="en-US" sz="1800" dirty="0"/>
          </a:p>
          <a:p>
            <a:r>
              <a:rPr lang="en-US" sz="2100" b="1" dirty="0">
                <a:solidFill>
                  <a:srgbClr val="DC4405"/>
                </a:solidFill>
              </a:rPr>
              <a:t>(2) Local dose equivalent (to tissue)</a:t>
            </a:r>
          </a:p>
          <a:p>
            <a:pPr lvl="1"/>
            <a:r>
              <a:rPr lang="en-US" sz="1800" dirty="0"/>
              <a:t>Refers to a determination of the dose to tissue surrounding the contaminated wound</a:t>
            </a:r>
            <a:endParaRPr lang="en-US" sz="1800" b="1" dirty="0">
              <a:solidFill>
                <a:srgbClr val="DC4405"/>
              </a:solidFill>
            </a:endParaRPr>
          </a:p>
          <a:p>
            <a:r>
              <a:rPr lang="en-US" sz="2100" b="1" dirty="0">
                <a:solidFill>
                  <a:srgbClr val="DC4405"/>
                </a:solidFill>
              </a:rPr>
              <a:t>(3) organ/effective dose equivalent (systemic uptake)</a:t>
            </a:r>
          </a:p>
          <a:p>
            <a:pPr lvl="1"/>
            <a:r>
              <a:rPr lang="en-US" sz="1800" dirty="0"/>
              <a:t>Committed systemic dosimetry for uptakes to the bloodstream, which potentially affects all organs of the body</a:t>
            </a:r>
          </a:p>
        </p:txBody>
      </p:sp>
      <p:sp>
        <p:nvSpPr>
          <p:cNvPr id="4" name="Date Placeholder 3">
            <a:extLst>
              <a:ext uri="{FF2B5EF4-FFF2-40B4-BE49-F238E27FC236}">
                <a16:creationId xmlns:a16="http://schemas.microsoft.com/office/drawing/2014/main" id="{D3745604-781F-4845-AA09-0C079FEBF7A9}"/>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C4BD9AAE-7BB1-40BD-9D3C-52609E4623E6}"/>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ACEA7DF1-5FC3-43CE-938D-ECF7E28B2574}"/>
              </a:ext>
            </a:extLst>
          </p:cNvPr>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878703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E42BA-58B1-4ED5-BC2E-D35E781B220B}"/>
              </a:ext>
            </a:extLst>
          </p:cNvPr>
          <p:cNvSpPr>
            <a:spLocks noGrp="1"/>
          </p:cNvSpPr>
          <p:nvPr>
            <p:ph type="title"/>
          </p:nvPr>
        </p:nvSpPr>
        <p:spPr/>
        <p:txBody>
          <a:bodyPr/>
          <a:lstStyle/>
          <a:p>
            <a:r>
              <a:rPr lang="en-US" dirty="0"/>
              <a:t>Residence time</a:t>
            </a:r>
          </a:p>
        </p:txBody>
      </p:sp>
      <p:sp>
        <p:nvSpPr>
          <p:cNvPr id="3" name="Content Placeholder 2">
            <a:extLst>
              <a:ext uri="{FF2B5EF4-FFF2-40B4-BE49-F238E27FC236}">
                <a16:creationId xmlns:a16="http://schemas.microsoft.com/office/drawing/2014/main" id="{8928E11F-25E3-4E08-8598-081D837B2B73}"/>
              </a:ext>
            </a:extLst>
          </p:cNvPr>
          <p:cNvSpPr>
            <a:spLocks noGrp="1"/>
          </p:cNvSpPr>
          <p:nvPr>
            <p:ph idx="1"/>
          </p:nvPr>
        </p:nvSpPr>
        <p:spPr>
          <a:xfrm>
            <a:off x="581192" y="2379692"/>
            <a:ext cx="11029615" cy="1352041"/>
          </a:xfrm>
        </p:spPr>
        <p:txBody>
          <a:bodyPr/>
          <a:lstStyle/>
          <a:p>
            <a:r>
              <a:rPr lang="en-US" dirty="0"/>
              <a:t>Calculations of </a:t>
            </a:r>
            <a:r>
              <a:rPr lang="en-US" b="1" dirty="0">
                <a:solidFill>
                  <a:srgbClr val="DC4405"/>
                </a:solidFill>
              </a:rPr>
              <a:t>shallow and local dose </a:t>
            </a:r>
            <a:r>
              <a:rPr lang="en-US" dirty="0"/>
              <a:t>in </a:t>
            </a:r>
            <a:r>
              <a:rPr lang="en-US" dirty="0" err="1"/>
              <a:t>WoundDose</a:t>
            </a:r>
            <a:r>
              <a:rPr lang="en-US" dirty="0"/>
              <a:t> are conducted for an estimated time that the radioactive contamination remains at the wound site (e.g., residence time).  This residence time is determined by time-integrating the retention function</a:t>
            </a:r>
          </a:p>
        </p:txBody>
      </p:sp>
      <p:sp>
        <p:nvSpPr>
          <p:cNvPr id="4" name="Date Placeholder 3">
            <a:extLst>
              <a:ext uri="{FF2B5EF4-FFF2-40B4-BE49-F238E27FC236}">
                <a16:creationId xmlns:a16="http://schemas.microsoft.com/office/drawing/2014/main" id="{F85F189D-B13F-4293-984D-2F3EC9D0C146}"/>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6A1EC880-2462-4987-84EA-0D0BFAC60CD3}"/>
              </a:ext>
            </a:extLst>
          </p:cNvPr>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6" name="Slide Number Placeholder 5">
            <a:extLst>
              <a:ext uri="{FF2B5EF4-FFF2-40B4-BE49-F238E27FC236}">
                <a16:creationId xmlns:a16="http://schemas.microsoft.com/office/drawing/2014/main" id="{15A61518-63C2-4DC8-BD7F-910662A7BAD5}"/>
              </a:ext>
            </a:extLst>
          </p:cNvPr>
          <p:cNvSpPr>
            <a:spLocks noGrp="1"/>
          </p:cNvSpPr>
          <p:nvPr>
            <p:ph type="sldNum" sz="quarter" idx="12"/>
          </p:nvPr>
        </p:nvSpPr>
        <p:spPr/>
        <p:txBody>
          <a:bodyPr/>
          <a:lstStyle/>
          <a:p>
            <a:fld id="{3A98EE3D-8CD1-4C3F-BD1C-C98C9596463C}" type="slidenum">
              <a:rPr lang="en-US" smtClean="0"/>
              <a:t>6</a:t>
            </a:fld>
            <a:endParaRPr 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0CB2206-7E60-4C41-A374-3FFF187DA64D}"/>
                  </a:ext>
                </a:extLst>
              </p:cNvPr>
              <p:cNvSpPr txBox="1"/>
              <p:nvPr/>
            </p:nvSpPr>
            <p:spPr>
              <a:xfrm>
                <a:off x="2476352" y="4013024"/>
                <a:ext cx="6095410" cy="519181"/>
              </a:xfrm>
              <a:prstGeom prst="rect">
                <a:avLst/>
              </a:prstGeom>
              <a:noFill/>
            </p:spPr>
            <p:txBody>
              <a:bodyPr wrap="square">
                <a:spAutoFit/>
              </a:bodyPr>
              <a:lstStyle/>
              <a:p>
                <a14:m>
                  <m:oMath xmlns:m="http://schemas.openxmlformats.org/officeDocument/2006/math">
                    <m:r>
                      <a:rPr lang="en-US" i="1" smtClean="0">
                        <a:latin typeface="Cambria Math" panose="02040503050406030204" pitchFamily="18" charset="0"/>
                      </a:rPr>
                      <m:t>𝜏</m:t>
                    </m:r>
                    <m:r>
                      <a:rPr lang="en-US" i="0">
                        <a:latin typeface="Cambria Math" panose="02040503050406030204" pitchFamily="18" charset="0"/>
                      </a:rPr>
                      <m:t>=</m:t>
                    </m:r>
                    <m:nary>
                      <m:naryPr>
                        <m:limLoc m:val="subSup"/>
                        <m:ctrlPr>
                          <a:rPr lang="en-US" i="1">
                            <a:latin typeface="Cambria Math" panose="02040503050406030204" pitchFamily="18" charset="0"/>
                          </a:rPr>
                        </m:ctrlPr>
                      </m:naryPr>
                      <m:sub>
                        <m:r>
                          <a:rPr lang="en-US" i="0">
                            <a:latin typeface="Cambria Math" panose="02040503050406030204" pitchFamily="18" charset="0"/>
                          </a:rPr>
                          <m:t>0</m:t>
                        </m:r>
                      </m:sub>
                      <m:sup>
                        <m:r>
                          <a:rPr lang="en-US" i="0">
                            <a:latin typeface="Cambria Math" panose="02040503050406030204" pitchFamily="18" charset="0"/>
                          </a:rPr>
                          <m:t>∞</m:t>
                        </m:r>
                      </m:sup>
                      <m:e>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𝑒</m:t>
                                </m:r>
                              </m:sub>
                            </m:sSub>
                            <m:r>
                              <a:rPr lang="en-US" i="1">
                                <a:latin typeface="Cambria Math" panose="02040503050406030204" pitchFamily="18" charset="0"/>
                              </a:rPr>
                              <m:t>𝑡</m:t>
                            </m:r>
                          </m:sup>
                        </m:sSup>
                        <m:r>
                          <a:rPr lang="en-US" i="0">
                            <a:latin typeface="Cambria Math" panose="02040503050406030204" pitchFamily="18" charset="0"/>
                          </a:rPr>
                          <m:t> </m:t>
                        </m:r>
                        <m:r>
                          <a:rPr lang="en-US" i="1">
                            <a:latin typeface="Cambria Math" panose="02040503050406030204" pitchFamily="18" charset="0"/>
                          </a:rPr>
                          <m:t>𝑑𝑡</m:t>
                        </m:r>
                      </m:e>
                    </m:nary>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𝑒</m:t>
                            </m:r>
                          </m:sub>
                        </m:sSub>
                      </m:den>
                    </m:f>
                  </m:oMath>
                </a14:m>
                <a:r>
                  <a:rPr lang="en-US" dirty="0"/>
                  <a:t> </a:t>
                </a:r>
              </a:p>
            </p:txBody>
          </p:sp>
        </mc:Choice>
        <mc:Fallback xmlns="">
          <p:sp>
            <p:nvSpPr>
              <p:cNvPr id="9" name="TextBox 8">
                <a:extLst>
                  <a:ext uri="{FF2B5EF4-FFF2-40B4-BE49-F238E27FC236}">
                    <a16:creationId xmlns:a16="http://schemas.microsoft.com/office/drawing/2014/main" id="{A0CB2206-7E60-4C41-A374-3FFF187DA64D}"/>
                  </a:ext>
                </a:extLst>
              </p:cNvPr>
              <p:cNvSpPr txBox="1">
                <a:spLocks noRot="1" noChangeAspect="1" noMove="1" noResize="1" noEditPoints="1" noAdjustHandles="1" noChangeArrowheads="1" noChangeShapeType="1" noTextEdit="1"/>
              </p:cNvSpPr>
              <p:nvPr/>
            </p:nvSpPr>
            <p:spPr>
              <a:xfrm>
                <a:off x="2476352" y="4013024"/>
                <a:ext cx="6095410" cy="519181"/>
              </a:xfrm>
              <a:prstGeom prst="rect">
                <a:avLst/>
              </a:prstGeom>
              <a:blipFill>
                <a:blip r:embed="rId2"/>
                <a:stretch>
                  <a:fillRect t="-95294" b="-143529"/>
                </a:stretch>
              </a:blipFill>
            </p:spPr>
            <p:txBody>
              <a:bodyPr/>
              <a:lstStyle/>
              <a:p>
                <a:r>
                  <a:rPr lang="en-US">
                    <a:noFill/>
                  </a:rPr>
                  <a:t> </a:t>
                </a:r>
              </a:p>
            </p:txBody>
          </p:sp>
        </mc:Fallback>
      </mc:AlternateContent>
      <p:sp>
        <p:nvSpPr>
          <p:cNvPr id="10" name="Content Placeholder 2">
            <a:extLst>
              <a:ext uri="{FF2B5EF4-FFF2-40B4-BE49-F238E27FC236}">
                <a16:creationId xmlns:a16="http://schemas.microsoft.com/office/drawing/2014/main" id="{01E5CB26-B8A0-4185-AA6D-5B137FE11AAB}"/>
              </a:ext>
            </a:extLst>
          </p:cNvPr>
          <p:cNvSpPr txBox="1">
            <a:spLocks/>
          </p:cNvSpPr>
          <p:nvPr/>
        </p:nvSpPr>
        <p:spPr>
          <a:xfrm>
            <a:off x="581190" y="4586851"/>
            <a:ext cx="11263644" cy="2181125"/>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rgbClr val="4B9CD3"/>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where </a:t>
            </a:r>
            <a:r>
              <a:rPr lang="en-US" i="1" dirty="0" err="1"/>
              <a:t>λ</a:t>
            </a:r>
            <a:r>
              <a:rPr lang="en-US" i="1" baseline="-25000" dirty="0" err="1"/>
              <a:t>e</a:t>
            </a:r>
            <a:r>
              <a:rPr lang="en-US" dirty="0"/>
              <a:t> is equal to the sum of the radiological decay constant and the rate constant for biological loss, </a:t>
            </a:r>
            <a:r>
              <a:rPr lang="en-US" i="1" dirty="0" err="1"/>
              <a:t>T</a:t>
            </a:r>
            <a:r>
              <a:rPr lang="en-US" i="1" baseline="-25000" dirty="0" err="1"/>
              <a:t>e</a:t>
            </a:r>
            <a:r>
              <a:rPr lang="en-US" i="1" dirty="0"/>
              <a:t>, T</a:t>
            </a:r>
            <a:r>
              <a:rPr lang="en-US" i="1" baseline="-25000" dirty="0"/>
              <a:t>r</a:t>
            </a:r>
            <a:r>
              <a:rPr lang="en-US" dirty="0"/>
              <a:t>, and </a:t>
            </a:r>
            <a:r>
              <a:rPr lang="en-US" i="1" dirty="0"/>
              <a:t>T</a:t>
            </a:r>
            <a:r>
              <a:rPr lang="en-US" i="1" baseline="-25000" dirty="0"/>
              <a:t>b</a:t>
            </a:r>
            <a:r>
              <a:rPr lang="en-US" dirty="0"/>
              <a:t> are the effective, radiological, and biological half-lives, respectively.</a:t>
            </a:r>
          </a:p>
          <a:p>
            <a:endParaRPr lang="en-US"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C2608BD-11F7-43A7-90FF-B11ED5DE12BA}"/>
                  </a:ext>
                </a:extLst>
              </p:cNvPr>
              <p:cNvSpPr txBox="1"/>
              <p:nvPr/>
            </p:nvSpPr>
            <p:spPr>
              <a:xfrm>
                <a:off x="5115043" y="3867001"/>
                <a:ext cx="6095410" cy="7146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𝜏</m:t>
                      </m:r>
                      <m:r>
                        <a:rPr lang="en-US" i="0">
                          <a:latin typeface="Cambria Math" panose="02040503050406030204" pitchFamily="18" charset="0"/>
                        </a:rPr>
                        <m:t>=1.44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𝑒</m:t>
                          </m:r>
                        </m:sub>
                      </m:sSub>
                      <m:r>
                        <a:rPr lang="en-US" i="0">
                          <a:latin typeface="Cambria Math" panose="02040503050406030204" pitchFamily="18" charset="0"/>
                        </a:rPr>
                        <m:t>=1.44</m:t>
                      </m:r>
                      <m:d>
                        <m:dPr>
                          <m:ctrlPr>
                            <a:rPr lang="en-US" i="1">
                              <a:solidFill>
                                <a:srgbClr val="836967"/>
                              </a:solidFill>
                              <a:latin typeface="Cambria Math" panose="02040503050406030204" pitchFamily="18" charset="0"/>
                            </a:rPr>
                          </m:ctrlPr>
                        </m:dPr>
                        <m:e>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𝑟</m:t>
                                  </m:r>
                                </m:sub>
                              </m:sSub>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𝑏</m:t>
                                  </m:r>
                                </m:sub>
                              </m:sSub>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𝑟</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𝑏</m:t>
                                  </m:r>
                                </m:sub>
                              </m:sSub>
                            </m:den>
                          </m:f>
                        </m:e>
                      </m:d>
                    </m:oMath>
                  </m:oMathPara>
                </a14:m>
                <a:endParaRPr lang="en-US" dirty="0"/>
              </a:p>
            </p:txBody>
          </p:sp>
        </mc:Choice>
        <mc:Fallback xmlns="">
          <p:sp>
            <p:nvSpPr>
              <p:cNvPr id="13" name="TextBox 12">
                <a:extLst>
                  <a:ext uri="{FF2B5EF4-FFF2-40B4-BE49-F238E27FC236}">
                    <a16:creationId xmlns:a16="http://schemas.microsoft.com/office/drawing/2014/main" id="{5C2608BD-11F7-43A7-90FF-B11ED5DE12BA}"/>
                  </a:ext>
                </a:extLst>
              </p:cNvPr>
              <p:cNvSpPr txBox="1">
                <a:spLocks noRot="1" noChangeAspect="1" noMove="1" noResize="1" noEditPoints="1" noAdjustHandles="1" noChangeArrowheads="1" noChangeShapeType="1" noTextEdit="1"/>
              </p:cNvSpPr>
              <p:nvPr/>
            </p:nvSpPr>
            <p:spPr>
              <a:xfrm>
                <a:off x="5115043" y="3867001"/>
                <a:ext cx="6095410" cy="71468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25015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446A1-181B-4603-AFC4-47D4E7AE90DD}"/>
              </a:ext>
            </a:extLst>
          </p:cNvPr>
          <p:cNvSpPr>
            <a:spLocks noGrp="1"/>
          </p:cNvSpPr>
          <p:nvPr>
            <p:ph type="title"/>
          </p:nvPr>
        </p:nvSpPr>
        <p:spPr/>
        <p:txBody>
          <a:bodyPr/>
          <a:lstStyle/>
          <a:p>
            <a:r>
              <a:rPr lang="en-US" dirty="0"/>
              <a:t>Biological Residence time by Retention class</a:t>
            </a:r>
          </a:p>
        </p:txBody>
      </p:sp>
      <p:sp>
        <p:nvSpPr>
          <p:cNvPr id="3" name="Date Placeholder 2">
            <a:extLst>
              <a:ext uri="{FF2B5EF4-FFF2-40B4-BE49-F238E27FC236}">
                <a16:creationId xmlns:a16="http://schemas.microsoft.com/office/drawing/2014/main" id="{E26981ED-A7D1-43BE-96E3-B0E6EDC7FE54}"/>
              </a:ext>
            </a:extLst>
          </p:cNvPr>
          <p:cNvSpPr>
            <a:spLocks noGrp="1"/>
          </p:cNvSpPr>
          <p:nvPr>
            <p:ph type="dt" sz="half" idx="10"/>
          </p:nvPr>
        </p:nvSpPr>
        <p:spPr/>
        <p:txBody>
          <a:bodyPr/>
          <a:lstStyle/>
          <a:p>
            <a:fld id="{87394168-8178-45B6-A40B-6661216D4DC8}" type="datetime1">
              <a:rPr lang="en-US" smtClean="0"/>
              <a:t>10/18/21</a:t>
            </a:fld>
            <a:endParaRPr lang="en-US" dirty="0"/>
          </a:p>
        </p:txBody>
      </p:sp>
      <p:sp>
        <p:nvSpPr>
          <p:cNvPr id="4" name="Footer Placeholder 3">
            <a:extLst>
              <a:ext uri="{FF2B5EF4-FFF2-40B4-BE49-F238E27FC236}">
                <a16:creationId xmlns:a16="http://schemas.microsoft.com/office/drawing/2014/main" id="{1FAA2766-C050-49D7-BEC9-DEDDE596788B}"/>
              </a:ext>
            </a:extLst>
          </p:cNvPr>
          <p:cNvSpPr>
            <a:spLocks noGrp="1"/>
          </p:cNvSpPr>
          <p:nvPr>
            <p:ph type="ftr" sz="quarter" idx="11"/>
          </p:nvPr>
        </p:nvSpPr>
        <p:spPr/>
        <p:txBody>
          <a:bodyPr/>
          <a:lstStyle/>
          <a:p>
            <a:r>
              <a:rPr lang="en-US"/>
              <a:t>Renaissance code development, llc</a:t>
            </a:r>
            <a:endParaRPr lang="en-US" dirty="0"/>
          </a:p>
        </p:txBody>
      </p:sp>
      <p:sp>
        <p:nvSpPr>
          <p:cNvPr id="5" name="Slide Number Placeholder 4">
            <a:extLst>
              <a:ext uri="{FF2B5EF4-FFF2-40B4-BE49-F238E27FC236}">
                <a16:creationId xmlns:a16="http://schemas.microsoft.com/office/drawing/2014/main" id="{EBF74AF8-3D76-44C1-A55C-C293FFF0F898}"/>
              </a:ext>
            </a:extLst>
          </p:cNvPr>
          <p:cNvSpPr>
            <a:spLocks noGrp="1"/>
          </p:cNvSpPr>
          <p:nvPr>
            <p:ph type="sldNum" sz="quarter" idx="12"/>
          </p:nvPr>
        </p:nvSpPr>
        <p:spPr/>
        <p:txBody>
          <a:bodyPr/>
          <a:lstStyle/>
          <a:p>
            <a:fld id="{3A98EE3D-8CD1-4C3F-BD1C-C98C9596463C}" type="slidenum">
              <a:rPr lang="en-US" smtClean="0"/>
              <a:t>7</a:t>
            </a:fld>
            <a:endParaRPr lang="en-US" dirty="0"/>
          </a:p>
        </p:txBody>
      </p:sp>
      <p:graphicFrame>
        <p:nvGraphicFramePr>
          <p:cNvPr id="7" name="Table 9">
            <a:extLst>
              <a:ext uri="{FF2B5EF4-FFF2-40B4-BE49-F238E27FC236}">
                <a16:creationId xmlns:a16="http://schemas.microsoft.com/office/drawing/2014/main" id="{9D1A84DF-564A-47A0-96EE-86DD20BD6700}"/>
              </a:ext>
            </a:extLst>
          </p:cNvPr>
          <p:cNvGraphicFramePr>
            <a:graphicFrameLocks/>
          </p:cNvGraphicFramePr>
          <p:nvPr/>
        </p:nvGraphicFramePr>
        <p:xfrm>
          <a:off x="3065091" y="2171557"/>
          <a:ext cx="6051222" cy="3510280"/>
        </p:xfrm>
        <a:graphic>
          <a:graphicData uri="http://schemas.openxmlformats.org/drawingml/2006/table">
            <a:tbl>
              <a:tblPr firstRow="1" bandRow="1">
                <a:tableStyleId>{5C22544A-7EE6-4342-B048-85BDC9FD1C3A}</a:tableStyleId>
              </a:tblPr>
              <a:tblGrid>
                <a:gridCol w="1606578">
                  <a:extLst>
                    <a:ext uri="{9D8B030D-6E8A-4147-A177-3AD203B41FA5}">
                      <a16:colId xmlns:a16="http://schemas.microsoft.com/office/drawing/2014/main" val="459262506"/>
                    </a:ext>
                  </a:extLst>
                </a:gridCol>
                <a:gridCol w="1476040">
                  <a:extLst>
                    <a:ext uri="{9D8B030D-6E8A-4147-A177-3AD203B41FA5}">
                      <a16:colId xmlns:a16="http://schemas.microsoft.com/office/drawing/2014/main" val="1901035945"/>
                    </a:ext>
                  </a:extLst>
                </a:gridCol>
                <a:gridCol w="1476040">
                  <a:extLst>
                    <a:ext uri="{9D8B030D-6E8A-4147-A177-3AD203B41FA5}">
                      <a16:colId xmlns:a16="http://schemas.microsoft.com/office/drawing/2014/main" val="4269014026"/>
                    </a:ext>
                  </a:extLst>
                </a:gridCol>
                <a:gridCol w="1492564">
                  <a:extLst>
                    <a:ext uri="{9D8B030D-6E8A-4147-A177-3AD203B41FA5}">
                      <a16:colId xmlns:a16="http://schemas.microsoft.com/office/drawing/2014/main" val="1436340591"/>
                    </a:ext>
                  </a:extLst>
                </a:gridCol>
              </a:tblGrid>
              <a:tr h="370840">
                <a:tc>
                  <a:txBody>
                    <a:bodyPr/>
                    <a:lstStyle/>
                    <a:p>
                      <a:endParaRPr lang="en-US" dirty="0"/>
                    </a:p>
                    <a:p>
                      <a:endParaRPr lang="en-US" dirty="0"/>
                    </a:p>
                    <a:p>
                      <a:r>
                        <a:rPr lang="en-US" dirty="0"/>
                        <a:t>Class</a:t>
                      </a:r>
                    </a:p>
                  </a:txBody>
                  <a:tcPr/>
                </a:tc>
                <a:tc>
                  <a:txBody>
                    <a:bodyPr/>
                    <a:lstStyle/>
                    <a:p>
                      <a:endParaRPr lang="en-US" dirty="0"/>
                    </a:p>
                    <a:p>
                      <a:r>
                        <a:rPr lang="en-US" dirty="0"/>
                        <a:t>Biological Half-life (d)</a:t>
                      </a:r>
                    </a:p>
                  </a:txBody>
                  <a:tcPr/>
                </a:tc>
                <a:tc>
                  <a:txBody>
                    <a:bodyPr/>
                    <a:lstStyle/>
                    <a:p>
                      <a:r>
                        <a:rPr lang="en-US" dirty="0"/>
                        <a:t>Biological</a:t>
                      </a:r>
                    </a:p>
                    <a:p>
                      <a:r>
                        <a:rPr lang="en-US" dirty="0"/>
                        <a:t>Residence Time* (d)</a:t>
                      </a:r>
                    </a:p>
                  </a:txBody>
                  <a:tcPr/>
                </a:tc>
                <a:tc>
                  <a:txBody>
                    <a:bodyPr/>
                    <a:lstStyle/>
                    <a:p>
                      <a:r>
                        <a:rPr lang="en-US" dirty="0"/>
                        <a:t>Biological</a:t>
                      </a:r>
                    </a:p>
                    <a:p>
                      <a:r>
                        <a:rPr lang="en-US" dirty="0"/>
                        <a:t>Residence</a:t>
                      </a:r>
                    </a:p>
                    <a:p>
                      <a:r>
                        <a:rPr lang="en-US" dirty="0"/>
                        <a:t>Time (</a:t>
                      </a:r>
                      <a:r>
                        <a:rPr lang="en-US" dirty="0" err="1"/>
                        <a:t>yr</a:t>
                      </a:r>
                      <a:r>
                        <a:rPr lang="en-US" dirty="0"/>
                        <a:t>)</a:t>
                      </a:r>
                    </a:p>
                  </a:txBody>
                  <a:tcPr/>
                </a:tc>
                <a:extLst>
                  <a:ext uri="{0D108BD9-81ED-4DB2-BD59-A6C34878D82A}">
                    <a16:rowId xmlns:a16="http://schemas.microsoft.com/office/drawing/2014/main" val="526749829"/>
                  </a:ext>
                </a:extLst>
              </a:tr>
              <a:tr h="370840">
                <a:tc>
                  <a:txBody>
                    <a:bodyPr/>
                    <a:lstStyle/>
                    <a:p>
                      <a:r>
                        <a:rPr lang="en-US" dirty="0">
                          <a:solidFill>
                            <a:srgbClr val="002966"/>
                          </a:solidFill>
                        </a:rPr>
                        <a:t>Weak</a:t>
                      </a:r>
                    </a:p>
                  </a:txBody>
                  <a:tcPr/>
                </a:tc>
                <a:tc>
                  <a:txBody>
                    <a:bodyPr/>
                    <a:lstStyle/>
                    <a:p>
                      <a:r>
                        <a:rPr lang="en-US" dirty="0">
                          <a:solidFill>
                            <a:srgbClr val="002966"/>
                          </a:solidFill>
                        </a:rPr>
                        <a:t>0.40</a:t>
                      </a:r>
                    </a:p>
                  </a:txBody>
                  <a:tcPr/>
                </a:tc>
                <a:tc>
                  <a:txBody>
                    <a:bodyPr/>
                    <a:lstStyle/>
                    <a:p>
                      <a:r>
                        <a:rPr lang="en-US" dirty="0">
                          <a:solidFill>
                            <a:srgbClr val="002966"/>
                          </a:solidFill>
                        </a:rPr>
                        <a:t>0.58</a:t>
                      </a:r>
                    </a:p>
                  </a:txBody>
                  <a:tcPr/>
                </a:tc>
                <a:tc>
                  <a:txBody>
                    <a:bodyPr/>
                    <a:lstStyle/>
                    <a:p>
                      <a:endParaRPr lang="en-US" dirty="0">
                        <a:solidFill>
                          <a:srgbClr val="002966"/>
                        </a:solidFill>
                      </a:endParaRPr>
                    </a:p>
                  </a:txBody>
                  <a:tcPr/>
                </a:tc>
                <a:extLst>
                  <a:ext uri="{0D108BD9-81ED-4DB2-BD59-A6C34878D82A}">
                    <a16:rowId xmlns:a16="http://schemas.microsoft.com/office/drawing/2014/main" val="3071800571"/>
                  </a:ext>
                </a:extLst>
              </a:tr>
              <a:tr h="370840">
                <a:tc>
                  <a:txBody>
                    <a:bodyPr/>
                    <a:lstStyle/>
                    <a:p>
                      <a:r>
                        <a:rPr lang="en-US" dirty="0">
                          <a:solidFill>
                            <a:srgbClr val="002966"/>
                          </a:solidFill>
                        </a:rPr>
                        <a:t>Moderate</a:t>
                      </a:r>
                    </a:p>
                  </a:txBody>
                  <a:tcPr/>
                </a:tc>
                <a:tc>
                  <a:txBody>
                    <a:bodyPr/>
                    <a:lstStyle/>
                    <a:p>
                      <a:r>
                        <a:rPr lang="en-US" dirty="0">
                          <a:solidFill>
                            <a:srgbClr val="002966"/>
                          </a:solidFill>
                        </a:rPr>
                        <a:t>4.0</a:t>
                      </a:r>
                    </a:p>
                  </a:txBody>
                  <a:tcPr/>
                </a:tc>
                <a:tc>
                  <a:txBody>
                    <a:bodyPr/>
                    <a:lstStyle/>
                    <a:p>
                      <a:r>
                        <a:rPr lang="en-US" dirty="0">
                          <a:solidFill>
                            <a:srgbClr val="002966"/>
                          </a:solidFill>
                        </a:rPr>
                        <a:t>5.7</a:t>
                      </a:r>
                    </a:p>
                  </a:txBody>
                  <a:tcPr/>
                </a:tc>
                <a:tc>
                  <a:txBody>
                    <a:bodyPr/>
                    <a:lstStyle/>
                    <a:p>
                      <a:endParaRPr lang="en-US" dirty="0">
                        <a:solidFill>
                          <a:srgbClr val="002966"/>
                        </a:solidFill>
                      </a:endParaRPr>
                    </a:p>
                  </a:txBody>
                  <a:tcPr/>
                </a:tc>
                <a:extLst>
                  <a:ext uri="{0D108BD9-81ED-4DB2-BD59-A6C34878D82A}">
                    <a16:rowId xmlns:a16="http://schemas.microsoft.com/office/drawing/2014/main" val="1567414455"/>
                  </a:ext>
                </a:extLst>
              </a:tr>
              <a:tr h="370840">
                <a:tc>
                  <a:txBody>
                    <a:bodyPr/>
                    <a:lstStyle/>
                    <a:p>
                      <a:r>
                        <a:rPr lang="en-US" dirty="0">
                          <a:solidFill>
                            <a:srgbClr val="002966"/>
                          </a:solidFill>
                        </a:rPr>
                        <a:t>Strong</a:t>
                      </a:r>
                    </a:p>
                  </a:txBody>
                  <a:tcPr/>
                </a:tc>
                <a:tc>
                  <a:txBody>
                    <a:bodyPr/>
                    <a:lstStyle/>
                    <a:p>
                      <a:r>
                        <a:rPr lang="en-US" dirty="0">
                          <a:solidFill>
                            <a:srgbClr val="002966"/>
                          </a:solidFill>
                        </a:rPr>
                        <a:t>150</a:t>
                      </a:r>
                    </a:p>
                  </a:txBody>
                  <a:tcPr/>
                </a:tc>
                <a:tc>
                  <a:txBody>
                    <a:bodyPr/>
                    <a:lstStyle/>
                    <a:p>
                      <a:r>
                        <a:rPr lang="en-US" dirty="0">
                          <a:solidFill>
                            <a:srgbClr val="002966"/>
                          </a:solidFill>
                        </a:rPr>
                        <a:t>210</a:t>
                      </a:r>
                    </a:p>
                  </a:txBody>
                  <a:tcPr/>
                </a:tc>
                <a:tc>
                  <a:txBody>
                    <a:bodyPr/>
                    <a:lstStyle/>
                    <a:p>
                      <a:r>
                        <a:rPr lang="en-US" dirty="0">
                          <a:solidFill>
                            <a:srgbClr val="002966"/>
                          </a:solidFill>
                        </a:rPr>
                        <a:t>0.58</a:t>
                      </a:r>
                    </a:p>
                  </a:txBody>
                  <a:tcPr/>
                </a:tc>
                <a:extLst>
                  <a:ext uri="{0D108BD9-81ED-4DB2-BD59-A6C34878D82A}">
                    <a16:rowId xmlns:a16="http://schemas.microsoft.com/office/drawing/2014/main" val="2954562357"/>
                  </a:ext>
                </a:extLst>
              </a:tr>
              <a:tr h="370840">
                <a:tc>
                  <a:txBody>
                    <a:bodyPr/>
                    <a:lstStyle/>
                    <a:p>
                      <a:r>
                        <a:rPr lang="en-US" dirty="0">
                          <a:solidFill>
                            <a:srgbClr val="002966"/>
                          </a:solidFill>
                        </a:rPr>
                        <a:t>Avid</a:t>
                      </a:r>
                    </a:p>
                  </a:txBody>
                  <a:tcPr/>
                </a:tc>
                <a:tc>
                  <a:txBody>
                    <a:bodyPr/>
                    <a:lstStyle/>
                    <a:p>
                      <a:r>
                        <a:rPr lang="en-US" dirty="0">
                          <a:solidFill>
                            <a:srgbClr val="002966"/>
                          </a:solidFill>
                        </a:rPr>
                        <a:t>560</a:t>
                      </a:r>
                    </a:p>
                  </a:txBody>
                  <a:tcPr/>
                </a:tc>
                <a:tc>
                  <a:txBody>
                    <a:bodyPr/>
                    <a:lstStyle/>
                    <a:p>
                      <a:r>
                        <a:rPr lang="en-US" dirty="0">
                          <a:solidFill>
                            <a:srgbClr val="002966"/>
                          </a:solidFill>
                        </a:rPr>
                        <a:t>810</a:t>
                      </a:r>
                    </a:p>
                  </a:txBody>
                  <a:tcPr/>
                </a:tc>
                <a:tc>
                  <a:txBody>
                    <a:bodyPr/>
                    <a:lstStyle/>
                    <a:p>
                      <a:r>
                        <a:rPr lang="en-US" dirty="0">
                          <a:solidFill>
                            <a:srgbClr val="002966"/>
                          </a:solidFill>
                        </a:rPr>
                        <a:t>2.2</a:t>
                      </a:r>
                    </a:p>
                  </a:txBody>
                  <a:tcPr/>
                </a:tc>
                <a:extLst>
                  <a:ext uri="{0D108BD9-81ED-4DB2-BD59-A6C34878D82A}">
                    <a16:rowId xmlns:a16="http://schemas.microsoft.com/office/drawing/2014/main" val="3168291715"/>
                  </a:ext>
                </a:extLst>
              </a:tr>
              <a:tr h="370840">
                <a:tc>
                  <a:txBody>
                    <a:bodyPr/>
                    <a:lstStyle/>
                    <a:p>
                      <a:r>
                        <a:rPr lang="en-US" dirty="0">
                          <a:solidFill>
                            <a:srgbClr val="002966"/>
                          </a:solidFill>
                        </a:rPr>
                        <a:t>Colloid</a:t>
                      </a:r>
                    </a:p>
                  </a:txBody>
                  <a:tcPr/>
                </a:tc>
                <a:tc>
                  <a:txBody>
                    <a:bodyPr/>
                    <a:lstStyle/>
                    <a:p>
                      <a:r>
                        <a:rPr lang="en-US" dirty="0">
                          <a:solidFill>
                            <a:srgbClr val="002966"/>
                          </a:solidFill>
                        </a:rPr>
                        <a:t>760</a:t>
                      </a:r>
                    </a:p>
                  </a:txBody>
                  <a:tcPr/>
                </a:tc>
                <a:tc>
                  <a:txBody>
                    <a:bodyPr/>
                    <a:lstStyle/>
                    <a:p>
                      <a:r>
                        <a:rPr lang="en-US" dirty="0">
                          <a:solidFill>
                            <a:srgbClr val="002966"/>
                          </a:solidFill>
                        </a:rPr>
                        <a:t>1,100</a:t>
                      </a:r>
                    </a:p>
                  </a:txBody>
                  <a:tcPr/>
                </a:tc>
                <a:tc>
                  <a:txBody>
                    <a:bodyPr/>
                    <a:lstStyle/>
                    <a:p>
                      <a:r>
                        <a:rPr lang="en-US" dirty="0">
                          <a:solidFill>
                            <a:srgbClr val="002966"/>
                          </a:solidFill>
                        </a:rPr>
                        <a:t>3.0</a:t>
                      </a:r>
                    </a:p>
                  </a:txBody>
                  <a:tcPr/>
                </a:tc>
                <a:extLst>
                  <a:ext uri="{0D108BD9-81ED-4DB2-BD59-A6C34878D82A}">
                    <a16:rowId xmlns:a16="http://schemas.microsoft.com/office/drawing/2014/main" val="4082642542"/>
                  </a:ext>
                </a:extLst>
              </a:tr>
              <a:tr h="370840">
                <a:tc>
                  <a:txBody>
                    <a:bodyPr/>
                    <a:lstStyle/>
                    <a:p>
                      <a:r>
                        <a:rPr lang="en-US" dirty="0">
                          <a:solidFill>
                            <a:srgbClr val="002966"/>
                          </a:solidFill>
                        </a:rPr>
                        <a:t>Particle</a:t>
                      </a:r>
                    </a:p>
                  </a:txBody>
                  <a:tcPr/>
                </a:tc>
                <a:tc>
                  <a:txBody>
                    <a:bodyPr/>
                    <a:lstStyle/>
                    <a:p>
                      <a:r>
                        <a:rPr lang="en-US" dirty="0">
                          <a:solidFill>
                            <a:srgbClr val="002966"/>
                          </a:solidFill>
                        </a:rPr>
                        <a:t>1,700</a:t>
                      </a:r>
                    </a:p>
                  </a:txBody>
                  <a:tcPr/>
                </a:tc>
                <a:tc>
                  <a:txBody>
                    <a:bodyPr/>
                    <a:lstStyle/>
                    <a:p>
                      <a:r>
                        <a:rPr lang="en-US" dirty="0">
                          <a:solidFill>
                            <a:srgbClr val="002966"/>
                          </a:solidFill>
                        </a:rPr>
                        <a:t>2,400</a:t>
                      </a:r>
                    </a:p>
                  </a:txBody>
                  <a:tcPr/>
                </a:tc>
                <a:tc>
                  <a:txBody>
                    <a:bodyPr/>
                    <a:lstStyle/>
                    <a:p>
                      <a:r>
                        <a:rPr lang="en-US" dirty="0">
                          <a:solidFill>
                            <a:srgbClr val="002966"/>
                          </a:solidFill>
                        </a:rPr>
                        <a:t>6.6</a:t>
                      </a:r>
                    </a:p>
                  </a:txBody>
                  <a:tcPr/>
                </a:tc>
                <a:extLst>
                  <a:ext uri="{0D108BD9-81ED-4DB2-BD59-A6C34878D82A}">
                    <a16:rowId xmlns:a16="http://schemas.microsoft.com/office/drawing/2014/main" val="2532587977"/>
                  </a:ext>
                </a:extLst>
              </a:tr>
              <a:tr h="370840">
                <a:tc>
                  <a:txBody>
                    <a:bodyPr/>
                    <a:lstStyle/>
                    <a:p>
                      <a:r>
                        <a:rPr lang="en-US" dirty="0">
                          <a:solidFill>
                            <a:srgbClr val="002966"/>
                          </a:solidFill>
                        </a:rPr>
                        <a:t>Fragment</a:t>
                      </a:r>
                    </a:p>
                  </a:txBody>
                  <a:tcPr/>
                </a:tc>
                <a:tc>
                  <a:txBody>
                    <a:bodyPr/>
                    <a:lstStyle/>
                    <a:p>
                      <a:r>
                        <a:rPr lang="en-US" dirty="0">
                          <a:solidFill>
                            <a:srgbClr val="002966"/>
                          </a:solidFill>
                        </a:rPr>
                        <a:t>110,000</a:t>
                      </a:r>
                    </a:p>
                  </a:txBody>
                  <a:tcPr/>
                </a:tc>
                <a:tc>
                  <a:txBody>
                    <a:bodyPr/>
                    <a:lstStyle/>
                    <a:p>
                      <a:r>
                        <a:rPr lang="en-US" dirty="0">
                          <a:solidFill>
                            <a:srgbClr val="002966"/>
                          </a:solidFill>
                        </a:rPr>
                        <a:t>150,000</a:t>
                      </a:r>
                    </a:p>
                  </a:txBody>
                  <a:tcPr/>
                </a:tc>
                <a:tc>
                  <a:txBody>
                    <a:bodyPr/>
                    <a:lstStyle/>
                    <a:p>
                      <a:r>
                        <a:rPr lang="en-US" dirty="0">
                          <a:solidFill>
                            <a:srgbClr val="002966"/>
                          </a:solidFill>
                        </a:rPr>
                        <a:t>410**</a:t>
                      </a:r>
                    </a:p>
                  </a:txBody>
                  <a:tcPr/>
                </a:tc>
                <a:extLst>
                  <a:ext uri="{0D108BD9-81ED-4DB2-BD59-A6C34878D82A}">
                    <a16:rowId xmlns:a16="http://schemas.microsoft.com/office/drawing/2014/main" val="4015494336"/>
                  </a:ext>
                </a:extLst>
              </a:tr>
            </a:tbl>
          </a:graphicData>
        </a:graphic>
      </p:graphicFrame>
      <p:sp>
        <p:nvSpPr>
          <p:cNvPr id="8" name="TextBox 7">
            <a:extLst>
              <a:ext uri="{FF2B5EF4-FFF2-40B4-BE49-F238E27FC236}">
                <a16:creationId xmlns:a16="http://schemas.microsoft.com/office/drawing/2014/main" id="{465E74A6-18AD-46A3-B825-A1D9A15A2214}"/>
              </a:ext>
            </a:extLst>
          </p:cNvPr>
          <p:cNvSpPr txBox="1"/>
          <p:nvPr/>
        </p:nvSpPr>
        <p:spPr>
          <a:xfrm>
            <a:off x="3065091" y="5668427"/>
            <a:ext cx="5843459" cy="461665"/>
          </a:xfrm>
          <a:prstGeom prst="rect">
            <a:avLst/>
          </a:prstGeom>
          <a:noFill/>
        </p:spPr>
        <p:txBody>
          <a:bodyPr wrap="none" rtlCol="0">
            <a:spAutoFit/>
          </a:bodyPr>
          <a:lstStyle/>
          <a:p>
            <a:r>
              <a:rPr lang="en-US" sz="1200" dirty="0"/>
              <a:t>*time integral of triple-exponential wound retention; derived from NCRP 156 Table 4.11</a:t>
            </a:r>
          </a:p>
          <a:p>
            <a:r>
              <a:rPr lang="en-US" sz="1200" dirty="0"/>
              <a:t>**50-year maximum</a:t>
            </a:r>
          </a:p>
        </p:txBody>
      </p:sp>
    </p:spTree>
    <p:extLst>
      <p:ext uri="{BB962C8B-B14F-4D97-AF65-F5344CB8AC3E}">
        <p14:creationId xmlns:p14="http://schemas.microsoft.com/office/powerpoint/2010/main" val="444216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4E417-AD64-4CDB-A500-B3330041FF44}"/>
              </a:ext>
            </a:extLst>
          </p:cNvPr>
          <p:cNvSpPr>
            <a:spLocks noGrp="1"/>
          </p:cNvSpPr>
          <p:nvPr>
            <p:ph type="title"/>
          </p:nvPr>
        </p:nvSpPr>
        <p:spPr/>
        <p:txBody>
          <a:bodyPr/>
          <a:lstStyle/>
          <a:p>
            <a:r>
              <a:rPr lang="en-US" dirty="0"/>
              <a:t>Shallow Dose</a:t>
            </a:r>
          </a:p>
        </p:txBody>
      </p:sp>
      <p:sp>
        <p:nvSpPr>
          <p:cNvPr id="3" name="Content Placeholder 2">
            <a:extLst>
              <a:ext uri="{FF2B5EF4-FFF2-40B4-BE49-F238E27FC236}">
                <a16:creationId xmlns:a16="http://schemas.microsoft.com/office/drawing/2014/main" id="{CB1509F1-77A3-4A81-B9EF-6CDDE4F3E785}"/>
              </a:ext>
            </a:extLst>
          </p:cNvPr>
          <p:cNvSpPr>
            <a:spLocks noGrp="1"/>
          </p:cNvSpPr>
          <p:nvPr>
            <p:ph idx="1"/>
          </p:nvPr>
        </p:nvSpPr>
        <p:spPr>
          <a:xfrm>
            <a:off x="581192" y="1870390"/>
            <a:ext cx="11029615" cy="2785693"/>
          </a:xfrm>
        </p:spPr>
        <p:txBody>
          <a:bodyPr/>
          <a:lstStyle/>
          <a:p>
            <a:r>
              <a:rPr lang="en-US" dirty="0"/>
              <a:t>In 10 CFR 20.1003, shallow skin dose is defined for external exposures and is to be determined at a basal-layer depth of 70 microns (7 mg/cm2, 0.007 cm) beneath the surface of the skin.  </a:t>
            </a:r>
          </a:p>
          <a:p>
            <a:pPr lvl="1"/>
            <a:r>
              <a:rPr lang="en-US" dirty="0"/>
              <a:t>This depth is assumed to be appropriate for the determination of risk (~dead layer thickness)  </a:t>
            </a:r>
          </a:p>
          <a:p>
            <a:r>
              <a:rPr lang="en-US" dirty="0"/>
              <a:t>The regulation in 10 CFR 20.1201 also requires that shallow skin dose be “averaged over the contiguous 10 square centimeters of skin receiving the highest exposure”</a:t>
            </a:r>
          </a:p>
          <a:p>
            <a:r>
              <a:rPr lang="en-US" dirty="0"/>
              <a:t>If an abrasion were to occur, in which a portion or all of the dead layer of skin were removed, the depth at which shallow dose is determined would be altered by the thickness of removed tissue (alive or dead).</a:t>
            </a:r>
          </a:p>
        </p:txBody>
      </p:sp>
      <p:sp>
        <p:nvSpPr>
          <p:cNvPr id="4" name="Date Placeholder 3">
            <a:extLst>
              <a:ext uri="{FF2B5EF4-FFF2-40B4-BE49-F238E27FC236}">
                <a16:creationId xmlns:a16="http://schemas.microsoft.com/office/drawing/2014/main" id="{FF51A087-4619-4B68-A16F-AC76A37CFE85}"/>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36C91B00-324A-484B-BCED-78142A270E2C}"/>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9DB44E9B-257D-4EFC-870F-08B4F9638953}"/>
              </a:ext>
            </a:extLst>
          </p:cNvPr>
          <p:cNvSpPr>
            <a:spLocks noGrp="1"/>
          </p:cNvSpPr>
          <p:nvPr>
            <p:ph type="sldNum" sz="quarter" idx="12"/>
          </p:nvPr>
        </p:nvSpPr>
        <p:spPr/>
        <p:txBody>
          <a:bodyPr/>
          <a:lstStyle/>
          <a:p>
            <a:fld id="{3A98EE3D-8CD1-4C3F-BD1C-C98C9596463C}" type="slidenum">
              <a:rPr lang="en-US" smtClean="0"/>
              <a:t>8</a:t>
            </a:fld>
            <a:endParaRPr lang="en-US" dirty="0"/>
          </a:p>
        </p:txBody>
      </p:sp>
      <p:pic>
        <p:nvPicPr>
          <p:cNvPr id="8" name="Picture 7">
            <a:extLst>
              <a:ext uri="{FF2B5EF4-FFF2-40B4-BE49-F238E27FC236}">
                <a16:creationId xmlns:a16="http://schemas.microsoft.com/office/drawing/2014/main" id="{B82816EB-8E49-4CAB-95E8-FC8C71598BBE}"/>
              </a:ext>
            </a:extLst>
          </p:cNvPr>
          <p:cNvPicPr>
            <a:picLocks noChangeAspect="1"/>
          </p:cNvPicPr>
          <p:nvPr/>
        </p:nvPicPr>
        <p:blipFill>
          <a:blip r:embed="rId2"/>
          <a:stretch>
            <a:fillRect/>
          </a:stretch>
        </p:blipFill>
        <p:spPr>
          <a:xfrm>
            <a:off x="3472407" y="4656066"/>
            <a:ext cx="5247184" cy="18074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00349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86F6-D64F-4F7B-AB4A-6F1BF218B5E8}"/>
              </a:ext>
            </a:extLst>
          </p:cNvPr>
          <p:cNvSpPr>
            <a:spLocks noGrp="1"/>
          </p:cNvSpPr>
          <p:nvPr>
            <p:ph type="title"/>
          </p:nvPr>
        </p:nvSpPr>
        <p:spPr/>
        <p:txBody>
          <a:bodyPr/>
          <a:lstStyle/>
          <a:p>
            <a:r>
              <a:rPr lang="en-US" dirty="0"/>
              <a:t>Shallow Dose</a:t>
            </a:r>
          </a:p>
        </p:txBody>
      </p:sp>
      <p:sp>
        <p:nvSpPr>
          <p:cNvPr id="4" name="Date Placeholder 3">
            <a:extLst>
              <a:ext uri="{FF2B5EF4-FFF2-40B4-BE49-F238E27FC236}">
                <a16:creationId xmlns:a16="http://schemas.microsoft.com/office/drawing/2014/main" id="{4207CF6E-478C-4EBE-8509-965AD8C70BE6}"/>
              </a:ext>
            </a:extLst>
          </p:cNvPr>
          <p:cNvSpPr>
            <a:spLocks noGrp="1"/>
          </p:cNvSpPr>
          <p:nvPr>
            <p:ph type="dt" sz="half" idx="10"/>
          </p:nvPr>
        </p:nvSpPr>
        <p:spPr/>
        <p:txBody>
          <a:bodyPr/>
          <a:lstStyle/>
          <a:p>
            <a:fld id="{E41E599C-D83D-4CF2-BEDF-AD9CCD394808}" type="datetime1">
              <a:rPr lang="en-US" smtClean="0"/>
              <a:t>10/18/21</a:t>
            </a:fld>
            <a:endParaRPr lang="en-US" dirty="0"/>
          </a:p>
        </p:txBody>
      </p:sp>
      <p:sp>
        <p:nvSpPr>
          <p:cNvPr id="5" name="Footer Placeholder 4">
            <a:extLst>
              <a:ext uri="{FF2B5EF4-FFF2-40B4-BE49-F238E27FC236}">
                <a16:creationId xmlns:a16="http://schemas.microsoft.com/office/drawing/2014/main" id="{19BEB20F-98A0-40BD-A033-9BE855F12080}"/>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D9991B1A-48D5-4423-A670-ABC330768B4B}"/>
              </a:ext>
            </a:extLst>
          </p:cNvPr>
          <p:cNvSpPr>
            <a:spLocks noGrp="1"/>
          </p:cNvSpPr>
          <p:nvPr>
            <p:ph type="sldNum" sz="quarter" idx="12"/>
          </p:nvPr>
        </p:nvSpPr>
        <p:spPr/>
        <p:txBody>
          <a:bodyPr/>
          <a:lstStyle/>
          <a:p>
            <a:fld id="{3A98EE3D-8CD1-4C3F-BD1C-C98C9596463C}" type="slidenum">
              <a:rPr lang="en-US" smtClean="0"/>
              <a:t>9</a:t>
            </a:fld>
            <a:endParaRPr lang="en-US" dirty="0"/>
          </a:p>
        </p:txBody>
      </p:sp>
      <p:sp>
        <p:nvSpPr>
          <p:cNvPr id="23" name="Content Placeholder 2">
            <a:extLst>
              <a:ext uri="{FF2B5EF4-FFF2-40B4-BE49-F238E27FC236}">
                <a16:creationId xmlns:a16="http://schemas.microsoft.com/office/drawing/2014/main" id="{D78B5592-2DBD-4DC9-BA2D-E8B8EB5FE89D}"/>
              </a:ext>
            </a:extLst>
          </p:cNvPr>
          <p:cNvSpPr>
            <a:spLocks noGrp="1"/>
          </p:cNvSpPr>
          <p:nvPr>
            <p:ph idx="1"/>
          </p:nvPr>
        </p:nvSpPr>
        <p:spPr>
          <a:xfrm>
            <a:off x="517643" y="1821739"/>
            <a:ext cx="11029615" cy="1795679"/>
          </a:xfrm>
        </p:spPr>
        <p:txBody>
          <a:bodyPr/>
          <a:lstStyle/>
          <a:p>
            <a:r>
              <a:rPr lang="en-US" dirty="0"/>
              <a:t>To estimate total dose at the shallow depth (70 microns) with an embedded wound source, the models of </a:t>
            </a:r>
            <a:r>
              <a:rPr lang="en-US" dirty="0" err="1"/>
              <a:t>SkinDose</a:t>
            </a:r>
            <a:r>
              <a:rPr lang="en-US" dirty="0"/>
              <a:t> are accessed, but with modified backscatter correction</a:t>
            </a:r>
          </a:p>
          <a:p>
            <a:r>
              <a:rPr lang="en-US" dirty="0"/>
              <a:t>In addition to the typical skin dosimetry inputs, the user would enter the thickness of any surface tissue that might have been removed by the wound, as well as the wound retention class (e.g., weak, moderate, strong), and an estimate of its penetration depth</a:t>
            </a:r>
          </a:p>
        </p:txBody>
      </p:sp>
      <p:pic>
        <p:nvPicPr>
          <p:cNvPr id="27" name="Picture 26">
            <a:extLst>
              <a:ext uri="{FF2B5EF4-FFF2-40B4-BE49-F238E27FC236}">
                <a16:creationId xmlns:a16="http://schemas.microsoft.com/office/drawing/2014/main" id="{76345229-7895-4195-96E6-12D2E670D5E9}"/>
              </a:ext>
            </a:extLst>
          </p:cNvPr>
          <p:cNvPicPr>
            <a:picLocks noChangeAspect="1"/>
          </p:cNvPicPr>
          <p:nvPr/>
        </p:nvPicPr>
        <p:blipFill>
          <a:blip r:embed="rId2"/>
          <a:stretch>
            <a:fillRect/>
          </a:stretch>
        </p:blipFill>
        <p:spPr>
          <a:xfrm>
            <a:off x="123237" y="3759175"/>
            <a:ext cx="8232826" cy="2926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Picture 28">
            <a:extLst>
              <a:ext uri="{FF2B5EF4-FFF2-40B4-BE49-F238E27FC236}">
                <a16:creationId xmlns:a16="http://schemas.microsoft.com/office/drawing/2014/main" id="{FDC501B5-1B84-4BA2-8972-F9C4EE96DA99}"/>
              </a:ext>
            </a:extLst>
          </p:cNvPr>
          <p:cNvPicPr>
            <a:picLocks noChangeAspect="1"/>
          </p:cNvPicPr>
          <p:nvPr/>
        </p:nvPicPr>
        <p:blipFill>
          <a:blip r:embed="rId3"/>
          <a:stretch>
            <a:fillRect/>
          </a:stretch>
        </p:blipFill>
        <p:spPr>
          <a:xfrm>
            <a:off x="3901766" y="3759175"/>
            <a:ext cx="8198893" cy="2926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6148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0753AA2EB97B7E4C832508BACD57AE6A" ma:contentTypeVersion="4" ma:contentTypeDescription="Create a new document." ma:contentTypeScope="" ma:versionID="421e8a8f825b9d546586c466887b032f">
  <xsd:schema xmlns:xsd="http://www.w3.org/2001/XMLSchema" xmlns:xs="http://www.w3.org/2001/XMLSchema" xmlns:p="http://schemas.microsoft.com/office/2006/metadata/properties" xmlns:ns2="5aa91b91-1b5c-47ee-93a7-b2620ed781e0" targetNamespace="http://schemas.microsoft.com/office/2006/metadata/properties" ma:root="true" ma:fieldsID="3c8cec267a752d00d9afaa4ece66f275" ns2:_="">
    <xsd:import namespace="5aa91b91-1b5c-47ee-93a7-b2620ed781e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a91b91-1b5c-47ee-93a7-b2620ed781e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5aa91b91-1b5c-47ee-93a7-b2620ed781e0">KZXXQUUWFKWZ-1817279113-2138</_dlc_DocId>
    <_dlc_DocIdUrl xmlns="5aa91b91-1b5c-47ee-93a7-b2620ed781e0">
      <Url>https://earrth.pnnl.gov/_layouts/15/DocIdRedir.aspx?ID=KZXXQUUWFKWZ-1817279113-2138</Url>
      <Description>KZXXQUUWFKWZ-1817279113-2138</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D107AC4-2897-42F6-8046-B21E4D119BBF}"/>
</file>

<file path=customXml/itemProps2.xml><?xml version="1.0" encoding="utf-8"?>
<ds:datastoreItem xmlns:ds="http://schemas.openxmlformats.org/officeDocument/2006/customXml" ds:itemID="{00C0A469-0C47-4BE8-B60E-D877B03611FC}"/>
</file>

<file path=customXml/itemProps3.xml><?xml version="1.0" encoding="utf-8"?>
<ds:datastoreItem xmlns:ds="http://schemas.openxmlformats.org/officeDocument/2006/customXml" ds:itemID="{FBD2D995-20F0-4C14-BF62-1248AB4B484D}">
  <ds:schemaRefs>
    <ds:schemaRef ds:uri="http://schemas.microsoft.com/office/2006/metadata/properties"/>
    <ds:schemaRef ds:uri="c42dead7-4e14-4634-953d-7f77f9656136"/>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96f84d5a-e928-40c6-b708-e6db74b62018"/>
    <ds:schemaRef ds:uri="http://purl.org/dc/elements/1.1/"/>
    <ds:schemaRef ds:uri="http://www.w3.org/XML/1998/namespace"/>
  </ds:schemaRefs>
</ds:datastoreItem>
</file>

<file path=customXml/itemProps4.xml><?xml version="1.0" encoding="utf-8"?>
<ds:datastoreItem xmlns:ds="http://schemas.openxmlformats.org/officeDocument/2006/customXml" ds:itemID="{41965086-6C26-49F4-A21B-9DC5F62368C6}"/>
</file>

<file path=docProps/app.xml><?xml version="1.0" encoding="utf-8"?>
<Properties xmlns="http://schemas.openxmlformats.org/officeDocument/2006/extended-properties" xmlns:vt="http://schemas.openxmlformats.org/officeDocument/2006/docPropsVTypes">
  <Template>{369F9D20-2052-4C07-A5A7-174F4A36F2F1}tf67061901</Template>
  <TotalTime>0</TotalTime>
  <Words>2342</Words>
  <Application>Microsoft Office PowerPoint</Application>
  <PresentationFormat>Widescreen</PresentationFormat>
  <Paragraphs>407</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Calibri</vt:lpstr>
      <vt:lpstr>Cambria Math</vt:lpstr>
      <vt:lpstr>Franklin Gothic Book</vt:lpstr>
      <vt:lpstr>Franklin Gothic Demi</vt:lpstr>
      <vt:lpstr>Gill Sans MT</vt:lpstr>
      <vt:lpstr>Symbol</vt:lpstr>
      <vt:lpstr>Wingdings 2</vt:lpstr>
      <vt:lpstr>DividendVTI</vt:lpstr>
      <vt:lpstr>  wound DOSE</vt:lpstr>
      <vt:lpstr>outline</vt:lpstr>
      <vt:lpstr>Basis for Wound Model Dosimetry</vt:lpstr>
      <vt:lpstr>Intact Skin, Abrasions and Nonsevere Burns</vt:lpstr>
      <vt:lpstr>Severe Burns, Lacerations and Penetrating Wounds</vt:lpstr>
      <vt:lpstr>Residence time</vt:lpstr>
      <vt:lpstr>Biological Residence time by Retention class</vt:lpstr>
      <vt:lpstr>Shallow Dose</vt:lpstr>
      <vt:lpstr>Shallow Dose</vt:lpstr>
      <vt:lpstr>Shallow Dose</vt:lpstr>
      <vt:lpstr>Shallow Dose</vt:lpstr>
      <vt:lpstr>Local dosE</vt:lpstr>
      <vt:lpstr>Local Dose</vt:lpstr>
      <vt:lpstr>Local dosE</vt:lpstr>
      <vt:lpstr>Local Dose</vt:lpstr>
      <vt:lpstr>Local Dose</vt:lpstr>
      <vt:lpstr>Local Dose</vt:lpstr>
      <vt:lpstr>Systemic Dose</vt:lpstr>
      <vt:lpstr>Retention categories of NCRP 156 systemic uptake</vt:lpstr>
      <vt:lpstr>NCRP 156 systemic model default transfer rates</vt:lpstr>
      <vt:lpstr>Biokinetic Modeling results*</vt:lpstr>
      <vt:lpstr>Wound dose coefficients for systemic uptake</vt:lpstr>
      <vt:lpstr>PowerPoint Presentation</vt:lpstr>
      <vt:lpstr>PowerPoint Presentation</vt:lpstr>
      <vt:lpstr>Historical wound experience</vt:lpstr>
      <vt:lpstr>Basic Demonstration</vt:lpstr>
      <vt:lpstr>PowerPoint Presentation</vt:lpstr>
      <vt:lpstr>Examples…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2020-04-08T17:02:38Z</dcterms:created>
  <dcterms:modified xsi:type="dcterms:W3CDTF">2021-10-18T17:19:44Z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0x0101000753AA2EB97B7E4C832508BACD57AE6A</vt:lpwstr>
  </property>
  <property fmtid="{D5CDD505-2E9C-101B-9397-08002B2CF9AE}" pid="3" name="_dlc_DocIdItemGuid">
    <vt:lpwstr>2f72a4c5-5366-4e45-b4db-43e412c94e17</vt:lpwstr>
  </property>
</Properties>
</file>