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2"/>
  </p:notesMasterIdLst>
  <p:handoutMasterIdLst>
    <p:handoutMasterId r:id="rId113"/>
  </p:handoutMasterIdLst>
  <p:sldIdLst>
    <p:sldId id="256" r:id="rId2"/>
    <p:sldId id="257" r:id="rId3"/>
    <p:sldId id="462" r:id="rId4"/>
    <p:sldId id="468" r:id="rId5"/>
    <p:sldId id="470" r:id="rId6"/>
    <p:sldId id="469" r:id="rId7"/>
    <p:sldId id="317" r:id="rId8"/>
    <p:sldId id="364" r:id="rId9"/>
    <p:sldId id="365" r:id="rId10"/>
    <p:sldId id="369" r:id="rId11"/>
    <p:sldId id="471" r:id="rId12"/>
    <p:sldId id="443" r:id="rId13"/>
    <p:sldId id="444" r:id="rId14"/>
    <p:sldId id="370" r:id="rId15"/>
    <p:sldId id="371" r:id="rId16"/>
    <p:sldId id="436" r:id="rId17"/>
    <p:sldId id="437" r:id="rId18"/>
    <p:sldId id="374" r:id="rId19"/>
    <p:sldId id="372" r:id="rId20"/>
    <p:sldId id="373" r:id="rId21"/>
    <p:sldId id="375" r:id="rId22"/>
    <p:sldId id="455" r:id="rId23"/>
    <p:sldId id="416" r:id="rId24"/>
    <p:sldId id="467" r:id="rId25"/>
    <p:sldId id="377" r:id="rId26"/>
    <p:sldId id="378" r:id="rId27"/>
    <p:sldId id="427" r:id="rId28"/>
    <p:sldId id="428" r:id="rId29"/>
    <p:sldId id="379" r:id="rId30"/>
    <p:sldId id="484" r:id="rId31"/>
    <p:sldId id="485" r:id="rId32"/>
    <p:sldId id="486" r:id="rId33"/>
    <p:sldId id="488" r:id="rId34"/>
    <p:sldId id="487" r:id="rId35"/>
    <p:sldId id="380" r:id="rId36"/>
    <p:sldId id="456" r:id="rId37"/>
    <p:sldId id="381" r:id="rId38"/>
    <p:sldId id="265" r:id="rId39"/>
    <p:sldId id="466" r:id="rId40"/>
    <p:sldId id="330" r:id="rId41"/>
    <p:sldId id="331" r:id="rId42"/>
    <p:sldId id="332" r:id="rId43"/>
    <p:sldId id="333" r:id="rId44"/>
    <p:sldId id="334" r:id="rId45"/>
    <p:sldId id="489" r:id="rId46"/>
    <p:sldId id="490" r:id="rId47"/>
    <p:sldId id="335" r:id="rId48"/>
    <p:sldId id="491" r:id="rId49"/>
    <p:sldId id="336" r:id="rId50"/>
    <p:sldId id="384" r:id="rId51"/>
    <p:sldId id="438" r:id="rId52"/>
    <p:sldId id="439" r:id="rId53"/>
    <p:sldId id="440" r:id="rId54"/>
    <p:sldId id="391" r:id="rId55"/>
    <p:sldId id="390" r:id="rId56"/>
    <p:sldId id="393" r:id="rId57"/>
    <p:sldId id="392" r:id="rId58"/>
    <p:sldId id="395" r:id="rId59"/>
    <p:sldId id="397" r:id="rId60"/>
    <p:sldId id="398" r:id="rId61"/>
    <p:sldId id="431" r:id="rId62"/>
    <p:sldId id="400" r:id="rId63"/>
    <p:sldId id="419" r:id="rId64"/>
    <p:sldId id="385" r:id="rId65"/>
    <p:sldId id="386" r:id="rId66"/>
    <p:sldId id="387" r:id="rId67"/>
    <p:sldId id="388" r:id="rId68"/>
    <p:sldId id="433" r:id="rId69"/>
    <p:sldId id="457" r:id="rId70"/>
    <p:sldId id="312" r:id="rId71"/>
    <p:sldId id="423" r:id="rId72"/>
    <p:sldId id="282" r:id="rId73"/>
    <p:sldId id="425" r:id="rId74"/>
    <p:sldId id="424" r:id="rId75"/>
    <p:sldId id="383" r:id="rId76"/>
    <p:sldId id="441" r:id="rId77"/>
    <p:sldId id="442" r:id="rId78"/>
    <p:sldId id="445" r:id="rId79"/>
    <p:sldId id="482" r:id="rId80"/>
    <p:sldId id="483" r:id="rId81"/>
    <p:sldId id="446" r:id="rId82"/>
    <p:sldId id="448" r:id="rId83"/>
    <p:sldId id="449" r:id="rId84"/>
    <p:sldId id="450" r:id="rId85"/>
    <p:sldId id="451" r:id="rId86"/>
    <p:sldId id="342" r:id="rId87"/>
    <p:sldId id="492" r:id="rId88"/>
    <p:sldId id="344" r:id="rId89"/>
    <p:sldId id="346" r:id="rId90"/>
    <p:sldId id="493" r:id="rId91"/>
    <p:sldId id="347" r:id="rId92"/>
    <p:sldId id="286" r:id="rId93"/>
    <p:sldId id="343" r:id="rId94"/>
    <p:sldId id="287" r:id="rId95"/>
    <p:sldId id="348" r:id="rId96"/>
    <p:sldId id="302" r:id="rId97"/>
    <p:sldId id="350" r:id="rId98"/>
    <p:sldId id="351" r:id="rId99"/>
    <p:sldId id="352" r:id="rId100"/>
    <p:sldId id="353" r:id="rId101"/>
    <p:sldId id="288" r:id="rId102"/>
    <p:sldId id="452" r:id="rId103"/>
    <p:sldId id="494" r:id="rId104"/>
    <p:sldId id="495" r:id="rId105"/>
    <p:sldId id="496" r:id="rId106"/>
    <p:sldId id="497" r:id="rId107"/>
    <p:sldId id="498" r:id="rId108"/>
    <p:sldId id="499" r:id="rId109"/>
    <p:sldId id="500" r:id="rId110"/>
    <p:sldId id="501" r:id="rId111"/>
  </p:sldIdLst>
  <p:sldSz cx="9144000" cy="6858000" type="screen4x3"/>
  <p:notesSz cx="7010400" cy="9296400"/>
  <p:defaultTextStyle>
    <a:defPPr>
      <a:defRPr lang="en-US"/>
    </a:defPPr>
    <a:lvl1pPr algn="l" rtl="0" fontAlgn="base">
      <a:spcBef>
        <a:spcPct val="0"/>
      </a:spcBef>
      <a:spcAft>
        <a:spcPct val="0"/>
      </a:spcAft>
      <a:defRPr sz="2000" kern="1200">
        <a:solidFill>
          <a:schemeClr val="tx2"/>
        </a:solidFill>
        <a:latin typeface="Times New Roman" pitchFamily="18" charset="0"/>
        <a:ea typeface="+mn-ea"/>
        <a:cs typeface="+mn-cs"/>
      </a:defRPr>
    </a:lvl1pPr>
    <a:lvl2pPr marL="457200" algn="l" rtl="0" fontAlgn="base">
      <a:spcBef>
        <a:spcPct val="0"/>
      </a:spcBef>
      <a:spcAft>
        <a:spcPct val="0"/>
      </a:spcAft>
      <a:defRPr sz="2000" kern="1200">
        <a:solidFill>
          <a:schemeClr val="tx2"/>
        </a:solidFill>
        <a:latin typeface="Times New Roman" pitchFamily="18" charset="0"/>
        <a:ea typeface="+mn-ea"/>
        <a:cs typeface="+mn-cs"/>
      </a:defRPr>
    </a:lvl2pPr>
    <a:lvl3pPr marL="914400" algn="l" rtl="0" fontAlgn="base">
      <a:spcBef>
        <a:spcPct val="0"/>
      </a:spcBef>
      <a:spcAft>
        <a:spcPct val="0"/>
      </a:spcAft>
      <a:defRPr sz="2000" kern="1200">
        <a:solidFill>
          <a:schemeClr val="tx2"/>
        </a:solidFill>
        <a:latin typeface="Times New Roman" pitchFamily="18" charset="0"/>
        <a:ea typeface="+mn-ea"/>
        <a:cs typeface="+mn-cs"/>
      </a:defRPr>
    </a:lvl3pPr>
    <a:lvl4pPr marL="1371600" algn="l" rtl="0" fontAlgn="base">
      <a:spcBef>
        <a:spcPct val="0"/>
      </a:spcBef>
      <a:spcAft>
        <a:spcPct val="0"/>
      </a:spcAft>
      <a:defRPr sz="2000" kern="1200">
        <a:solidFill>
          <a:schemeClr val="tx2"/>
        </a:solidFill>
        <a:latin typeface="Times New Roman" pitchFamily="18" charset="0"/>
        <a:ea typeface="+mn-ea"/>
        <a:cs typeface="+mn-cs"/>
      </a:defRPr>
    </a:lvl4pPr>
    <a:lvl5pPr marL="1828800" algn="l" rtl="0" fontAlgn="base">
      <a:spcBef>
        <a:spcPct val="0"/>
      </a:spcBef>
      <a:spcAft>
        <a:spcPct val="0"/>
      </a:spcAft>
      <a:defRPr sz="2000" kern="1200">
        <a:solidFill>
          <a:schemeClr val="tx2"/>
        </a:solidFill>
        <a:latin typeface="Times New Roman" pitchFamily="18" charset="0"/>
        <a:ea typeface="+mn-ea"/>
        <a:cs typeface="+mn-cs"/>
      </a:defRPr>
    </a:lvl5pPr>
    <a:lvl6pPr marL="2286000" algn="l" defTabSz="914400" rtl="0" eaLnBrk="1" latinLnBrk="0" hangingPunct="1">
      <a:defRPr sz="2000" kern="1200">
        <a:solidFill>
          <a:schemeClr val="tx2"/>
        </a:solidFill>
        <a:latin typeface="Times New Roman" pitchFamily="18" charset="0"/>
        <a:ea typeface="+mn-ea"/>
        <a:cs typeface="+mn-cs"/>
      </a:defRPr>
    </a:lvl6pPr>
    <a:lvl7pPr marL="2743200" algn="l" defTabSz="914400" rtl="0" eaLnBrk="1" latinLnBrk="0" hangingPunct="1">
      <a:defRPr sz="2000" kern="1200">
        <a:solidFill>
          <a:schemeClr val="tx2"/>
        </a:solidFill>
        <a:latin typeface="Times New Roman" pitchFamily="18" charset="0"/>
        <a:ea typeface="+mn-ea"/>
        <a:cs typeface="+mn-cs"/>
      </a:defRPr>
    </a:lvl7pPr>
    <a:lvl8pPr marL="3200400" algn="l" defTabSz="914400" rtl="0" eaLnBrk="1" latinLnBrk="0" hangingPunct="1">
      <a:defRPr sz="2000" kern="1200">
        <a:solidFill>
          <a:schemeClr val="tx2"/>
        </a:solidFill>
        <a:latin typeface="Times New Roman" pitchFamily="18" charset="0"/>
        <a:ea typeface="+mn-ea"/>
        <a:cs typeface="+mn-cs"/>
      </a:defRPr>
    </a:lvl8pPr>
    <a:lvl9pPr marL="3657600" algn="l" defTabSz="914400" rtl="0" eaLnBrk="1" latinLnBrk="0" hangingPunct="1">
      <a:defRPr sz="2000" kern="1200">
        <a:solidFill>
          <a:schemeClr val="tx2"/>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a:srgbClr val="66FFFF"/>
    <a:srgbClr val="80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69" autoAdjust="0"/>
    <p:restoredTop sz="94637" autoAdjust="0"/>
  </p:normalViewPr>
  <p:slideViewPr>
    <p:cSldViewPr snapToGrid="0">
      <p:cViewPr varScale="1">
        <p:scale>
          <a:sx n="108" d="100"/>
          <a:sy n="108" d="100"/>
        </p:scale>
        <p:origin x="834" y="102"/>
      </p:cViewPr>
      <p:guideLst>
        <p:guide orient="horz" pos="2160"/>
        <p:guide pos="2880"/>
      </p:guideLst>
    </p:cSldViewPr>
  </p:slideViewPr>
  <p:outlineViewPr>
    <p:cViewPr>
      <p:scale>
        <a:sx n="33" d="100"/>
        <a:sy n="33" d="100"/>
      </p:scale>
      <p:origin x="72" y="69360"/>
    </p:cViewPr>
  </p:outlineViewPr>
  <p:notesTextViewPr>
    <p:cViewPr>
      <p:scale>
        <a:sx n="100" d="100"/>
        <a:sy n="100" d="100"/>
      </p:scale>
      <p:origin x="0" y="0"/>
    </p:cViewPr>
  </p:notesTextViewPr>
  <p:sorterViewPr>
    <p:cViewPr varScale="1">
      <p:scale>
        <a:sx n="1" d="1"/>
        <a:sy n="1" d="1"/>
      </p:scale>
      <p:origin x="0" y="0"/>
    </p:cViewPr>
  </p:sorterViewPr>
  <p:notesViewPr>
    <p:cSldViewPr snapToGrid="0">
      <p:cViewPr>
        <p:scale>
          <a:sx n="75" d="100"/>
          <a:sy n="75" d="100"/>
        </p:scale>
        <p:origin x="-1354" y="-5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ableStyles" Target="tableStyles.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warcieri\Desktop\RADTRADCorrelation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lineChart>
        <c:grouping val="standard"/>
        <c:varyColors val="0"/>
        <c:ser>
          <c:idx val="0"/>
          <c:order val="0"/>
          <c:tx>
            <c:v>90th. Percentile</c:v>
          </c:tx>
          <c:spPr>
            <a:ln w="28575" cap="rnd">
              <a:solidFill>
                <a:schemeClr val="dk1">
                  <a:tint val="88500"/>
                </a:schemeClr>
              </a:solidFill>
              <a:round/>
            </a:ln>
            <a:effectLst/>
          </c:spPr>
          <c:marker>
            <c:symbol val="none"/>
          </c:marker>
          <c:cat>
            <c:numRef>
              <c:f>Sheet2!$B$13:$B$17</c:f>
              <c:numCache>
                <c:formatCode>General</c:formatCode>
                <c:ptCount val="5"/>
                <c:pt idx="0">
                  <c:v>0</c:v>
                </c:pt>
                <c:pt idx="1">
                  <c:v>0.5</c:v>
                </c:pt>
                <c:pt idx="2">
                  <c:v>1.8</c:v>
                </c:pt>
                <c:pt idx="3">
                  <c:v>3.8</c:v>
                </c:pt>
                <c:pt idx="4">
                  <c:v>13.8</c:v>
                </c:pt>
              </c:numCache>
            </c:numRef>
          </c:cat>
          <c:val>
            <c:numRef>
              <c:f>Sheet2!$C$13:$C$17</c:f>
              <c:numCache>
                <c:formatCode>0.00E+00</c:formatCode>
                <c:ptCount val="5"/>
                <c:pt idx="0">
                  <c:v>1.3122222222222232E-5</c:v>
                </c:pt>
                <c:pt idx="1">
                  <c:v>2.8742951968307247E-5</c:v>
                </c:pt>
                <c:pt idx="2">
                  <c:v>1.1688533124341145E-4</c:v>
                </c:pt>
                <c:pt idx="3">
                  <c:v>5.220833333333338E-5</c:v>
                </c:pt>
                <c:pt idx="4">
                  <c:v>2.8055555555555584E-5</c:v>
                </c:pt>
              </c:numCache>
            </c:numRef>
          </c:val>
          <c:smooth val="0"/>
          <c:extLst>
            <c:ext xmlns:c16="http://schemas.microsoft.com/office/drawing/2014/chart" uri="{C3380CC4-5D6E-409C-BE32-E72D297353CC}">
              <c16:uniqueId val="{00000000-AF52-46AC-9AD6-E6B3BECD0566}"/>
            </c:ext>
          </c:extLst>
        </c:ser>
        <c:ser>
          <c:idx val="1"/>
          <c:order val="1"/>
          <c:tx>
            <c:v>50th. Percentile</c:v>
          </c:tx>
          <c:spPr>
            <a:ln w="28575" cap="rnd">
              <a:solidFill>
                <a:schemeClr val="dk1">
                  <a:tint val="55000"/>
                </a:schemeClr>
              </a:solidFill>
              <a:round/>
            </a:ln>
            <a:effectLst/>
          </c:spPr>
          <c:marker>
            <c:symbol val="none"/>
          </c:marker>
          <c:cat>
            <c:numRef>
              <c:f>Sheet2!$B$13:$B$17</c:f>
              <c:numCache>
                <c:formatCode>General</c:formatCode>
                <c:ptCount val="5"/>
                <c:pt idx="0">
                  <c:v>0</c:v>
                </c:pt>
                <c:pt idx="1">
                  <c:v>0.5</c:v>
                </c:pt>
                <c:pt idx="2">
                  <c:v>1.8</c:v>
                </c:pt>
                <c:pt idx="3">
                  <c:v>3.8</c:v>
                </c:pt>
                <c:pt idx="4">
                  <c:v>13.8</c:v>
                </c:pt>
              </c:numCache>
            </c:numRef>
          </c:cat>
          <c:val>
            <c:numRef>
              <c:f>Sheet2!$D$13:$D$17</c:f>
              <c:numCache>
                <c:formatCode>0.00E+00</c:formatCode>
                <c:ptCount val="5"/>
                <c:pt idx="0">
                  <c:v>1.0340277777777789E-5</c:v>
                </c:pt>
                <c:pt idx="1">
                  <c:v>2.2073945081358164E-5</c:v>
                </c:pt>
                <c:pt idx="2">
                  <c:v>5.2040331941594542E-5</c:v>
                </c:pt>
                <c:pt idx="3">
                  <c:v>3.2680555555555585E-5</c:v>
                </c:pt>
                <c:pt idx="4">
                  <c:v>2.5333333333333361E-5</c:v>
                </c:pt>
              </c:numCache>
            </c:numRef>
          </c:val>
          <c:smooth val="0"/>
          <c:extLst>
            <c:ext xmlns:c16="http://schemas.microsoft.com/office/drawing/2014/chart" uri="{C3380CC4-5D6E-409C-BE32-E72D297353CC}">
              <c16:uniqueId val="{00000001-AF52-46AC-9AD6-E6B3BECD0566}"/>
            </c:ext>
          </c:extLst>
        </c:ser>
        <c:ser>
          <c:idx val="2"/>
          <c:order val="2"/>
          <c:tx>
            <c:v>10th. Percentile</c:v>
          </c:tx>
          <c:spPr>
            <a:ln w="28575" cap="rnd">
              <a:solidFill>
                <a:schemeClr val="dk1">
                  <a:tint val="75000"/>
                </a:schemeClr>
              </a:solidFill>
              <a:round/>
            </a:ln>
            <a:effectLst/>
          </c:spPr>
          <c:marker>
            <c:symbol val="none"/>
          </c:marker>
          <c:cat>
            <c:numRef>
              <c:f>Sheet2!$B$13:$B$17</c:f>
              <c:numCache>
                <c:formatCode>General</c:formatCode>
                <c:ptCount val="5"/>
                <c:pt idx="0">
                  <c:v>0</c:v>
                </c:pt>
                <c:pt idx="1">
                  <c:v>0.5</c:v>
                </c:pt>
                <c:pt idx="2">
                  <c:v>1.8</c:v>
                </c:pt>
                <c:pt idx="3">
                  <c:v>3.8</c:v>
                </c:pt>
                <c:pt idx="4">
                  <c:v>13.8</c:v>
                </c:pt>
              </c:numCache>
            </c:numRef>
          </c:cat>
          <c:val>
            <c:numRef>
              <c:f>Sheet2!$E$13:$E$17</c:f>
              <c:numCache>
                <c:formatCode>0.00E+00</c:formatCode>
                <c:ptCount val="5"/>
                <c:pt idx="0">
                  <c:v>7.7722222222222312E-6</c:v>
                </c:pt>
                <c:pt idx="1">
                  <c:v>1.6842299959536877E-5</c:v>
                </c:pt>
                <c:pt idx="2">
                  <c:v>2.4185273613525303E-5</c:v>
                </c:pt>
                <c:pt idx="3">
                  <c:v>1.4069444444444452E-5</c:v>
                </c:pt>
                <c:pt idx="4">
                  <c:v>2.3870176819645185E-5</c:v>
                </c:pt>
              </c:numCache>
            </c:numRef>
          </c:val>
          <c:smooth val="0"/>
          <c:extLst>
            <c:ext xmlns:c16="http://schemas.microsoft.com/office/drawing/2014/chart" uri="{C3380CC4-5D6E-409C-BE32-E72D297353CC}">
              <c16:uniqueId val="{00000002-AF52-46AC-9AD6-E6B3BECD0566}"/>
            </c:ext>
          </c:extLst>
        </c:ser>
        <c:dLbls>
          <c:showLegendKey val="0"/>
          <c:showVal val="0"/>
          <c:showCatName val="0"/>
          <c:showSerName val="0"/>
          <c:showPercent val="0"/>
          <c:showBubbleSize val="0"/>
        </c:dLbls>
        <c:smooth val="0"/>
        <c:axId val="89315968"/>
        <c:axId val="89731840"/>
      </c:lineChart>
      <c:catAx>
        <c:axId val="89315968"/>
        <c:scaling>
          <c:orientation val="minMax"/>
        </c:scaling>
        <c:delete val="0"/>
        <c:axPos val="b"/>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sz="1200">
                    <a:solidFill>
                      <a:sysClr val="windowText" lastClr="000000"/>
                    </a:solidFill>
                  </a:rPr>
                  <a:t>Time (hrs)</a:t>
                </a:r>
              </a:p>
              <a:p>
                <a:pPr>
                  <a:defRPr sz="1200">
                    <a:solidFill>
                      <a:sysClr val="windowText" lastClr="000000"/>
                    </a:solidFill>
                  </a:defRPr>
                </a:pPr>
                <a:endParaRPr lang="en-US" sz="1200">
                  <a:solidFill>
                    <a:sysClr val="windowText" lastClr="000000"/>
                  </a:solidFill>
                </a:endParaRPr>
              </a:p>
            </c:rich>
          </c:tx>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89731840"/>
        <c:crossesAt val="1.0000000000000012E-6"/>
        <c:auto val="1"/>
        <c:lblAlgn val="ctr"/>
        <c:lblOffset val="100"/>
        <c:noMultiLvlLbl val="0"/>
      </c:catAx>
      <c:valAx>
        <c:axId val="89731840"/>
        <c:scaling>
          <c:logBase val="10"/>
          <c:orientation val="minMax"/>
          <c:max val="1.0000000000000007E-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US" sz="1200">
                    <a:solidFill>
                      <a:sysClr val="windowText" lastClr="000000"/>
                    </a:solidFill>
                  </a:rPr>
                  <a:t>Removal Rate (1/sec)</a:t>
                </a:r>
              </a:p>
            </c:rich>
          </c:tx>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893159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image" Target="../media/image7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image" Target="../media/image7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77.wmf"/><Relationship Id="rId1" Type="http://schemas.openxmlformats.org/officeDocument/2006/relationships/image" Target="../media/image7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1" y="2"/>
            <a:ext cx="3037735" cy="464503"/>
          </a:xfrm>
          <a:prstGeom prst="rect">
            <a:avLst/>
          </a:prstGeom>
          <a:noFill/>
          <a:ln w="9525">
            <a:noFill/>
            <a:miter lim="800000"/>
            <a:headEnd/>
            <a:tailEnd/>
          </a:ln>
          <a:effectLst/>
        </p:spPr>
        <p:txBody>
          <a:bodyPr vert="horz" wrap="square" lIns="93118" tIns="46557" rIns="93118" bIns="46557" numCol="1" anchor="t" anchorCtr="0" compatLnSpc="1">
            <a:prstTxWarp prst="textNoShape">
              <a:avLst/>
            </a:prstTxWarp>
          </a:bodyPr>
          <a:lstStyle>
            <a:lvl1pPr defTabSz="931558">
              <a:defRPr sz="1200">
                <a:solidFill>
                  <a:schemeClr val="tx1"/>
                </a:solidFill>
              </a:defRPr>
            </a:lvl1pPr>
          </a:lstStyle>
          <a:p>
            <a:pPr>
              <a:defRPr/>
            </a:pPr>
            <a:endParaRPr lang="en-US" dirty="0"/>
          </a:p>
        </p:txBody>
      </p:sp>
      <p:sp>
        <p:nvSpPr>
          <p:cNvPr id="9219" name="Rectangle 3"/>
          <p:cNvSpPr>
            <a:spLocks noGrp="1" noChangeArrowheads="1"/>
          </p:cNvSpPr>
          <p:nvPr>
            <p:ph type="dt" sz="quarter" idx="1"/>
          </p:nvPr>
        </p:nvSpPr>
        <p:spPr bwMode="auto">
          <a:xfrm>
            <a:off x="3972669" y="2"/>
            <a:ext cx="3037734" cy="464503"/>
          </a:xfrm>
          <a:prstGeom prst="rect">
            <a:avLst/>
          </a:prstGeom>
          <a:noFill/>
          <a:ln w="9525">
            <a:noFill/>
            <a:miter lim="800000"/>
            <a:headEnd/>
            <a:tailEnd/>
          </a:ln>
          <a:effectLst/>
        </p:spPr>
        <p:txBody>
          <a:bodyPr vert="horz" wrap="square" lIns="93118" tIns="46557" rIns="93118" bIns="46557" numCol="1" anchor="t" anchorCtr="0" compatLnSpc="1">
            <a:prstTxWarp prst="textNoShape">
              <a:avLst/>
            </a:prstTxWarp>
          </a:bodyPr>
          <a:lstStyle>
            <a:lvl1pPr algn="r" defTabSz="931558">
              <a:defRPr sz="1200">
                <a:solidFill>
                  <a:schemeClr val="tx1"/>
                </a:solidFill>
              </a:defRPr>
            </a:lvl1pPr>
          </a:lstStyle>
          <a:p>
            <a:pPr>
              <a:defRPr/>
            </a:pPr>
            <a:endParaRPr lang="en-US" dirty="0"/>
          </a:p>
        </p:txBody>
      </p:sp>
      <p:sp>
        <p:nvSpPr>
          <p:cNvPr id="9220" name="Rectangle 4"/>
          <p:cNvSpPr>
            <a:spLocks noGrp="1" noChangeArrowheads="1"/>
          </p:cNvSpPr>
          <p:nvPr>
            <p:ph type="ftr" sz="quarter" idx="2"/>
          </p:nvPr>
        </p:nvSpPr>
        <p:spPr bwMode="auto">
          <a:xfrm>
            <a:off x="1" y="8831901"/>
            <a:ext cx="3037735" cy="464502"/>
          </a:xfrm>
          <a:prstGeom prst="rect">
            <a:avLst/>
          </a:prstGeom>
          <a:noFill/>
          <a:ln w="9525">
            <a:noFill/>
            <a:miter lim="800000"/>
            <a:headEnd/>
            <a:tailEnd/>
          </a:ln>
          <a:effectLst/>
        </p:spPr>
        <p:txBody>
          <a:bodyPr vert="horz" wrap="square" lIns="93118" tIns="46557" rIns="93118" bIns="46557" numCol="1" anchor="b" anchorCtr="0" compatLnSpc="1">
            <a:prstTxWarp prst="textNoShape">
              <a:avLst/>
            </a:prstTxWarp>
          </a:bodyPr>
          <a:lstStyle>
            <a:lvl1pPr defTabSz="931558">
              <a:defRPr sz="1200">
                <a:solidFill>
                  <a:schemeClr val="tx1"/>
                </a:solidFill>
              </a:defRPr>
            </a:lvl1pPr>
          </a:lstStyle>
          <a:p>
            <a:pPr>
              <a:defRPr/>
            </a:pPr>
            <a:endParaRPr lang="en-US" dirty="0"/>
          </a:p>
        </p:txBody>
      </p:sp>
      <p:sp>
        <p:nvSpPr>
          <p:cNvPr id="9221" name="Rectangle 5"/>
          <p:cNvSpPr>
            <a:spLocks noGrp="1" noChangeArrowheads="1"/>
          </p:cNvSpPr>
          <p:nvPr>
            <p:ph type="sldNum" sz="quarter" idx="3"/>
          </p:nvPr>
        </p:nvSpPr>
        <p:spPr bwMode="auto">
          <a:xfrm>
            <a:off x="3972669" y="8831901"/>
            <a:ext cx="3037734" cy="464502"/>
          </a:xfrm>
          <a:prstGeom prst="rect">
            <a:avLst/>
          </a:prstGeom>
          <a:noFill/>
          <a:ln w="9525">
            <a:noFill/>
            <a:miter lim="800000"/>
            <a:headEnd/>
            <a:tailEnd/>
          </a:ln>
          <a:effectLst/>
        </p:spPr>
        <p:txBody>
          <a:bodyPr vert="horz" wrap="square" lIns="93118" tIns="46557" rIns="93118" bIns="46557" numCol="1" anchor="b" anchorCtr="0" compatLnSpc="1">
            <a:prstTxWarp prst="textNoShape">
              <a:avLst/>
            </a:prstTxWarp>
          </a:bodyPr>
          <a:lstStyle>
            <a:lvl1pPr algn="r" defTabSz="931558">
              <a:defRPr sz="1200">
                <a:solidFill>
                  <a:schemeClr val="tx1"/>
                </a:solidFill>
              </a:defRPr>
            </a:lvl1pPr>
          </a:lstStyle>
          <a:p>
            <a:pPr>
              <a:defRPr/>
            </a:pPr>
            <a:fld id="{3A84C3CD-2522-4046-AEDC-F33F6C614802}" type="slidenum">
              <a:rPr lang="en-US"/>
              <a:pPr>
                <a:defRPr/>
              </a:pPr>
              <a:t>‹#›</a:t>
            </a:fld>
            <a:endParaRPr lang="en-US" dirty="0"/>
          </a:p>
        </p:txBody>
      </p:sp>
    </p:spTree>
    <p:extLst>
      <p:ext uri="{BB962C8B-B14F-4D97-AF65-F5344CB8AC3E}">
        <p14:creationId xmlns:p14="http://schemas.microsoft.com/office/powerpoint/2010/main" val="7296973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1" y="2"/>
            <a:ext cx="3037735" cy="464503"/>
          </a:xfrm>
          <a:prstGeom prst="rect">
            <a:avLst/>
          </a:prstGeom>
          <a:noFill/>
          <a:ln w="9525">
            <a:noFill/>
            <a:miter lim="800000"/>
            <a:headEnd/>
            <a:tailEnd/>
          </a:ln>
          <a:effectLst/>
        </p:spPr>
        <p:txBody>
          <a:bodyPr vert="horz" wrap="square" lIns="93118" tIns="46557" rIns="93118" bIns="46557" numCol="1" anchor="t" anchorCtr="0" compatLnSpc="1">
            <a:prstTxWarp prst="textNoShape">
              <a:avLst/>
            </a:prstTxWarp>
          </a:bodyPr>
          <a:lstStyle>
            <a:lvl1pPr defTabSz="931558">
              <a:defRPr sz="1200">
                <a:solidFill>
                  <a:schemeClr val="tx1"/>
                </a:solidFill>
              </a:defRPr>
            </a:lvl1pPr>
          </a:lstStyle>
          <a:p>
            <a:pPr>
              <a:defRPr/>
            </a:pPr>
            <a:endParaRPr lang="en-US" dirty="0"/>
          </a:p>
        </p:txBody>
      </p:sp>
      <p:sp>
        <p:nvSpPr>
          <p:cNvPr id="8195" name="Rectangle 3"/>
          <p:cNvSpPr>
            <a:spLocks noGrp="1" noChangeArrowheads="1"/>
          </p:cNvSpPr>
          <p:nvPr>
            <p:ph type="dt" idx="1"/>
          </p:nvPr>
        </p:nvSpPr>
        <p:spPr bwMode="auto">
          <a:xfrm>
            <a:off x="3972669" y="2"/>
            <a:ext cx="3037734" cy="464503"/>
          </a:xfrm>
          <a:prstGeom prst="rect">
            <a:avLst/>
          </a:prstGeom>
          <a:noFill/>
          <a:ln w="9525">
            <a:noFill/>
            <a:miter lim="800000"/>
            <a:headEnd/>
            <a:tailEnd/>
          </a:ln>
          <a:effectLst/>
        </p:spPr>
        <p:txBody>
          <a:bodyPr vert="horz" wrap="square" lIns="93118" tIns="46557" rIns="93118" bIns="46557" numCol="1" anchor="t" anchorCtr="0" compatLnSpc="1">
            <a:prstTxWarp prst="textNoShape">
              <a:avLst/>
            </a:prstTxWarp>
          </a:bodyPr>
          <a:lstStyle>
            <a:lvl1pPr algn="r" defTabSz="931558">
              <a:defRPr sz="1200">
                <a:solidFill>
                  <a:schemeClr val="tx1"/>
                </a:solidFill>
              </a:defRPr>
            </a:lvl1pPr>
          </a:lstStyle>
          <a:p>
            <a:pPr>
              <a:defRPr/>
            </a:pPr>
            <a:endParaRPr lang="en-US" dirty="0"/>
          </a:p>
        </p:txBody>
      </p:sp>
      <p:sp>
        <p:nvSpPr>
          <p:cNvPr id="47108"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7" name="Rectangle 5"/>
          <p:cNvSpPr>
            <a:spLocks noGrp="1" noChangeArrowheads="1"/>
          </p:cNvSpPr>
          <p:nvPr>
            <p:ph type="body" sz="quarter" idx="3"/>
          </p:nvPr>
        </p:nvSpPr>
        <p:spPr bwMode="auto">
          <a:xfrm>
            <a:off x="933348" y="4416743"/>
            <a:ext cx="5143707" cy="4182112"/>
          </a:xfrm>
          <a:prstGeom prst="rect">
            <a:avLst/>
          </a:prstGeom>
          <a:noFill/>
          <a:ln w="9525">
            <a:noFill/>
            <a:miter lim="800000"/>
            <a:headEnd/>
            <a:tailEnd/>
          </a:ln>
          <a:effectLst/>
        </p:spPr>
        <p:txBody>
          <a:bodyPr vert="horz" wrap="square" lIns="93118" tIns="46557" rIns="93118" bIns="4655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198" name="Rectangle 6"/>
          <p:cNvSpPr>
            <a:spLocks noGrp="1" noChangeArrowheads="1"/>
          </p:cNvSpPr>
          <p:nvPr>
            <p:ph type="ftr" sz="quarter" idx="4"/>
          </p:nvPr>
        </p:nvSpPr>
        <p:spPr bwMode="auto">
          <a:xfrm>
            <a:off x="1" y="8831901"/>
            <a:ext cx="3037735" cy="464502"/>
          </a:xfrm>
          <a:prstGeom prst="rect">
            <a:avLst/>
          </a:prstGeom>
          <a:noFill/>
          <a:ln w="9525">
            <a:noFill/>
            <a:miter lim="800000"/>
            <a:headEnd/>
            <a:tailEnd/>
          </a:ln>
          <a:effectLst/>
        </p:spPr>
        <p:txBody>
          <a:bodyPr vert="horz" wrap="square" lIns="93118" tIns="46557" rIns="93118" bIns="46557" numCol="1" anchor="b" anchorCtr="0" compatLnSpc="1">
            <a:prstTxWarp prst="textNoShape">
              <a:avLst/>
            </a:prstTxWarp>
          </a:bodyPr>
          <a:lstStyle>
            <a:lvl1pPr defTabSz="931558">
              <a:defRPr sz="1200">
                <a:solidFill>
                  <a:schemeClr val="tx1"/>
                </a:solidFill>
              </a:defRPr>
            </a:lvl1pPr>
          </a:lstStyle>
          <a:p>
            <a:pPr>
              <a:defRPr/>
            </a:pPr>
            <a:endParaRPr lang="en-US" dirty="0"/>
          </a:p>
        </p:txBody>
      </p:sp>
      <p:sp>
        <p:nvSpPr>
          <p:cNvPr id="8199" name="Rectangle 7"/>
          <p:cNvSpPr>
            <a:spLocks noGrp="1" noChangeArrowheads="1"/>
          </p:cNvSpPr>
          <p:nvPr>
            <p:ph type="sldNum" sz="quarter" idx="5"/>
          </p:nvPr>
        </p:nvSpPr>
        <p:spPr bwMode="auto">
          <a:xfrm>
            <a:off x="3972669" y="8831901"/>
            <a:ext cx="3037734" cy="464502"/>
          </a:xfrm>
          <a:prstGeom prst="rect">
            <a:avLst/>
          </a:prstGeom>
          <a:noFill/>
          <a:ln w="9525">
            <a:noFill/>
            <a:miter lim="800000"/>
            <a:headEnd/>
            <a:tailEnd/>
          </a:ln>
          <a:effectLst/>
        </p:spPr>
        <p:txBody>
          <a:bodyPr vert="horz" wrap="square" lIns="93118" tIns="46557" rIns="93118" bIns="46557" numCol="1" anchor="b" anchorCtr="0" compatLnSpc="1">
            <a:prstTxWarp prst="textNoShape">
              <a:avLst/>
            </a:prstTxWarp>
          </a:bodyPr>
          <a:lstStyle>
            <a:lvl1pPr algn="r" defTabSz="931558">
              <a:defRPr sz="1200">
                <a:solidFill>
                  <a:schemeClr val="tx1"/>
                </a:solidFill>
              </a:defRPr>
            </a:lvl1pPr>
          </a:lstStyle>
          <a:p>
            <a:pPr>
              <a:defRPr/>
            </a:pPr>
            <a:fld id="{E70846D2-A7D2-43FE-ADE4-3B25741F2E16}" type="slidenum">
              <a:rPr lang="en-US"/>
              <a:pPr>
                <a:defRPr/>
              </a:pPr>
              <a:t>‹#›</a:t>
            </a:fld>
            <a:endParaRPr lang="en-US" dirty="0"/>
          </a:p>
        </p:txBody>
      </p:sp>
    </p:spTree>
    <p:extLst>
      <p:ext uri="{BB962C8B-B14F-4D97-AF65-F5344CB8AC3E}">
        <p14:creationId xmlns:p14="http://schemas.microsoft.com/office/powerpoint/2010/main" val="25428612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64" eaLnBrk="0" hangingPunct="0">
              <a:defRPr sz="2000">
                <a:solidFill>
                  <a:schemeClr val="tx2"/>
                </a:solidFill>
                <a:latin typeface="Times New Roman" pitchFamily="18" charset="0"/>
              </a:defRPr>
            </a:lvl1pPr>
            <a:lvl2pPr marL="741595" indent="-285229" defTabSz="930164" eaLnBrk="0" hangingPunct="0">
              <a:defRPr sz="2000">
                <a:solidFill>
                  <a:schemeClr val="tx2"/>
                </a:solidFill>
                <a:latin typeface="Times New Roman" pitchFamily="18" charset="0"/>
              </a:defRPr>
            </a:lvl2pPr>
            <a:lvl3pPr marL="1140915" indent="-228183" defTabSz="930164" eaLnBrk="0" hangingPunct="0">
              <a:defRPr sz="2000">
                <a:solidFill>
                  <a:schemeClr val="tx2"/>
                </a:solidFill>
                <a:latin typeface="Times New Roman" pitchFamily="18" charset="0"/>
              </a:defRPr>
            </a:lvl3pPr>
            <a:lvl4pPr marL="1597281" indent="-228183" defTabSz="930164" eaLnBrk="0" hangingPunct="0">
              <a:defRPr sz="2000">
                <a:solidFill>
                  <a:schemeClr val="tx2"/>
                </a:solidFill>
                <a:latin typeface="Times New Roman" pitchFamily="18" charset="0"/>
              </a:defRPr>
            </a:lvl4pPr>
            <a:lvl5pPr marL="2053648" indent="-228183" defTabSz="930164" eaLnBrk="0" hangingPunct="0">
              <a:defRPr sz="2000">
                <a:solidFill>
                  <a:schemeClr val="tx2"/>
                </a:solidFill>
                <a:latin typeface="Times New Roman" pitchFamily="18" charset="0"/>
              </a:defRPr>
            </a:lvl5pPr>
            <a:lvl6pPr marL="2510014" indent="-228183" defTabSz="930164" eaLnBrk="0" fontAlgn="base" hangingPunct="0">
              <a:spcBef>
                <a:spcPct val="0"/>
              </a:spcBef>
              <a:spcAft>
                <a:spcPct val="0"/>
              </a:spcAft>
              <a:defRPr sz="2000">
                <a:solidFill>
                  <a:schemeClr val="tx2"/>
                </a:solidFill>
                <a:latin typeface="Times New Roman" pitchFamily="18" charset="0"/>
              </a:defRPr>
            </a:lvl6pPr>
            <a:lvl7pPr marL="2966380" indent="-228183" defTabSz="930164" eaLnBrk="0" fontAlgn="base" hangingPunct="0">
              <a:spcBef>
                <a:spcPct val="0"/>
              </a:spcBef>
              <a:spcAft>
                <a:spcPct val="0"/>
              </a:spcAft>
              <a:defRPr sz="2000">
                <a:solidFill>
                  <a:schemeClr val="tx2"/>
                </a:solidFill>
                <a:latin typeface="Times New Roman" pitchFamily="18" charset="0"/>
              </a:defRPr>
            </a:lvl7pPr>
            <a:lvl8pPr marL="3422746" indent="-228183" defTabSz="930164" eaLnBrk="0" fontAlgn="base" hangingPunct="0">
              <a:spcBef>
                <a:spcPct val="0"/>
              </a:spcBef>
              <a:spcAft>
                <a:spcPct val="0"/>
              </a:spcAft>
              <a:defRPr sz="2000">
                <a:solidFill>
                  <a:schemeClr val="tx2"/>
                </a:solidFill>
                <a:latin typeface="Times New Roman" pitchFamily="18" charset="0"/>
              </a:defRPr>
            </a:lvl8pPr>
            <a:lvl9pPr marL="3879112" indent="-228183" defTabSz="930164" eaLnBrk="0" fontAlgn="base" hangingPunct="0">
              <a:spcBef>
                <a:spcPct val="0"/>
              </a:spcBef>
              <a:spcAft>
                <a:spcPct val="0"/>
              </a:spcAft>
              <a:defRPr sz="2000">
                <a:solidFill>
                  <a:schemeClr val="tx2"/>
                </a:solidFill>
                <a:latin typeface="Times New Roman" pitchFamily="18" charset="0"/>
              </a:defRPr>
            </a:lvl9pPr>
          </a:lstStyle>
          <a:p>
            <a:pPr eaLnBrk="1" hangingPunct="1"/>
            <a:fld id="{E5754936-016B-496B-833B-7CBAACD51F3D}" type="slidenum">
              <a:rPr lang="en-US" sz="1200">
                <a:solidFill>
                  <a:schemeClr val="tx1"/>
                </a:solidFill>
              </a:rPr>
              <a:pPr eaLnBrk="1" hangingPunct="1"/>
              <a:t>1</a:t>
            </a:fld>
            <a:endParaRPr lang="en-US" sz="1200" dirty="0">
              <a:solidFill>
                <a:schemeClr val="tx1"/>
              </a:solidFill>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0846D2-A7D2-43FE-ADE4-3B25741F2E16}" type="slidenum">
              <a:rPr lang="en-US" smtClean="0"/>
              <a:pPr>
                <a:defRPr/>
              </a:pPr>
              <a:t>70</a:t>
            </a:fld>
            <a:endParaRPr lang="en-US" dirty="0"/>
          </a:p>
        </p:txBody>
      </p:sp>
    </p:spTree>
    <p:extLst>
      <p:ext uri="{BB962C8B-B14F-4D97-AF65-F5344CB8AC3E}">
        <p14:creationId xmlns:p14="http://schemas.microsoft.com/office/powerpoint/2010/main" val="2967463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64" eaLnBrk="0" hangingPunct="0">
              <a:defRPr sz="2000">
                <a:solidFill>
                  <a:schemeClr val="tx2"/>
                </a:solidFill>
                <a:latin typeface="Times New Roman" pitchFamily="18" charset="0"/>
              </a:defRPr>
            </a:lvl1pPr>
            <a:lvl2pPr marL="741595" indent="-285229" defTabSz="930164" eaLnBrk="0" hangingPunct="0">
              <a:defRPr sz="2000">
                <a:solidFill>
                  <a:schemeClr val="tx2"/>
                </a:solidFill>
                <a:latin typeface="Times New Roman" pitchFamily="18" charset="0"/>
              </a:defRPr>
            </a:lvl2pPr>
            <a:lvl3pPr marL="1140915" indent="-228183" defTabSz="930164" eaLnBrk="0" hangingPunct="0">
              <a:defRPr sz="2000">
                <a:solidFill>
                  <a:schemeClr val="tx2"/>
                </a:solidFill>
                <a:latin typeface="Times New Roman" pitchFamily="18" charset="0"/>
              </a:defRPr>
            </a:lvl3pPr>
            <a:lvl4pPr marL="1597281" indent="-228183" defTabSz="930164" eaLnBrk="0" hangingPunct="0">
              <a:defRPr sz="2000">
                <a:solidFill>
                  <a:schemeClr val="tx2"/>
                </a:solidFill>
                <a:latin typeface="Times New Roman" pitchFamily="18" charset="0"/>
              </a:defRPr>
            </a:lvl4pPr>
            <a:lvl5pPr marL="2053648" indent="-228183" defTabSz="930164" eaLnBrk="0" hangingPunct="0">
              <a:defRPr sz="2000">
                <a:solidFill>
                  <a:schemeClr val="tx2"/>
                </a:solidFill>
                <a:latin typeface="Times New Roman" pitchFamily="18" charset="0"/>
              </a:defRPr>
            </a:lvl5pPr>
            <a:lvl6pPr marL="2510014" indent="-228183" defTabSz="930164" eaLnBrk="0" fontAlgn="base" hangingPunct="0">
              <a:spcBef>
                <a:spcPct val="0"/>
              </a:spcBef>
              <a:spcAft>
                <a:spcPct val="0"/>
              </a:spcAft>
              <a:defRPr sz="2000">
                <a:solidFill>
                  <a:schemeClr val="tx2"/>
                </a:solidFill>
                <a:latin typeface="Times New Roman" pitchFamily="18" charset="0"/>
              </a:defRPr>
            </a:lvl6pPr>
            <a:lvl7pPr marL="2966380" indent="-228183" defTabSz="930164" eaLnBrk="0" fontAlgn="base" hangingPunct="0">
              <a:spcBef>
                <a:spcPct val="0"/>
              </a:spcBef>
              <a:spcAft>
                <a:spcPct val="0"/>
              </a:spcAft>
              <a:defRPr sz="2000">
                <a:solidFill>
                  <a:schemeClr val="tx2"/>
                </a:solidFill>
                <a:latin typeface="Times New Roman" pitchFamily="18" charset="0"/>
              </a:defRPr>
            </a:lvl7pPr>
            <a:lvl8pPr marL="3422746" indent="-228183" defTabSz="930164" eaLnBrk="0" fontAlgn="base" hangingPunct="0">
              <a:spcBef>
                <a:spcPct val="0"/>
              </a:spcBef>
              <a:spcAft>
                <a:spcPct val="0"/>
              </a:spcAft>
              <a:defRPr sz="2000">
                <a:solidFill>
                  <a:schemeClr val="tx2"/>
                </a:solidFill>
                <a:latin typeface="Times New Roman" pitchFamily="18" charset="0"/>
              </a:defRPr>
            </a:lvl8pPr>
            <a:lvl9pPr marL="3879112" indent="-228183" defTabSz="930164" eaLnBrk="0" fontAlgn="base" hangingPunct="0">
              <a:spcBef>
                <a:spcPct val="0"/>
              </a:spcBef>
              <a:spcAft>
                <a:spcPct val="0"/>
              </a:spcAft>
              <a:defRPr sz="2000">
                <a:solidFill>
                  <a:schemeClr val="tx2"/>
                </a:solidFill>
                <a:latin typeface="Times New Roman" pitchFamily="18" charset="0"/>
              </a:defRPr>
            </a:lvl9pPr>
          </a:lstStyle>
          <a:p>
            <a:pPr eaLnBrk="1" hangingPunct="1"/>
            <a:fld id="{9FACACC8-4DEA-41F2-AEB2-45732EEC35D5}" type="slidenum">
              <a:rPr lang="en-US" sz="1200">
                <a:solidFill>
                  <a:schemeClr val="tx1"/>
                </a:solidFill>
                <a:latin typeface="Arial" pitchFamily="34" charset="0"/>
              </a:rPr>
              <a:pPr eaLnBrk="1" hangingPunct="1"/>
              <a:t>2</a:t>
            </a:fld>
            <a:endParaRPr lang="en-US" sz="1200" dirty="0">
              <a:solidFill>
                <a:schemeClr val="tx1"/>
              </a:solidFill>
              <a:latin typeface="Arial" pitchFamily="34" charset="0"/>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64" eaLnBrk="0" hangingPunct="0">
              <a:defRPr sz="2000">
                <a:solidFill>
                  <a:schemeClr val="tx2"/>
                </a:solidFill>
                <a:latin typeface="Times New Roman" pitchFamily="18" charset="0"/>
              </a:defRPr>
            </a:lvl1pPr>
            <a:lvl2pPr marL="741595" indent="-285229" defTabSz="930164" eaLnBrk="0" hangingPunct="0">
              <a:defRPr sz="2000">
                <a:solidFill>
                  <a:schemeClr val="tx2"/>
                </a:solidFill>
                <a:latin typeface="Times New Roman" pitchFamily="18" charset="0"/>
              </a:defRPr>
            </a:lvl2pPr>
            <a:lvl3pPr marL="1140915" indent="-228183" defTabSz="930164" eaLnBrk="0" hangingPunct="0">
              <a:defRPr sz="2000">
                <a:solidFill>
                  <a:schemeClr val="tx2"/>
                </a:solidFill>
                <a:latin typeface="Times New Roman" pitchFamily="18" charset="0"/>
              </a:defRPr>
            </a:lvl3pPr>
            <a:lvl4pPr marL="1597281" indent="-228183" defTabSz="930164" eaLnBrk="0" hangingPunct="0">
              <a:defRPr sz="2000">
                <a:solidFill>
                  <a:schemeClr val="tx2"/>
                </a:solidFill>
                <a:latin typeface="Times New Roman" pitchFamily="18" charset="0"/>
              </a:defRPr>
            </a:lvl4pPr>
            <a:lvl5pPr marL="2053648" indent="-228183" defTabSz="930164" eaLnBrk="0" hangingPunct="0">
              <a:defRPr sz="2000">
                <a:solidFill>
                  <a:schemeClr val="tx2"/>
                </a:solidFill>
                <a:latin typeface="Times New Roman" pitchFamily="18" charset="0"/>
              </a:defRPr>
            </a:lvl5pPr>
            <a:lvl6pPr marL="2510014" indent="-228183" defTabSz="930164" eaLnBrk="0" fontAlgn="base" hangingPunct="0">
              <a:spcBef>
                <a:spcPct val="0"/>
              </a:spcBef>
              <a:spcAft>
                <a:spcPct val="0"/>
              </a:spcAft>
              <a:defRPr sz="2000">
                <a:solidFill>
                  <a:schemeClr val="tx2"/>
                </a:solidFill>
                <a:latin typeface="Times New Roman" pitchFamily="18" charset="0"/>
              </a:defRPr>
            </a:lvl6pPr>
            <a:lvl7pPr marL="2966380" indent="-228183" defTabSz="930164" eaLnBrk="0" fontAlgn="base" hangingPunct="0">
              <a:spcBef>
                <a:spcPct val="0"/>
              </a:spcBef>
              <a:spcAft>
                <a:spcPct val="0"/>
              </a:spcAft>
              <a:defRPr sz="2000">
                <a:solidFill>
                  <a:schemeClr val="tx2"/>
                </a:solidFill>
                <a:latin typeface="Times New Roman" pitchFamily="18" charset="0"/>
              </a:defRPr>
            </a:lvl7pPr>
            <a:lvl8pPr marL="3422746" indent="-228183" defTabSz="930164" eaLnBrk="0" fontAlgn="base" hangingPunct="0">
              <a:spcBef>
                <a:spcPct val="0"/>
              </a:spcBef>
              <a:spcAft>
                <a:spcPct val="0"/>
              </a:spcAft>
              <a:defRPr sz="2000">
                <a:solidFill>
                  <a:schemeClr val="tx2"/>
                </a:solidFill>
                <a:latin typeface="Times New Roman" pitchFamily="18" charset="0"/>
              </a:defRPr>
            </a:lvl8pPr>
            <a:lvl9pPr marL="3879112" indent="-228183" defTabSz="930164" eaLnBrk="0" fontAlgn="base" hangingPunct="0">
              <a:spcBef>
                <a:spcPct val="0"/>
              </a:spcBef>
              <a:spcAft>
                <a:spcPct val="0"/>
              </a:spcAft>
              <a:defRPr sz="2000">
                <a:solidFill>
                  <a:schemeClr val="tx2"/>
                </a:solidFill>
                <a:latin typeface="Times New Roman" pitchFamily="18" charset="0"/>
              </a:defRPr>
            </a:lvl9pPr>
          </a:lstStyle>
          <a:p>
            <a:pPr eaLnBrk="1" hangingPunct="1"/>
            <a:fld id="{93C8AE7D-82E2-4B04-82FB-0DF018C6B334}" type="slidenum">
              <a:rPr lang="en-US" sz="1200">
                <a:solidFill>
                  <a:schemeClr val="tx1"/>
                </a:solidFill>
                <a:latin typeface="Arial" pitchFamily="34" charset="0"/>
              </a:rPr>
              <a:pPr eaLnBrk="1" hangingPunct="1"/>
              <a:t>3</a:t>
            </a:fld>
            <a:endParaRPr lang="en-US" sz="1200" dirty="0">
              <a:solidFill>
                <a:schemeClr val="tx1"/>
              </a:solidFill>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64" eaLnBrk="0" hangingPunct="0">
              <a:defRPr sz="2000">
                <a:solidFill>
                  <a:schemeClr val="tx2"/>
                </a:solidFill>
                <a:latin typeface="Times New Roman" pitchFamily="18" charset="0"/>
              </a:defRPr>
            </a:lvl1pPr>
            <a:lvl2pPr marL="741595" indent="-285229" defTabSz="930164" eaLnBrk="0" hangingPunct="0">
              <a:defRPr sz="2000">
                <a:solidFill>
                  <a:schemeClr val="tx2"/>
                </a:solidFill>
                <a:latin typeface="Times New Roman" pitchFamily="18" charset="0"/>
              </a:defRPr>
            </a:lvl2pPr>
            <a:lvl3pPr marL="1140915" indent="-228183" defTabSz="930164" eaLnBrk="0" hangingPunct="0">
              <a:defRPr sz="2000">
                <a:solidFill>
                  <a:schemeClr val="tx2"/>
                </a:solidFill>
                <a:latin typeface="Times New Roman" pitchFamily="18" charset="0"/>
              </a:defRPr>
            </a:lvl3pPr>
            <a:lvl4pPr marL="1597281" indent="-228183" defTabSz="930164" eaLnBrk="0" hangingPunct="0">
              <a:defRPr sz="2000">
                <a:solidFill>
                  <a:schemeClr val="tx2"/>
                </a:solidFill>
                <a:latin typeface="Times New Roman" pitchFamily="18" charset="0"/>
              </a:defRPr>
            </a:lvl4pPr>
            <a:lvl5pPr marL="2053648" indent="-228183" defTabSz="930164" eaLnBrk="0" hangingPunct="0">
              <a:defRPr sz="2000">
                <a:solidFill>
                  <a:schemeClr val="tx2"/>
                </a:solidFill>
                <a:latin typeface="Times New Roman" pitchFamily="18" charset="0"/>
              </a:defRPr>
            </a:lvl5pPr>
            <a:lvl6pPr marL="2510014" indent="-228183" defTabSz="930164" eaLnBrk="0" fontAlgn="base" hangingPunct="0">
              <a:spcBef>
                <a:spcPct val="0"/>
              </a:spcBef>
              <a:spcAft>
                <a:spcPct val="0"/>
              </a:spcAft>
              <a:defRPr sz="2000">
                <a:solidFill>
                  <a:schemeClr val="tx2"/>
                </a:solidFill>
                <a:latin typeface="Times New Roman" pitchFamily="18" charset="0"/>
              </a:defRPr>
            </a:lvl6pPr>
            <a:lvl7pPr marL="2966380" indent="-228183" defTabSz="930164" eaLnBrk="0" fontAlgn="base" hangingPunct="0">
              <a:spcBef>
                <a:spcPct val="0"/>
              </a:spcBef>
              <a:spcAft>
                <a:spcPct val="0"/>
              </a:spcAft>
              <a:defRPr sz="2000">
                <a:solidFill>
                  <a:schemeClr val="tx2"/>
                </a:solidFill>
                <a:latin typeface="Times New Roman" pitchFamily="18" charset="0"/>
              </a:defRPr>
            </a:lvl7pPr>
            <a:lvl8pPr marL="3422746" indent="-228183" defTabSz="930164" eaLnBrk="0" fontAlgn="base" hangingPunct="0">
              <a:spcBef>
                <a:spcPct val="0"/>
              </a:spcBef>
              <a:spcAft>
                <a:spcPct val="0"/>
              </a:spcAft>
              <a:defRPr sz="2000">
                <a:solidFill>
                  <a:schemeClr val="tx2"/>
                </a:solidFill>
                <a:latin typeface="Times New Roman" pitchFamily="18" charset="0"/>
              </a:defRPr>
            </a:lvl8pPr>
            <a:lvl9pPr marL="3879112" indent="-228183" defTabSz="930164" eaLnBrk="0" fontAlgn="base" hangingPunct="0">
              <a:spcBef>
                <a:spcPct val="0"/>
              </a:spcBef>
              <a:spcAft>
                <a:spcPct val="0"/>
              </a:spcAft>
              <a:defRPr sz="2000">
                <a:solidFill>
                  <a:schemeClr val="tx2"/>
                </a:solidFill>
                <a:latin typeface="Times New Roman" pitchFamily="18" charset="0"/>
              </a:defRPr>
            </a:lvl9pPr>
          </a:lstStyle>
          <a:p>
            <a:pPr eaLnBrk="1" hangingPunct="1"/>
            <a:fld id="{93C8AE7D-82E2-4B04-82FB-0DF018C6B334}" type="slidenum">
              <a:rPr lang="en-US" sz="1200">
                <a:solidFill>
                  <a:schemeClr val="tx1"/>
                </a:solidFill>
                <a:latin typeface="Arial" pitchFamily="34" charset="0"/>
              </a:rPr>
              <a:pPr eaLnBrk="1" hangingPunct="1"/>
              <a:t>4</a:t>
            </a:fld>
            <a:endParaRPr lang="en-US" sz="1200" dirty="0">
              <a:solidFill>
                <a:schemeClr val="tx1"/>
              </a:solidFill>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64" eaLnBrk="0" hangingPunct="0">
              <a:defRPr sz="2000">
                <a:solidFill>
                  <a:schemeClr val="tx2"/>
                </a:solidFill>
                <a:latin typeface="Times New Roman" pitchFamily="18" charset="0"/>
              </a:defRPr>
            </a:lvl1pPr>
            <a:lvl2pPr marL="741595" indent="-285229" defTabSz="930164" eaLnBrk="0" hangingPunct="0">
              <a:defRPr sz="2000">
                <a:solidFill>
                  <a:schemeClr val="tx2"/>
                </a:solidFill>
                <a:latin typeface="Times New Roman" pitchFamily="18" charset="0"/>
              </a:defRPr>
            </a:lvl2pPr>
            <a:lvl3pPr marL="1140915" indent="-228183" defTabSz="930164" eaLnBrk="0" hangingPunct="0">
              <a:defRPr sz="2000">
                <a:solidFill>
                  <a:schemeClr val="tx2"/>
                </a:solidFill>
                <a:latin typeface="Times New Roman" pitchFamily="18" charset="0"/>
              </a:defRPr>
            </a:lvl3pPr>
            <a:lvl4pPr marL="1597281" indent="-228183" defTabSz="930164" eaLnBrk="0" hangingPunct="0">
              <a:defRPr sz="2000">
                <a:solidFill>
                  <a:schemeClr val="tx2"/>
                </a:solidFill>
                <a:latin typeface="Times New Roman" pitchFamily="18" charset="0"/>
              </a:defRPr>
            </a:lvl4pPr>
            <a:lvl5pPr marL="2053648" indent="-228183" defTabSz="930164" eaLnBrk="0" hangingPunct="0">
              <a:defRPr sz="2000">
                <a:solidFill>
                  <a:schemeClr val="tx2"/>
                </a:solidFill>
                <a:latin typeface="Times New Roman" pitchFamily="18" charset="0"/>
              </a:defRPr>
            </a:lvl5pPr>
            <a:lvl6pPr marL="2510014" indent="-228183" defTabSz="930164" eaLnBrk="0" fontAlgn="base" hangingPunct="0">
              <a:spcBef>
                <a:spcPct val="0"/>
              </a:spcBef>
              <a:spcAft>
                <a:spcPct val="0"/>
              </a:spcAft>
              <a:defRPr sz="2000">
                <a:solidFill>
                  <a:schemeClr val="tx2"/>
                </a:solidFill>
                <a:latin typeface="Times New Roman" pitchFamily="18" charset="0"/>
              </a:defRPr>
            </a:lvl6pPr>
            <a:lvl7pPr marL="2966380" indent="-228183" defTabSz="930164" eaLnBrk="0" fontAlgn="base" hangingPunct="0">
              <a:spcBef>
                <a:spcPct val="0"/>
              </a:spcBef>
              <a:spcAft>
                <a:spcPct val="0"/>
              </a:spcAft>
              <a:defRPr sz="2000">
                <a:solidFill>
                  <a:schemeClr val="tx2"/>
                </a:solidFill>
                <a:latin typeface="Times New Roman" pitchFamily="18" charset="0"/>
              </a:defRPr>
            </a:lvl7pPr>
            <a:lvl8pPr marL="3422746" indent="-228183" defTabSz="930164" eaLnBrk="0" fontAlgn="base" hangingPunct="0">
              <a:spcBef>
                <a:spcPct val="0"/>
              </a:spcBef>
              <a:spcAft>
                <a:spcPct val="0"/>
              </a:spcAft>
              <a:defRPr sz="2000">
                <a:solidFill>
                  <a:schemeClr val="tx2"/>
                </a:solidFill>
                <a:latin typeface="Times New Roman" pitchFamily="18" charset="0"/>
              </a:defRPr>
            </a:lvl8pPr>
            <a:lvl9pPr marL="3879112" indent="-228183" defTabSz="930164" eaLnBrk="0" fontAlgn="base" hangingPunct="0">
              <a:spcBef>
                <a:spcPct val="0"/>
              </a:spcBef>
              <a:spcAft>
                <a:spcPct val="0"/>
              </a:spcAft>
              <a:defRPr sz="2000">
                <a:solidFill>
                  <a:schemeClr val="tx2"/>
                </a:solidFill>
                <a:latin typeface="Times New Roman" pitchFamily="18" charset="0"/>
              </a:defRPr>
            </a:lvl9pPr>
          </a:lstStyle>
          <a:p>
            <a:pPr eaLnBrk="1" hangingPunct="1"/>
            <a:fld id="{93C8AE7D-82E2-4B04-82FB-0DF018C6B334}" type="slidenum">
              <a:rPr lang="en-US" sz="1200">
                <a:solidFill>
                  <a:schemeClr val="tx1"/>
                </a:solidFill>
                <a:latin typeface="Arial" pitchFamily="34" charset="0"/>
              </a:rPr>
              <a:pPr eaLnBrk="1" hangingPunct="1"/>
              <a:t>5</a:t>
            </a:fld>
            <a:endParaRPr lang="en-US" sz="1200" dirty="0">
              <a:solidFill>
                <a:schemeClr val="tx1"/>
              </a:solidFill>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64" eaLnBrk="0" hangingPunct="0">
              <a:defRPr sz="2000">
                <a:solidFill>
                  <a:schemeClr val="tx2"/>
                </a:solidFill>
                <a:latin typeface="Times New Roman" pitchFamily="18" charset="0"/>
              </a:defRPr>
            </a:lvl1pPr>
            <a:lvl2pPr marL="741595" indent="-285229" defTabSz="930164" eaLnBrk="0" hangingPunct="0">
              <a:defRPr sz="2000">
                <a:solidFill>
                  <a:schemeClr val="tx2"/>
                </a:solidFill>
                <a:latin typeface="Times New Roman" pitchFamily="18" charset="0"/>
              </a:defRPr>
            </a:lvl2pPr>
            <a:lvl3pPr marL="1140915" indent="-228183" defTabSz="930164" eaLnBrk="0" hangingPunct="0">
              <a:defRPr sz="2000">
                <a:solidFill>
                  <a:schemeClr val="tx2"/>
                </a:solidFill>
                <a:latin typeface="Times New Roman" pitchFamily="18" charset="0"/>
              </a:defRPr>
            </a:lvl3pPr>
            <a:lvl4pPr marL="1597281" indent="-228183" defTabSz="930164" eaLnBrk="0" hangingPunct="0">
              <a:defRPr sz="2000">
                <a:solidFill>
                  <a:schemeClr val="tx2"/>
                </a:solidFill>
                <a:latin typeface="Times New Roman" pitchFamily="18" charset="0"/>
              </a:defRPr>
            </a:lvl4pPr>
            <a:lvl5pPr marL="2053648" indent="-228183" defTabSz="930164" eaLnBrk="0" hangingPunct="0">
              <a:defRPr sz="2000">
                <a:solidFill>
                  <a:schemeClr val="tx2"/>
                </a:solidFill>
                <a:latin typeface="Times New Roman" pitchFamily="18" charset="0"/>
              </a:defRPr>
            </a:lvl5pPr>
            <a:lvl6pPr marL="2510014" indent="-228183" defTabSz="930164" eaLnBrk="0" fontAlgn="base" hangingPunct="0">
              <a:spcBef>
                <a:spcPct val="0"/>
              </a:spcBef>
              <a:spcAft>
                <a:spcPct val="0"/>
              </a:spcAft>
              <a:defRPr sz="2000">
                <a:solidFill>
                  <a:schemeClr val="tx2"/>
                </a:solidFill>
                <a:latin typeface="Times New Roman" pitchFamily="18" charset="0"/>
              </a:defRPr>
            </a:lvl6pPr>
            <a:lvl7pPr marL="2966380" indent="-228183" defTabSz="930164" eaLnBrk="0" fontAlgn="base" hangingPunct="0">
              <a:spcBef>
                <a:spcPct val="0"/>
              </a:spcBef>
              <a:spcAft>
                <a:spcPct val="0"/>
              </a:spcAft>
              <a:defRPr sz="2000">
                <a:solidFill>
                  <a:schemeClr val="tx2"/>
                </a:solidFill>
                <a:latin typeface="Times New Roman" pitchFamily="18" charset="0"/>
              </a:defRPr>
            </a:lvl7pPr>
            <a:lvl8pPr marL="3422746" indent="-228183" defTabSz="930164" eaLnBrk="0" fontAlgn="base" hangingPunct="0">
              <a:spcBef>
                <a:spcPct val="0"/>
              </a:spcBef>
              <a:spcAft>
                <a:spcPct val="0"/>
              </a:spcAft>
              <a:defRPr sz="2000">
                <a:solidFill>
                  <a:schemeClr val="tx2"/>
                </a:solidFill>
                <a:latin typeface="Times New Roman" pitchFamily="18" charset="0"/>
              </a:defRPr>
            </a:lvl8pPr>
            <a:lvl9pPr marL="3879112" indent="-228183" defTabSz="930164" eaLnBrk="0" fontAlgn="base" hangingPunct="0">
              <a:spcBef>
                <a:spcPct val="0"/>
              </a:spcBef>
              <a:spcAft>
                <a:spcPct val="0"/>
              </a:spcAft>
              <a:defRPr sz="2000">
                <a:solidFill>
                  <a:schemeClr val="tx2"/>
                </a:solidFill>
                <a:latin typeface="Times New Roman" pitchFamily="18" charset="0"/>
              </a:defRPr>
            </a:lvl9pPr>
          </a:lstStyle>
          <a:p>
            <a:pPr eaLnBrk="1" hangingPunct="1"/>
            <a:fld id="{93C8AE7D-82E2-4B04-82FB-0DF018C6B334}" type="slidenum">
              <a:rPr lang="en-US" sz="1200">
                <a:solidFill>
                  <a:schemeClr val="tx1"/>
                </a:solidFill>
                <a:latin typeface="Arial" pitchFamily="34" charset="0"/>
              </a:rPr>
              <a:pPr eaLnBrk="1" hangingPunct="1"/>
              <a:t>6</a:t>
            </a:fld>
            <a:endParaRPr lang="en-US" sz="1200" dirty="0">
              <a:solidFill>
                <a:schemeClr val="tx1"/>
              </a:solidFill>
              <a:latin typeface="Arial" pitchFamily="34" charset="0"/>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0846D2-A7D2-43FE-ADE4-3B25741F2E16}" type="slidenum">
              <a:rPr lang="en-US" smtClean="0"/>
              <a:pPr>
                <a:defRPr/>
              </a:pPr>
              <a:t>20</a:t>
            </a:fld>
            <a:endParaRPr lang="en-US" dirty="0"/>
          </a:p>
        </p:txBody>
      </p:sp>
    </p:spTree>
    <p:extLst>
      <p:ext uri="{BB962C8B-B14F-4D97-AF65-F5344CB8AC3E}">
        <p14:creationId xmlns:p14="http://schemas.microsoft.com/office/powerpoint/2010/main" val="2155208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70846D2-A7D2-43FE-ADE4-3B25741F2E16}" type="slidenum">
              <a:rPr lang="en-US" smtClean="0"/>
              <a:pPr>
                <a:defRPr/>
              </a:pPr>
              <a:t>31</a:t>
            </a:fld>
            <a:endParaRPr lang="en-US" dirty="0"/>
          </a:p>
        </p:txBody>
      </p:sp>
    </p:spTree>
    <p:extLst>
      <p:ext uri="{BB962C8B-B14F-4D97-AF65-F5344CB8AC3E}">
        <p14:creationId xmlns:p14="http://schemas.microsoft.com/office/powerpoint/2010/main" val="1416170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164" eaLnBrk="0" hangingPunct="0">
              <a:defRPr sz="2000">
                <a:solidFill>
                  <a:schemeClr val="tx2"/>
                </a:solidFill>
                <a:latin typeface="Times New Roman" pitchFamily="18" charset="0"/>
              </a:defRPr>
            </a:lvl1pPr>
            <a:lvl2pPr marL="741595" indent="-285229" defTabSz="930164" eaLnBrk="0" hangingPunct="0">
              <a:defRPr sz="2000">
                <a:solidFill>
                  <a:schemeClr val="tx2"/>
                </a:solidFill>
                <a:latin typeface="Times New Roman" pitchFamily="18" charset="0"/>
              </a:defRPr>
            </a:lvl2pPr>
            <a:lvl3pPr marL="1140915" indent="-228183" defTabSz="930164" eaLnBrk="0" hangingPunct="0">
              <a:defRPr sz="2000">
                <a:solidFill>
                  <a:schemeClr val="tx2"/>
                </a:solidFill>
                <a:latin typeface="Times New Roman" pitchFamily="18" charset="0"/>
              </a:defRPr>
            </a:lvl3pPr>
            <a:lvl4pPr marL="1597281" indent="-228183" defTabSz="930164" eaLnBrk="0" hangingPunct="0">
              <a:defRPr sz="2000">
                <a:solidFill>
                  <a:schemeClr val="tx2"/>
                </a:solidFill>
                <a:latin typeface="Times New Roman" pitchFamily="18" charset="0"/>
              </a:defRPr>
            </a:lvl4pPr>
            <a:lvl5pPr marL="2053648" indent="-228183" defTabSz="930164" eaLnBrk="0" hangingPunct="0">
              <a:defRPr sz="2000">
                <a:solidFill>
                  <a:schemeClr val="tx2"/>
                </a:solidFill>
                <a:latin typeface="Times New Roman" pitchFamily="18" charset="0"/>
              </a:defRPr>
            </a:lvl5pPr>
            <a:lvl6pPr marL="2510014" indent="-228183" defTabSz="930164" eaLnBrk="0" fontAlgn="base" hangingPunct="0">
              <a:spcBef>
                <a:spcPct val="0"/>
              </a:spcBef>
              <a:spcAft>
                <a:spcPct val="0"/>
              </a:spcAft>
              <a:defRPr sz="2000">
                <a:solidFill>
                  <a:schemeClr val="tx2"/>
                </a:solidFill>
                <a:latin typeface="Times New Roman" pitchFamily="18" charset="0"/>
              </a:defRPr>
            </a:lvl6pPr>
            <a:lvl7pPr marL="2966380" indent="-228183" defTabSz="930164" eaLnBrk="0" fontAlgn="base" hangingPunct="0">
              <a:spcBef>
                <a:spcPct val="0"/>
              </a:spcBef>
              <a:spcAft>
                <a:spcPct val="0"/>
              </a:spcAft>
              <a:defRPr sz="2000">
                <a:solidFill>
                  <a:schemeClr val="tx2"/>
                </a:solidFill>
                <a:latin typeface="Times New Roman" pitchFamily="18" charset="0"/>
              </a:defRPr>
            </a:lvl7pPr>
            <a:lvl8pPr marL="3422746" indent="-228183" defTabSz="930164" eaLnBrk="0" fontAlgn="base" hangingPunct="0">
              <a:spcBef>
                <a:spcPct val="0"/>
              </a:spcBef>
              <a:spcAft>
                <a:spcPct val="0"/>
              </a:spcAft>
              <a:defRPr sz="2000">
                <a:solidFill>
                  <a:schemeClr val="tx2"/>
                </a:solidFill>
                <a:latin typeface="Times New Roman" pitchFamily="18" charset="0"/>
              </a:defRPr>
            </a:lvl8pPr>
            <a:lvl9pPr marL="3879112" indent="-228183" defTabSz="930164" eaLnBrk="0" fontAlgn="base" hangingPunct="0">
              <a:spcBef>
                <a:spcPct val="0"/>
              </a:spcBef>
              <a:spcAft>
                <a:spcPct val="0"/>
              </a:spcAft>
              <a:defRPr sz="2000">
                <a:solidFill>
                  <a:schemeClr val="tx2"/>
                </a:solidFill>
                <a:latin typeface="Times New Roman" pitchFamily="18" charset="0"/>
              </a:defRPr>
            </a:lvl9pPr>
          </a:lstStyle>
          <a:p>
            <a:pPr eaLnBrk="1" hangingPunct="1"/>
            <a:fld id="{F734FD3A-341F-4A0D-A64C-C5BB1116FF44}" type="slidenum">
              <a:rPr lang="en-US" sz="1200">
                <a:solidFill>
                  <a:schemeClr val="tx1"/>
                </a:solidFill>
                <a:latin typeface="Arial" pitchFamily="34" charset="0"/>
              </a:rPr>
              <a:pPr eaLnBrk="1" hangingPunct="1"/>
              <a:t>38</a:t>
            </a:fld>
            <a:endParaRPr lang="en-US" sz="1200" dirty="0">
              <a:solidFill>
                <a:schemeClr val="tx1"/>
              </a:solidFill>
              <a:latin typeface="Arial" pitchFamily="34"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5449512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916899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34200" y="533400"/>
            <a:ext cx="2032000" cy="5676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533400"/>
            <a:ext cx="5943600" cy="5676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986588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8021638" cy="685800"/>
          </a:xfrm>
        </p:spPr>
        <p:txBody>
          <a:bodyPr/>
          <a:lstStyle/>
          <a:p>
            <a:r>
              <a:rPr lang="en-US"/>
              <a:t>Click to edit Master title style</a:t>
            </a:r>
          </a:p>
        </p:txBody>
      </p:sp>
      <p:sp>
        <p:nvSpPr>
          <p:cNvPr id="3" name="Table Placeholder 2"/>
          <p:cNvSpPr>
            <a:spLocks noGrp="1"/>
          </p:cNvSpPr>
          <p:nvPr>
            <p:ph type="tbl" idx="1"/>
          </p:nvPr>
        </p:nvSpPr>
        <p:spPr>
          <a:xfrm>
            <a:off x="838200" y="1574800"/>
            <a:ext cx="8128000" cy="4635500"/>
          </a:xfrm>
        </p:spPr>
        <p:txBody>
          <a:bodyPr/>
          <a:lstStyle/>
          <a:p>
            <a:pPr lvl="0"/>
            <a:endParaRPr lang="en-US" noProof="0" dirty="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3110270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US" dirty="0"/>
              <a:t>Click to edit Master title style</a:t>
            </a:r>
          </a:p>
        </p:txBody>
      </p:sp>
      <p:sp>
        <p:nvSpPr>
          <p:cNvPr id="3" name="Content Placeholder 2"/>
          <p:cNvSpPr>
            <a:spLocks noGrp="1"/>
          </p:cNvSpPr>
          <p:nvPr>
            <p:ph idx="1"/>
          </p:nvPr>
        </p:nvSpPr>
        <p:spPr/>
        <p:txBody>
          <a:bodyPr/>
          <a:lstStyle>
            <a:lvl1pPr marL="342900" indent="-342900">
              <a:buFont typeface="Arial" pitchFamily="34" charset="0"/>
              <a:buChar char="•"/>
              <a:defRPr sz="2000">
                <a:solidFill>
                  <a:schemeClr val="tx2">
                    <a:lumMod val="75000"/>
                  </a:schemeClr>
                </a:solidFill>
              </a:defRPr>
            </a:lvl1pPr>
            <a:lvl2pPr marL="800100" indent="-342900">
              <a:buFont typeface="Arial" pitchFamily="34" charset="0"/>
              <a:buChar cha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dirty="0"/>
              <a:t>Click to edit Master text styles</a:t>
            </a:r>
          </a:p>
          <a:p>
            <a:pPr lvl="1"/>
            <a:r>
              <a:rPr lang="en-US" dirty="0"/>
              <a:t>Second level</a:t>
            </a:r>
          </a:p>
          <a:p>
            <a:pPr lvl="2"/>
            <a:r>
              <a:rPr lang="en-US" dirty="0"/>
              <a:t>Third level</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961193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2003550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574800"/>
            <a:ext cx="3987800" cy="4635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78400" y="1574800"/>
            <a:ext cx="3987800" cy="4635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3010782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650906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a:t>Click to edit Master title style</a:t>
            </a: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837961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32518900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16059570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9059" y="0"/>
            <a:ext cx="1284941" cy="1143000"/>
          </a:xfrm>
          <a:prstGeom prst="rect">
            <a:avLst/>
          </a:prstGeom>
        </p:spPr>
      </p:pic>
    </p:spTree>
    <p:extLst>
      <p:ext uri="{BB962C8B-B14F-4D97-AF65-F5344CB8AC3E}">
        <p14:creationId xmlns:p14="http://schemas.microsoft.com/office/powerpoint/2010/main" val="1390801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1"/>
          <p:cNvSpPr>
            <a:spLocks noGrp="1" noChangeArrowheads="1"/>
          </p:cNvSpPr>
          <p:nvPr>
            <p:ph type="body" idx="1"/>
          </p:nvPr>
        </p:nvSpPr>
        <p:spPr bwMode="auto">
          <a:xfrm>
            <a:off x="838200" y="1574800"/>
            <a:ext cx="8128000"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7" name="Rectangle 22"/>
          <p:cNvSpPr>
            <a:spLocks noChangeArrowheads="1"/>
          </p:cNvSpPr>
          <p:nvPr/>
        </p:nvSpPr>
        <p:spPr bwMode="auto">
          <a:xfrm>
            <a:off x="0" y="0"/>
            <a:ext cx="381000" cy="6858000"/>
          </a:xfrm>
          <a:prstGeom prst="rect">
            <a:avLst/>
          </a:prstGeom>
          <a:gradFill rotWithShape="0">
            <a:gsLst>
              <a:gs pos="0">
                <a:srgbClr val="F0EEF8"/>
              </a:gs>
              <a:gs pos="100000">
                <a:srgbClr val="685DBD"/>
              </a:gs>
            </a:gsLst>
            <a:lin ang="5400000" scaled="1"/>
          </a:gra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nchor="ctr"/>
          <a:lstStyle/>
          <a:p>
            <a:endParaRPr lang="en-US" dirty="0"/>
          </a:p>
        </p:txBody>
      </p:sp>
      <p:sp>
        <p:nvSpPr>
          <p:cNvPr id="1028" name="Rectangle 31"/>
          <p:cNvSpPr>
            <a:spLocks noGrp="1" noChangeArrowheads="1"/>
          </p:cNvSpPr>
          <p:nvPr>
            <p:ph type="title"/>
          </p:nvPr>
        </p:nvSpPr>
        <p:spPr bwMode="auto">
          <a:xfrm>
            <a:off x="914400" y="533400"/>
            <a:ext cx="8021638"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1" compatLnSpc="1">
            <a:prstTxWarp prst="textNoShape">
              <a:avLst/>
            </a:prstTxWarp>
          </a:bodyPr>
          <a:lstStyle/>
          <a:p>
            <a:pPr lvl="0"/>
            <a:r>
              <a:rPr lang="en-US"/>
              <a:t>Click to edit Master title style</a:t>
            </a:r>
          </a:p>
        </p:txBody>
      </p:sp>
      <p:sp>
        <p:nvSpPr>
          <p:cNvPr id="1029" name="Text Box 32"/>
          <p:cNvSpPr txBox="1">
            <a:spLocks noChangeArrowheads="1"/>
          </p:cNvSpPr>
          <p:nvPr/>
        </p:nvSpPr>
        <p:spPr bwMode="auto">
          <a:xfrm>
            <a:off x="-1" y="6324600"/>
            <a:ext cx="6207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2"/>
                </a:solidFill>
                <a:latin typeface="Times New Roman" pitchFamily="18" charset="0"/>
              </a:defRPr>
            </a:lvl1pPr>
            <a:lvl2pPr marL="742950" indent="-285750" eaLnBrk="0" hangingPunct="0">
              <a:defRPr sz="2000">
                <a:solidFill>
                  <a:schemeClr val="tx2"/>
                </a:solidFill>
                <a:latin typeface="Times New Roman" pitchFamily="18" charset="0"/>
              </a:defRPr>
            </a:lvl2pPr>
            <a:lvl3pPr marL="1143000" indent="-228600" eaLnBrk="0" hangingPunct="0">
              <a:defRPr sz="2000">
                <a:solidFill>
                  <a:schemeClr val="tx2"/>
                </a:solidFill>
                <a:latin typeface="Times New Roman" pitchFamily="18" charset="0"/>
              </a:defRPr>
            </a:lvl3pPr>
            <a:lvl4pPr marL="1600200" indent="-228600" eaLnBrk="0" hangingPunct="0">
              <a:defRPr sz="2000">
                <a:solidFill>
                  <a:schemeClr val="tx2"/>
                </a:solidFill>
                <a:latin typeface="Times New Roman" pitchFamily="18" charset="0"/>
              </a:defRPr>
            </a:lvl4pPr>
            <a:lvl5pPr marL="2057400" indent="-228600" eaLnBrk="0" hangingPunct="0">
              <a:defRPr sz="2000">
                <a:solidFill>
                  <a:schemeClr val="tx2"/>
                </a:solidFill>
                <a:latin typeface="Times New Roman" pitchFamily="18" charset="0"/>
              </a:defRPr>
            </a:lvl5pPr>
            <a:lvl6pPr marL="2514600" indent="-228600" eaLnBrk="0" fontAlgn="base" hangingPunct="0">
              <a:spcBef>
                <a:spcPct val="0"/>
              </a:spcBef>
              <a:spcAft>
                <a:spcPct val="0"/>
              </a:spcAft>
              <a:defRPr sz="2000">
                <a:solidFill>
                  <a:schemeClr val="tx2"/>
                </a:solidFill>
                <a:latin typeface="Times New Roman" pitchFamily="18" charset="0"/>
              </a:defRPr>
            </a:lvl6pPr>
            <a:lvl7pPr marL="2971800" indent="-228600" eaLnBrk="0" fontAlgn="base" hangingPunct="0">
              <a:spcBef>
                <a:spcPct val="0"/>
              </a:spcBef>
              <a:spcAft>
                <a:spcPct val="0"/>
              </a:spcAft>
              <a:defRPr sz="2000">
                <a:solidFill>
                  <a:schemeClr val="tx2"/>
                </a:solidFill>
                <a:latin typeface="Times New Roman" pitchFamily="18" charset="0"/>
              </a:defRPr>
            </a:lvl7pPr>
            <a:lvl8pPr marL="3429000" indent="-228600" eaLnBrk="0" fontAlgn="base" hangingPunct="0">
              <a:spcBef>
                <a:spcPct val="0"/>
              </a:spcBef>
              <a:spcAft>
                <a:spcPct val="0"/>
              </a:spcAft>
              <a:defRPr sz="2000">
                <a:solidFill>
                  <a:schemeClr val="tx2"/>
                </a:solidFill>
                <a:latin typeface="Times New Roman" pitchFamily="18" charset="0"/>
              </a:defRPr>
            </a:lvl8pPr>
            <a:lvl9pPr marL="3886200" indent="-228600" eaLnBrk="0" fontAlgn="base" hangingPunct="0">
              <a:spcBef>
                <a:spcPct val="0"/>
              </a:spcBef>
              <a:spcAft>
                <a:spcPct val="0"/>
              </a:spcAft>
              <a:defRPr sz="2000">
                <a:solidFill>
                  <a:schemeClr val="tx2"/>
                </a:solidFill>
                <a:latin typeface="Times New Roman" pitchFamily="18" charset="0"/>
              </a:defRPr>
            </a:lvl9pPr>
          </a:lstStyle>
          <a:p>
            <a:pPr eaLnBrk="1" hangingPunct="1">
              <a:spcBef>
                <a:spcPct val="50000"/>
              </a:spcBef>
              <a:defRPr/>
            </a:pPr>
            <a:fld id="{6DCCD3EC-9C3E-41A8-AD76-CAEAA9CE51E4}" type="slidenum">
              <a:rPr lang="en-US" b="1" smtClean="0">
                <a:solidFill>
                  <a:schemeClr val="tx1"/>
                </a:solidFill>
                <a:latin typeface="Arial" charset="0"/>
              </a:rPr>
              <a:pPr eaLnBrk="1" hangingPunct="1">
                <a:spcBef>
                  <a:spcPct val="50000"/>
                </a:spcBef>
                <a:defRPr/>
              </a:pPr>
              <a:t>‹#›</a:t>
            </a:fld>
            <a:endParaRPr lang="en-US" b="1" dirty="0">
              <a:solidFill>
                <a:schemeClr val="tx1"/>
              </a:solidFill>
              <a:latin typeface="Arial" charset="0"/>
            </a:endParaRPr>
          </a:p>
        </p:txBody>
      </p:sp>
      <p:sp>
        <p:nvSpPr>
          <p:cNvPr id="1030" name="Line 33"/>
          <p:cNvSpPr>
            <a:spLocks noChangeShapeType="1"/>
          </p:cNvSpPr>
          <p:nvPr/>
        </p:nvSpPr>
        <p:spPr bwMode="auto">
          <a:xfrm flipV="1">
            <a:off x="228600" y="4876800"/>
            <a:ext cx="0" cy="1447800"/>
          </a:xfrm>
          <a:prstGeom prst="line">
            <a:avLst/>
          </a:prstGeom>
          <a:noFill/>
          <a:ln w="28575">
            <a:solidFill>
              <a:srgbClr val="9933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grpSp>
        <p:nvGrpSpPr>
          <p:cNvPr id="1031" name="Group 43"/>
          <p:cNvGrpSpPr>
            <a:grpSpLocks/>
          </p:cNvGrpSpPr>
          <p:nvPr/>
        </p:nvGrpSpPr>
        <p:grpSpPr bwMode="auto">
          <a:xfrm>
            <a:off x="0" y="677863"/>
            <a:ext cx="8542338" cy="1354137"/>
            <a:chOff x="89" y="434"/>
            <a:chExt cx="5381" cy="853"/>
          </a:xfrm>
        </p:grpSpPr>
        <p:sp>
          <p:nvSpPr>
            <p:cNvPr id="1033" name="Rectangle 44"/>
            <p:cNvSpPr>
              <a:spLocks noChangeArrowheads="1"/>
            </p:cNvSpPr>
            <p:nvPr/>
          </p:nvSpPr>
          <p:spPr bwMode="ltGray">
            <a:xfrm>
              <a:off x="272" y="434"/>
              <a:ext cx="276" cy="2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kumimoji="1" lang="en-US" sz="2400" dirty="0">
                <a:solidFill>
                  <a:schemeClr val="tx1"/>
                </a:solidFill>
                <a:latin typeface="Tahoma" pitchFamily="34" charset="0"/>
              </a:endParaRPr>
            </a:p>
          </p:txBody>
        </p:sp>
        <p:sp>
          <p:nvSpPr>
            <p:cNvPr id="1034" name="Rectangle 45"/>
            <p:cNvSpPr>
              <a:spLocks noChangeArrowheads="1"/>
            </p:cNvSpPr>
            <p:nvPr/>
          </p:nvSpPr>
          <p:spPr bwMode="ltGray">
            <a:xfrm>
              <a:off x="513" y="434"/>
              <a:ext cx="207" cy="299"/>
            </a:xfrm>
            <a:prstGeom prst="rect">
              <a:avLst/>
            </a:prstGeom>
            <a:gradFill rotWithShape="0">
              <a:gsLst>
                <a:gs pos="0">
                  <a:schemeClr val="accent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kumimoji="1" lang="en-US" sz="2400" dirty="0">
                <a:solidFill>
                  <a:schemeClr val="tx1"/>
                </a:solidFill>
                <a:latin typeface="Tahoma" pitchFamily="34" charset="0"/>
              </a:endParaRPr>
            </a:p>
          </p:txBody>
        </p:sp>
        <p:sp>
          <p:nvSpPr>
            <p:cNvPr id="1035" name="Rectangle 46"/>
            <p:cNvSpPr>
              <a:spLocks noChangeArrowheads="1"/>
            </p:cNvSpPr>
            <p:nvPr/>
          </p:nvSpPr>
          <p:spPr bwMode="ltGray">
            <a:xfrm>
              <a:off x="350" y="700"/>
              <a:ext cx="266" cy="2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kumimoji="1" lang="en-US" sz="2400" dirty="0">
                <a:solidFill>
                  <a:schemeClr val="tx1"/>
                </a:solidFill>
                <a:latin typeface="Tahoma" pitchFamily="34" charset="0"/>
              </a:endParaRPr>
            </a:p>
          </p:txBody>
        </p:sp>
        <p:sp>
          <p:nvSpPr>
            <p:cNvPr id="1036" name="Rectangle 47"/>
            <p:cNvSpPr>
              <a:spLocks noChangeArrowheads="1"/>
            </p:cNvSpPr>
            <p:nvPr/>
          </p:nvSpPr>
          <p:spPr bwMode="ltGray">
            <a:xfrm>
              <a:off x="583" y="700"/>
              <a:ext cx="232" cy="299"/>
            </a:xfrm>
            <a:prstGeom prst="rect">
              <a:avLst/>
            </a:prstGeom>
            <a:gradFill rotWithShape="0">
              <a:gsLst>
                <a:gs pos="0">
                  <a:schemeClr val="fo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kumimoji="1" lang="en-US" sz="2400" dirty="0">
                <a:solidFill>
                  <a:schemeClr val="tx1"/>
                </a:solidFill>
                <a:latin typeface="Tahoma" pitchFamily="34" charset="0"/>
              </a:endParaRPr>
            </a:p>
          </p:txBody>
        </p:sp>
        <p:sp>
          <p:nvSpPr>
            <p:cNvPr id="1037" name="Rectangle 48"/>
            <p:cNvSpPr>
              <a:spLocks noChangeArrowheads="1"/>
            </p:cNvSpPr>
            <p:nvPr/>
          </p:nvSpPr>
          <p:spPr bwMode="ltGray">
            <a:xfrm>
              <a:off x="89" y="654"/>
              <a:ext cx="353" cy="266"/>
            </a:xfrm>
            <a:prstGeom prst="rect">
              <a:avLst/>
            </a:pr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kumimoji="1" lang="en-US" sz="2400" dirty="0">
                <a:solidFill>
                  <a:schemeClr val="tx1"/>
                </a:solidFill>
                <a:latin typeface="Tahoma" pitchFamily="34" charset="0"/>
              </a:endParaRPr>
            </a:p>
          </p:txBody>
        </p:sp>
        <p:sp>
          <p:nvSpPr>
            <p:cNvPr id="1038" name="Rectangle 49"/>
            <p:cNvSpPr>
              <a:spLocks noChangeArrowheads="1"/>
            </p:cNvSpPr>
            <p:nvPr/>
          </p:nvSpPr>
          <p:spPr bwMode="gray">
            <a:xfrm>
              <a:off x="480" y="624"/>
              <a:ext cx="20" cy="663"/>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kumimoji="1" lang="en-US" sz="2400" dirty="0">
                <a:solidFill>
                  <a:schemeClr val="tx1"/>
                </a:solidFill>
                <a:latin typeface="Tahoma" pitchFamily="34" charset="0"/>
              </a:endParaRPr>
            </a:p>
          </p:txBody>
        </p:sp>
        <p:sp>
          <p:nvSpPr>
            <p:cNvPr id="1039" name="Rectangle 50"/>
            <p:cNvSpPr>
              <a:spLocks noChangeArrowheads="1"/>
            </p:cNvSpPr>
            <p:nvPr/>
          </p:nvSpPr>
          <p:spPr bwMode="gray">
            <a:xfrm>
              <a:off x="288" y="864"/>
              <a:ext cx="5182" cy="20"/>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kumimoji="1" lang="en-US" sz="2400" dirty="0">
                <a:solidFill>
                  <a:schemeClr val="tx1"/>
                </a:solidFill>
                <a:latin typeface="Tahoma" pitchFamily="34" charset="0"/>
              </a:endParaRPr>
            </a:p>
          </p:txBody>
        </p:sp>
      </p:grpSp>
      <p:pic>
        <p:nvPicPr>
          <p:cNvPr id="1032" name="Picture 34" descr="ISL_Logo"/>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025" y="152400"/>
            <a:ext cx="587375" cy="609600"/>
          </a:xfrm>
          <a:prstGeom prst="rect">
            <a:avLst/>
          </a:prstGeom>
          <a:noFill/>
          <a:ln>
            <a:noFill/>
          </a:ln>
          <a:effectLst>
            <a:outerShdw dist="63500" dir="2212194" algn="ctr" rotWithShape="0">
              <a:srgbClr val="80808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Times New Roman" pitchFamily="18" charset="0"/>
        </a:defRPr>
      </a:lvl2pPr>
      <a:lvl3pPr algn="ctr" rtl="0" eaLnBrk="0" fontAlgn="base" hangingPunct="0">
        <a:spcBef>
          <a:spcPct val="0"/>
        </a:spcBef>
        <a:spcAft>
          <a:spcPct val="0"/>
        </a:spcAft>
        <a:defRPr sz="3200">
          <a:solidFill>
            <a:schemeClr val="tx2"/>
          </a:solidFill>
          <a:latin typeface="Times New Roman" pitchFamily="18" charset="0"/>
        </a:defRPr>
      </a:lvl3pPr>
      <a:lvl4pPr algn="ctr" rtl="0" eaLnBrk="0" fontAlgn="base" hangingPunct="0">
        <a:spcBef>
          <a:spcPct val="0"/>
        </a:spcBef>
        <a:spcAft>
          <a:spcPct val="0"/>
        </a:spcAft>
        <a:defRPr sz="3200">
          <a:solidFill>
            <a:schemeClr val="tx2"/>
          </a:solidFill>
          <a:latin typeface="Times New Roman" pitchFamily="18" charset="0"/>
        </a:defRPr>
      </a:lvl4pPr>
      <a:lvl5pPr algn="ctr" rtl="0" eaLnBrk="0" fontAlgn="base" hangingPunct="0">
        <a:spcBef>
          <a:spcPct val="0"/>
        </a:spcBef>
        <a:spcAft>
          <a:spcPct val="0"/>
        </a:spcAft>
        <a:defRPr sz="32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rgbClr val="002060"/>
          </a:solidFill>
          <a:latin typeface="+mn-lt"/>
          <a:ea typeface="+mn-ea"/>
          <a:cs typeface="+mn-cs"/>
        </a:defRPr>
      </a:lvl1pPr>
      <a:lvl2pPr marL="742950" indent="-285750" algn="l" rtl="0" eaLnBrk="0" fontAlgn="base" hangingPunct="0">
        <a:spcBef>
          <a:spcPct val="20000"/>
        </a:spcBef>
        <a:spcAft>
          <a:spcPct val="0"/>
        </a:spcAft>
        <a:buChar char="–"/>
        <a:defRPr sz="2000">
          <a:solidFill>
            <a:srgbClr val="002060"/>
          </a:solidFill>
          <a:latin typeface="+mn-lt"/>
        </a:defRPr>
      </a:lvl2pPr>
      <a:lvl3pPr marL="1143000" indent="-228600" algn="l" rtl="0" eaLnBrk="0" fontAlgn="base" hangingPunct="0">
        <a:spcBef>
          <a:spcPct val="20000"/>
        </a:spcBef>
        <a:spcAft>
          <a:spcPct val="0"/>
        </a:spcAft>
        <a:buChar char="•"/>
        <a:defRPr sz="2000">
          <a:solidFill>
            <a:srgbClr val="002060"/>
          </a:solidFill>
          <a:latin typeface="+mn-lt"/>
        </a:defRPr>
      </a:lvl3pPr>
      <a:lvl4pPr marL="1600200" indent="-228600" algn="l" rtl="0" eaLnBrk="0" fontAlgn="base" hangingPunct="0">
        <a:spcBef>
          <a:spcPct val="20000"/>
        </a:spcBef>
        <a:spcAft>
          <a:spcPct val="0"/>
        </a:spcAft>
        <a:buChar char="–"/>
        <a:defRPr sz="2000">
          <a:solidFill>
            <a:srgbClr val="002060"/>
          </a:solidFill>
          <a:latin typeface="+mn-lt"/>
        </a:defRPr>
      </a:lvl4pPr>
      <a:lvl5pPr marL="2057400" indent="-228600" algn="l" rtl="0" eaLnBrk="0" fontAlgn="base" hangingPunct="0">
        <a:spcBef>
          <a:spcPct val="20000"/>
        </a:spcBef>
        <a:spcAft>
          <a:spcPct val="0"/>
        </a:spcAft>
        <a:buChar char="»"/>
        <a:defRPr sz="2000">
          <a:solidFill>
            <a:srgbClr val="002060"/>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77.wmf"/><Relationship Id="rId5" Type="http://schemas.openxmlformats.org/officeDocument/2006/relationships/oleObject" Target="../embeddings/oleObject6.bin"/><Relationship Id="rId4" Type="http://schemas.openxmlformats.org/officeDocument/2006/relationships/image" Target="../media/image76.wmf"/></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3" Type="http://schemas.openxmlformats.org/officeDocument/2006/relationships/hyperlink" Target="https://www.appliedprog.com/" TargetMode="External"/><Relationship Id="rId2" Type="http://schemas.openxmlformats.org/officeDocument/2006/relationships/hyperlink" Target="https://www.snaphome.com/" TargetMode="Externa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hyperlink" Target="http://www.jedit.org/" TargetMode="External"/><Relationship Id="rId4" Type="http://schemas.openxmlformats.org/officeDocument/2006/relationships/hyperlink" Target="http://www.oracle.com/technetwork/java/javase/downloads/index.html" TargetMode="External"/></Relationships>
</file>

<file path=ppt/slides/_rels/slide10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2.em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6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6.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9.wmf"/></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71.emf"/><Relationship Id="rId5" Type="http://schemas.openxmlformats.org/officeDocument/2006/relationships/package" Target="../embeddings/Microsoft_Word_Document.docx"/><Relationship Id="rId4" Type="http://schemas.openxmlformats.org/officeDocument/2006/relationships/image" Target="../media/image70.wmf"/></Relationships>
</file>

<file path=ppt/slides/_rels/slide98.xml.rels><?xml version="1.0" encoding="UTF-8" standalone="yes"?>
<Relationships xmlns="http://schemas.openxmlformats.org/package/2006/relationships"><Relationship Id="rId3" Type="http://schemas.openxmlformats.org/officeDocument/2006/relationships/image" Target="../media/image74.emf"/><Relationship Id="rId7" Type="http://schemas.openxmlformats.org/officeDocument/2006/relationships/image" Target="../media/image73.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package" Target="../embeddings/Microsoft_Word_Document1.docx"/><Relationship Id="rId5" Type="http://schemas.openxmlformats.org/officeDocument/2006/relationships/image" Target="../media/image72.wmf"/><Relationship Id="rId4" Type="http://schemas.openxmlformats.org/officeDocument/2006/relationships/oleObject" Target="../embeddings/oleObject3.bin"/></Relationships>
</file>

<file path=ppt/slides/_rels/slide9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87.png"/><Relationship Id="rId4" Type="http://schemas.openxmlformats.org/officeDocument/2006/relationships/image" Target="../media/image7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47700" y="1346200"/>
            <a:ext cx="8077200" cy="4552950"/>
          </a:xfrm>
        </p:spPr>
        <p:txBody>
          <a:bodyPr/>
          <a:lstStyle/>
          <a:p>
            <a:pPr eaLnBrk="1" hangingPunct="1"/>
            <a:br>
              <a:rPr lang="en-US" sz="3600" dirty="0"/>
            </a:br>
            <a:r>
              <a:rPr lang="en-US" sz="2800" b="1" dirty="0"/>
              <a:t>Use of the SNAP/RADTRAD Code for LOCA and non-LOCA Dose Analysis </a:t>
            </a:r>
            <a:br>
              <a:rPr lang="en-US" sz="2800" b="1" dirty="0"/>
            </a:br>
            <a:br>
              <a:rPr lang="en-US" b="1" dirty="0"/>
            </a:br>
            <a:r>
              <a:rPr lang="en-US" sz="1800" b="1" dirty="0"/>
              <a:t>W. Arcieri, ISL, Inc.</a:t>
            </a:r>
            <a:br>
              <a:rPr lang="en-US" sz="1800" b="1" dirty="0"/>
            </a:br>
            <a:r>
              <a:rPr lang="en-US" sz="1800" b="1" dirty="0"/>
              <a:t>John Tomon, U.S. Nuclear Regulatory Commission</a:t>
            </a:r>
            <a:br>
              <a:rPr lang="en-US" sz="1800" b="1" dirty="0"/>
            </a:br>
            <a:br>
              <a:rPr lang="en-US" sz="1800" b="1" dirty="0"/>
            </a:br>
            <a:r>
              <a:rPr lang="en-US" sz="1800" b="1" dirty="0"/>
              <a:t>Mark Blumberg, </a:t>
            </a:r>
            <a:br>
              <a:rPr lang="en-US" sz="1800" b="1" dirty="0"/>
            </a:br>
            <a:r>
              <a:rPr lang="en-US" sz="1800" b="1" dirty="0"/>
              <a:t>U.S. Nuclear Regulatory Commission Technical Monitor</a:t>
            </a:r>
            <a:br>
              <a:rPr lang="en-US" sz="2000" b="1" dirty="0"/>
            </a:br>
            <a:br>
              <a:rPr lang="en-US" sz="2000" b="1" dirty="0"/>
            </a:br>
            <a:r>
              <a:rPr lang="en-US" sz="1800" b="1" dirty="0"/>
              <a:t>Presented at </a:t>
            </a:r>
            <a:br>
              <a:rPr lang="en-US" sz="1800" b="1" dirty="0"/>
            </a:br>
            <a:r>
              <a:rPr lang="en-US" sz="1800" b="1" dirty="0"/>
              <a:t>2018 UAE Users Group Meeting</a:t>
            </a:r>
            <a:br>
              <a:rPr lang="en-US" sz="1800" b="1" dirty="0"/>
            </a:br>
            <a:r>
              <a:rPr lang="en-US" sz="1800" b="1" dirty="0"/>
              <a:t>March 25-29, 2018</a:t>
            </a:r>
            <a:br>
              <a:rPr lang="en-US" sz="1800" b="1" dirty="0"/>
            </a:br>
            <a:br>
              <a:rPr lang="en-US" sz="2800" b="1" i="1" dirty="0"/>
            </a:br>
            <a:endParaRPr lang="en-US" sz="2800" b="1" i="1"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1556" y="5862506"/>
            <a:ext cx="7460888" cy="107280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8B08E97-78A5-4239-AA58-8564D15B1E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238" y="1659187"/>
            <a:ext cx="8325853" cy="4991870"/>
          </a:xfrm>
          <a:prstGeom prst="rect">
            <a:avLst/>
          </a:prstGeom>
        </p:spPr>
      </p:pic>
      <p:sp>
        <p:nvSpPr>
          <p:cNvPr id="2" name="Title 1"/>
          <p:cNvSpPr>
            <a:spLocks noGrp="1"/>
          </p:cNvSpPr>
          <p:nvPr>
            <p:ph type="title"/>
          </p:nvPr>
        </p:nvSpPr>
        <p:spPr/>
        <p:txBody>
          <a:bodyPr/>
          <a:lstStyle/>
          <a:p>
            <a:r>
              <a:rPr lang="en-US" dirty="0"/>
              <a:t>SNAP/RADTRAD Model Development</a:t>
            </a:r>
          </a:p>
        </p:txBody>
      </p:sp>
      <p:sp>
        <p:nvSpPr>
          <p:cNvPr id="5" name="TextBox 4"/>
          <p:cNvSpPr txBox="1"/>
          <p:nvPr/>
        </p:nvSpPr>
        <p:spPr>
          <a:xfrm>
            <a:off x="2392764" y="1353124"/>
            <a:ext cx="680132" cy="276999"/>
          </a:xfrm>
          <a:prstGeom prst="rect">
            <a:avLst/>
          </a:prstGeom>
          <a:noFill/>
        </p:spPr>
        <p:txBody>
          <a:bodyPr wrap="square" rtlCol="0">
            <a:spAutoFit/>
          </a:bodyPr>
          <a:lstStyle/>
          <a:p>
            <a:r>
              <a:rPr lang="en-US" sz="1200" dirty="0"/>
              <a:t>Lock </a:t>
            </a:r>
          </a:p>
        </p:txBody>
      </p:sp>
      <p:cxnSp>
        <p:nvCxnSpPr>
          <p:cNvPr id="7" name="Straight Arrow Connector 6"/>
          <p:cNvCxnSpPr/>
          <p:nvPr/>
        </p:nvCxnSpPr>
        <p:spPr bwMode="auto">
          <a:xfrm flipH="1">
            <a:off x="1989877" y="1523943"/>
            <a:ext cx="402887" cy="521578"/>
          </a:xfrm>
          <a:prstGeom prst="straightConnector1">
            <a:avLst/>
          </a:prstGeom>
          <a:noFill/>
          <a:ln w="19050" cap="flat" cmpd="sng" algn="ctr">
            <a:solidFill>
              <a:srgbClr val="C00000"/>
            </a:solidFill>
            <a:prstDash val="solid"/>
            <a:round/>
            <a:headEnd type="none" w="med" len="med"/>
            <a:tailEnd type="arrow"/>
          </a:ln>
          <a:effectLst/>
        </p:spPr>
      </p:cxnSp>
      <p:sp>
        <p:nvSpPr>
          <p:cNvPr id="6" name="TextBox 5"/>
          <p:cNvSpPr txBox="1"/>
          <p:nvPr/>
        </p:nvSpPr>
        <p:spPr>
          <a:xfrm>
            <a:off x="566538" y="3387805"/>
            <a:ext cx="1066800" cy="523220"/>
          </a:xfrm>
          <a:prstGeom prst="rect">
            <a:avLst/>
          </a:prstGeom>
          <a:noFill/>
        </p:spPr>
        <p:txBody>
          <a:bodyPr wrap="square" rtlCol="0">
            <a:spAutoFit/>
          </a:bodyPr>
          <a:lstStyle/>
          <a:p>
            <a:r>
              <a:rPr lang="en-US" sz="1400" dirty="0">
                <a:solidFill>
                  <a:schemeClr val="accent4"/>
                </a:solidFill>
              </a:rPr>
              <a:t>Navigator Window</a:t>
            </a:r>
          </a:p>
        </p:txBody>
      </p:sp>
      <p:sp>
        <p:nvSpPr>
          <p:cNvPr id="8" name="TextBox 7"/>
          <p:cNvSpPr txBox="1"/>
          <p:nvPr/>
        </p:nvSpPr>
        <p:spPr>
          <a:xfrm>
            <a:off x="3383057" y="4779258"/>
            <a:ext cx="1676400" cy="338554"/>
          </a:xfrm>
          <a:prstGeom prst="rect">
            <a:avLst/>
          </a:prstGeom>
          <a:noFill/>
        </p:spPr>
        <p:txBody>
          <a:bodyPr wrap="square" rtlCol="0">
            <a:spAutoFit/>
          </a:bodyPr>
          <a:lstStyle/>
          <a:p>
            <a:r>
              <a:rPr lang="en-US" sz="1600" dirty="0">
                <a:solidFill>
                  <a:srgbClr val="FF0000"/>
                </a:solidFill>
              </a:rPr>
              <a:t>View Window</a:t>
            </a:r>
          </a:p>
        </p:txBody>
      </p:sp>
      <p:sp>
        <p:nvSpPr>
          <p:cNvPr id="9" name="TextBox 8"/>
          <p:cNvSpPr txBox="1"/>
          <p:nvPr/>
        </p:nvSpPr>
        <p:spPr>
          <a:xfrm>
            <a:off x="452238" y="4825425"/>
            <a:ext cx="1295400" cy="584775"/>
          </a:xfrm>
          <a:prstGeom prst="rect">
            <a:avLst/>
          </a:prstGeom>
          <a:noFill/>
        </p:spPr>
        <p:txBody>
          <a:bodyPr wrap="square" rtlCol="0">
            <a:spAutoFit/>
          </a:bodyPr>
          <a:lstStyle/>
          <a:p>
            <a:pPr algn="ctr"/>
            <a:r>
              <a:rPr lang="en-US" sz="1600" dirty="0">
                <a:solidFill>
                  <a:srgbClr val="000099"/>
                </a:solidFill>
              </a:rPr>
              <a:t>Properties Window</a:t>
            </a:r>
          </a:p>
        </p:txBody>
      </p:sp>
      <p:sp>
        <p:nvSpPr>
          <p:cNvPr id="10" name="TextBox 9"/>
          <p:cNvSpPr txBox="1"/>
          <p:nvPr/>
        </p:nvSpPr>
        <p:spPr>
          <a:xfrm>
            <a:off x="5915920" y="5551334"/>
            <a:ext cx="1676400" cy="338554"/>
          </a:xfrm>
          <a:prstGeom prst="rect">
            <a:avLst/>
          </a:prstGeom>
          <a:noFill/>
        </p:spPr>
        <p:txBody>
          <a:bodyPr wrap="square" rtlCol="0">
            <a:spAutoFit/>
          </a:bodyPr>
          <a:lstStyle/>
          <a:p>
            <a:r>
              <a:rPr lang="en-US" sz="1600" dirty="0">
                <a:solidFill>
                  <a:srgbClr val="00B050"/>
                </a:solidFill>
              </a:rPr>
              <a:t>Message Window</a:t>
            </a:r>
          </a:p>
        </p:txBody>
      </p:sp>
      <p:cxnSp>
        <p:nvCxnSpPr>
          <p:cNvPr id="11" name="Straight Arrow Connector 10"/>
          <p:cNvCxnSpPr/>
          <p:nvPr/>
        </p:nvCxnSpPr>
        <p:spPr bwMode="auto">
          <a:xfrm flipH="1">
            <a:off x="5714476" y="5840340"/>
            <a:ext cx="402887" cy="521578"/>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199754540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Dose Models</a:t>
            </a:r>
          </a:p>
        </p:txBody>
      </p:sp>
      <p:sp>
        <p:nvSpPr>
          <p:cNvPr id="3" name="Content Placeholder 2"/>
          <p:cNvSpPr>
            <a:spLocks noGrp="1"/>
          </p:cNvSpPr>
          <p:nvPr>
            <p:ph idx="1"/>
          </p:nvPr>
        </p:nvSpPr>
        <p:spPr/>
        <p:txBody>
          <a:bodyPr/>
          <a:lstStyle/>
          <a:p>
            <a:pPr marL="0" indent="0">
              <a:buNone/>
            </a:pPr>
            <a:r>
              <a:rPr lang="en-US" dirty="0"/>
              <a:t>Murphy-Campe factor is given as:</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Inhalation dose to an individual in the control room is:</a:t>
            </a:r>
          </a:p>
          <a:p>
            <a:pPr marL="0" indent="0">
              <a:buNone/>
            </a:pPr>
            <a:endParaRPr lang="en-US" dirty="0"/>
          </a:p>
          <a:p>
            <a:pPr marL="0" indent="0">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954954226"/>
              </p:ext>
            </p:extLst>
          </p:nvPr>
        </p:nvGraphicFramePr>
        <p:xfrm>
          <a:off x="3458988" y="2214880"/>
          <a:ext cx="1433052" cy="740410"/>
        </p:xfrm>
        <a:graphic>
          <a:graphicData uri="http://schemas.openxmlformats.org/presentationml/2006/ole">
            <mc:AlternateContent xmlns:mc="http://schemas.openxmlformats.org/markup-compatibility/2006">
              <mc:Choice xmlns:v="urn:schemas-microsoft-com:vml" Requires="v">
                <p:oleObj spid="_x0000_s31467" name="Equation" r:id="rId3" imgW="761669" imgH="393529" progId="Equation.3">
                  <p:embed/>
                </p:oleObj>
              </mc:Choice>
              <mc:Fallback>
                <p:oleObj name="Equation" r:id="rId3" imgW="761669" imgH="393529" progId="Equation.3">
                  <p:embed/>
                  <p:pic>
                    <p:nvPicPr>
                      <p:cNvPr id="0" name="Picture 62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58988" y="2214880"/>
                        <a:ext cx="1433052" cy="7404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4116249413"/>
              </p:ext>
            </p:extLst>
          </p:nvPr>
        </p:nvGraphicFramePr>
        <p:xfrm>
          <a:off x="2437130" y="4126230"/>
          <a:ext cx="3595452" cy="709930"/>
        </p:xfrm>
        <a:graphic>
          <a:graphicData uri="http://schemas.openxmlformats.org/presentationml/2006/ole">
            <mc:AlternateContent xmlns:mc="http://schemas.openxmlformats.org/markup-compatibility/2006">
              <mc:Choice xmlns:v="urn:schemas-microsoft-com:vml" Requires="v">
                <p:oleObj spid="_x0000_s31468" name="Equation" r:id="rId5" imgW="1993900" imgH="393700" progId="Equation.3">
                  <p:embed/>
                </p:oleObj>
              </mc:Choice>
              <mc:Fallback>
                <p:oleObj name="Equation" r:id="rId5" imgW="1993900" imgH="393700" progId="Equation.3">
                  <p:embed/>
                  <p:pic>
                    <p:nvPicPr>
                      <p:cNvPr id="0" name="Picture 6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37130" y="4126230"/>
                        <a:ext cx="3595452" cy="7099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10730192"/>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457200" y="274638"/>
            <a:ext cx="8229600" cy="563562"/>
          </a:xfrm>
        </p:spPr>
        <p:txBody>
          <a:bodyPr/>
          <a:lstStyle/>
          <a:p>
            <a:r>
              <a:rPr lang="en-US" sz="2400" dirty="0"/>
              <a:t>SNAP/RADTRAD Dose Models</a:t>
            </a:r>
          </a:p>
        </p:txBody>
      </p:sp>
      <p:sp>
        <p:nvSpPr>
          <p:cNvPr id="40964" name="Rectangle 4"/>
          <p:cNvSpPr>
            <a:spLocks noChangeArrowheads="1"/>
          </p:cNvSpPr>
          <p:nvPr/>
        </p:nvSpPr>
        <p:spPr bwMode="auto">
          <a:xfrm>
            <a:off x="745626" y="1573829"/>
            <a:ext cx="79248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dirty="0"/>
              <a:t>X/Q Data - Values required for each location (usually generated in a separate analysis).  Set in the X/Q Tables node in the Navigator Window.</a:t>
            </a:r>
          </a:p>
          <a:p>
            <a:pPr lvl="1"/>
            <a:endParaRPr lang="en-US" sz="1800" dirty="0"/>
          </a:p>
          <a:p>
            <a:r>
              <a:rPr lang="en-US" sz="1800" dirty="0"/>
              <a:t>Breathing Rates/Occupancy Factors – default values listed below (from RG 1.183 and 1.195).  </a:t>
            </a:r>
          </a:p>
        </p:txBody>
      </p:sp>
      <p:graphicFrame>
        <p:nvGraphicFramePr>
          <p:cNvPr id="7" name="Table 6"/>
          <p:cNvGraphicFramePr>
            <a:graphicFrameLocks noGrp="1"/>
          </p:cNvGraphicFramePr>
          <p:nvPr>
            <p:extLst>
              <p:ext uri="{D42A27DB-BD31-4B8C-83A1-F6EECF244321}">
                <p14:modId xmlns:p14="http://schemas.microsoft.com/office/powerpoint/2010/main" val="46667865"/>
              </p:ext>
            </p:extLst>
          </p:nvPr>
        </p:nvGraphicFramePr>
        <p:xfrm>
          <a:off x="898215" y="3516913"/>
          <a:ext cx="3040063" cy="981456"/>
        </p:xfrm>
        <a:graphic>
          <a:graphicData uri="http://schemas.openxmlformats.org/drawingml/2006/table">
            <a:tbl>
              <a:tblPr/>
              <a:tblGrid>
                <a:gridCol w="1752417">
                  <a:extLst>
                    <a:ext uri="{9D8B030D-6E8A-4147-A177-3AD203B41FA5}">
                      <a16:colId xmlns:a16="http://schemas.microsoft.com/office/drawing/2014/main" val="20000"/>
                    </a:ext>
                  </a:extLst>
                </a:gridCol>
                <a:gridCol w="1287646">
                  <a:extLst>
                    <a:ext uri="{9D8B030D-6E8A-4147-A177-3AD203B41FA5}">
                      <a16:colId xmlns:a16="http://schemas.microsoft.com/office/drawing/2014/main" val="20001"/>
                    </a:ext>
                  </a:extLst>
                </a:gridCol>
              </a:tblGrid>
              <a:tr h="245269">
                <a:tc gridSpan="2">
                  <a:txBody>
                    <a:bodyPr/>
                    <a:lstStyle/>
                    <a:p>
                      <a:pPr marL="0" marR="0">
                        <a:lnSpc>
                          <a:spcPct val="115000"/>
                        </a:lnSpc>
                        <a:spcBef>
                          <a:spcPts val="0"/>
                        </a:spcBef>
                        <a:spcAft>
                          <a:spcPts val="0"/>
                        </a:spcAft>
                      </a:pPr>
                      <a:r>
                        <a:rPr lang="en-US" sz="1400" dirty="0">
                          <a:latin typeface="Calibri"/>
                          <a:ea typeface="Calibri"/>
                          <a:cs typeface="Times New Roman"/>
                        </a:rPr>
                        <a:t>Offsite Breathing Rates (m</a:t>
                      </a:r>
                      <a:r>
                        <a:rPr lang="en-US" sz="1400" baseline="30000" dirty="0">
                          <a:latin typeface="Calibri"/>
                          <a:ea typeface="Calibri"/>
                          <a:cs typeface="Times New Roman"/>
                        </a:rPr>
                        <a:t>3</a:t>
                      </a:r>
                      <a:r>
                        <a:rPr lang="en-US" sz="1400" dirty="0">
                          <a:latin typeface="Calibri"/>
                          <a:ea typeface="Calibri"/>
                          <a:cs typeface="Times New Roman"/>
                        </a:rPr>
                        <a:t>/s)</a:t>
                      </a:r>
                    </a:p>
                  </a:txBody>
                  <a:tcPr marL="68573" marR="685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45269">
                <a:tc>
                  <a:txBody>
                    <a:bodyPr/>
                    <a:lstStyle/>
                    <a:p>
                      <a:pPr marL="0" marR="0">
                        <a:lnSpc>
                          <a:spcPct val="115000"/>
                        </a:lnSpc>
                        <a:spcBef>
                          <a:spcPts val="0"/>
                        </a:spcBef>
                        <a:spcAft>
                          <a:spcPts val="0"/>
                        </a:spcAft>
                      </a:pPr>
                      <a:r>
                        <a:rPr lang="en-US" sz="1400" dirty="0">
                          <a:latin typeface="Calibri"/>
                          <a:ea typeface="Calibri"/>
                          <a:cs typeface="Times New Roman"/>
                        </a:rPr>
                        <a:t>0-8 hours</a:t>
                      </a:r>
                    </a:p>
                  </a:txBody>
                  <a:tcPr marL="68573" marR="685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Calibri"/>
                          <a:ea typeface="Calibri"/>
                          <a:cs typeface="Times New Roman"/>
                        </a:rPr>
                        <a:t>3.5x10</a:t>
                      </a:r>
                      <a:r>
                        <a:rPr lang="en-US" sz="1400" baseline="30000" dirty="0">
                          <a:latin typeface="Calibri"/>
                          <a:ea typeface="Calibri"/>
                          <a:cs typeface="Times New Roman"/>
                        </a:rPr>
                        <a:t>-4</a:t>
                      </a:r>
                      <a:r>
                        <a:rPr lang="en-US" sz="1400" dirty="0">
                          <a:latin typeface="Calibri"/>
                          <a:ea typeface="Calibri"/>
                          <a:cs typeface="Times New Roman"/>
                        </a:rPr>
                        <a:t> </a:t>
                      </a:r>
                    </a:p>
                  </a:txBody>
                  <a:tcPr marL="68573" marR="685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45269">
                <a:tc>
                  <a:txBody>
                    <a:bodyPr/>
                    <a:lstStyle/>
                    <a:p>
                      <a:pPr marL="0" marR="0">
                        <a:lnSpc>
                          <a:spcPct val="115000"/>
                        </a:lnSpc>
                        <a:spcBef>
                          <a:spcPts val="0"/>
                        </a:spcBef>
                        <a:spcAft>
                          <a:spcPts val="0"/>
                        </a:spcAft>
                      </a:pPr>
                      <a:r>
                        <a:rPr lang="en-US" sz="1400" dirty="0">
                          <a:latin typeface="Calibri"/>
                          <a:ea typeface="Calibri"/>
                          <a:cs typeface="Times New Roman"/>
                        </a:rPr>
                        <a:t>8-24 hours</a:t>
                      </a:r>
                    </a:p>
                  </a:txBody>
                  <a:tcPr marL="68573" marR="685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Calibri"/>
                          <a:ea typeface="Calibri"/>
                          <a:cs typeface="Times New Roman"/>
                        </a:rPr>
                        <a:t>1.8x10</a:t>
                      </a:r>
                      <a:r>
                        <a:rPr lang="en-US" sz="1400" baseline="30000" dirty="0">
                          <a:latin typeface="Calibri"/>
                          <a:ea typeface="Calibri"/>
                          <a:cs typeface="Times New Roman"/>
                        </a:rPr>
                        <a:t>-4</a:t>
                      </a:r>
                      <a:endParaRPr lang="en-US" sz="1400" dirty="0">
                        <a:latin typeface="Calibri"/>
                        <a:ea typeface="Calibri"/>
                        <a:cs typeface="Times New Roman"/>
                      </a:endParaRPr>
                    </a:p>
                  </a:txBody>
                  <a:tcPr marL="68573" marR="685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5269">
                <a:tc>
                  <a:txBody>
                    <a:bodyPr/>
                    <a:lstStyle/>
                    <a:p>
                      <a:pPr marL="0" marR="0">
                        <a:lnSpc>
                          <a:spcPct val="115000"/>
                        </a:lnSpc>
                        <a:spcBef>
                          <a:spcPts val="0"/>
                        </a:spcBef>
                        <a:spcAft>
                          <a:spcPts val="0"/>
                        </a:spcAft>
                      </a:pPr>
                      <a:r>
                        <a:rPr lang="en-US" sz="1400" dirty="0">
                          <a:latin typeface="Calibri"/>
                          <a:ea typeface="Calibri"/>
                          <a:cs typeface="Times New Roman"/>
                        </a:rPr>
                        <a:t>24 – end of accident</a:t>
                      </a:r>
                    </a:p>
                  </a:txBody>
                  <a:tcPr marL="68573" marR="685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Calibri"/>
                          <a:ea typeface="Calibri"/>
                          <a:cs typeface="Times New Roman"/>
                        </a:rPr>
                        <a:t>2.3x10</a:t>
                      </a:r>
                      <a:r>
                        <a:rPr lang="en-US" sz="1400" baseline="30000" dirty="0">
                          <a:latin typeface="Calibri"/>
                          <a:ea typeface="Calibri"/>
                          <a:cs typeface="Times New Roman"/>
                        </a:rPr>
                        <a:t>-4</a:t>
                      </a:r>
                      <a:endParaRPr lang="en-US" sz="1400" dirty="0">
                        <a:latin typeface="Calibri"/>
                        <a:ea typeface="Calibri"/>
                        <a:cs typeface="Times New Roman"/>
                      </a:endParaRPr>
                    </a:p>
                  </a:txBody>
                  <a:tcPr marL="68573" marR="685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425446166"/>
              </p:ext>
            </p:extLst>
          </p:nvPr>
        </p:nvGraphicFramePr>
        <p:xfrm>
          <a:off x="4344030" y="3526528"/>
          <a:ext cx="3962400" cy="1472184"/>
        </p:xfrm>
        <a:graphic>
          <a:graphicData uri="http://schemas.openxmlformats.org/drawingml/2006/table">
            <a:tbl>
              <a:tblPr/>
              <a:tblGrid>
                <a:gridCol w="1579002">
                  <a:extLst>
                    <a:ext uri="{9D8B030D-6E8A-4147-A177-3AD203B41FA5}">
                      <a16:colId xmlns:a16="http://schemas.microsoft.com/office/drawing/2014/main" val="20000"/>
                    </a:ext>
                  </a:extLst>
                </a:gridCol>
                <a:gridCol w="2383398">
                  <a:extLst>
                    <a:ext uri="{9D8B030D-6E8A-4147-A177-3AD203B41FA5}">
                      <a16:colId xmlns:a16="http://schemas.microsoft.com/office/drawing/2014/main" val="20001"/>
                    </a:ext>
                  </a:extLst>
                </a:gridCol>
              </a:tblGrid>
              <a:tr h="245269">
                <a:tc gridSpan="2">
                  <a:txBody>
                    <a:bodyPr/>
                    <a:lstStyle/>
                    <a:p>
                      <a:pPr marL="0" marR="0" algn="ctr">
                        <a:lnSpc>
                          <a:spcPct val="115000"/>
                        </a:lnSpc>
                        <a:spcBef>
                          <a:spcPts val="0"/>
                        </a:spcBef>
                        <a:spcAft>
                          <a:spcPts val="0"/>
                        </a:spcAft>
                      </a:pPr>
                      <a:r>
                        <a:rPr lang="en-US" sz="1400" dirty="0">
                          <a:latin typeface="Calibri"/>
                          <a:ea typeface="Calibri"/>
                          <a:cs typeface="Times New Roman"/>
                        </a:rPr>
                        <a:t>Control Room Breathing Rates/Occ Factors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0"/>
                  </a:ext>
                </a:extLst>
              </a:tr>
              <a:tr h="245269">
                <a:tc gridSpan="2">
                  <a:txBody>
                    <a:bodyPr/>
                    <a:lstStyle/>
                    <a:p>
                      <a:pPr marL="0" marR="0">
                        <a:lnSpc>
                          <a:spcPct val="115000"/>
                        </a:lnSpc>
                        <a:spcBef>
                          <a:spcPts val="0"/>
                        </a:spcBef>
                        <a:spcAft>
                          <a:spcPts val="0"/>
                        </a:spcAft>
                      </a:pPr>
                      <a:r>
                        <a:rPr lang="en-US" sz="1400" dirty="0">
                          <a:latin typeface="Calibri"/>
                          <a:ea typeface="Calibri"/>
                          <a:cs typeface="Times New Roman"/>
                        </a:rPr>
                        <a:t>3.5x10</a:t>
                      </a:r>
                      <a:r>
                        <a:rPr lang="en-US" sz="1400" baseline="30000" dirty="0">
                          <a:latin typeface="Calibri"/>
                          <a:ea typeface="Calibri"/>
                          <a:cs typeface="Times New Roman"/>
                        </a:rPr>
                        <a:t>-4</a:t>
                      </a:r>
                      <a:r>
                        <a:rPr lang="en-US" sz="1400" dirty="0">
                          <a:latin typeface="Calibri"/>
                          <a:ea typeface="Calibri"/>
                          <a:cs typeface="Times New Roman"/>
                        </a:rPr>
                        <a:t> m</a:t>
                      </a:r>
                      <a:r>
                        <a:rPr lang="en-US" sz="1400" baseline="30000" dirty="0">
                          <a:latin typeface="Calibri"/>
                          <a:ea typeface="Calibri"/>
                          <a:cs typeface="Times New Roman"/>
                        </a:rPr>
                        <a:t>3</a:t>
                      </a:r>
                      <a:r>
                        <a:rPr lang="en-US" sz="1400" dirty="0">
                          <a:latin typeface="Calibri"/>
                          <a:ea typeface="Calibri"/>
                          <a:cs typeface="Times New Roman"/>
                        </a:rPr>
                        <a:t>/s for the duration of the event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extLst>
                  <a:ext uri="{0D108BD9-81ED-4DB2-BD59-A6C34878D82A}">
                    <a16:rowId xmlns:a16="http://schemas.microsoft.com/office/drawing/2014/main" val="10001"/>
                  </a:ext>
                </a:extLst>
              </a:tr>
              <a:tr h="245269">
                <a:tc>
                  <a:txBody>
                    <a:bodyPr/>
                    <a:lstStyle/>
                    <a:p>
                      <a:pPr marL="0" marR="0">
                        <a:lnSpc>
                          <a:spcPct val="115000"/>
                        </a:lnSpc>
                        <a:spcBef>
                          <a:spcPts val="0"/>
                        </a:spcBef>
                        <a:spcAft>
                          <a:spcPts val="0"/>
                        </a:spcAft>
                      </a:pPr>
                      <a:r>
                        <a:rPr lang="en-US" sz="1400" dirty="0">
                          <a:latin typeface="Calibri"/>
                          <a:ea typeface="Calibri"/>
                          <a:cs typeface="Times New Roman"/>
                        </a:rPr>
                        <a:t>Occupancy Factors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Calibri"/>
                          <a:ea typeface="Calibri"/>
                          <a:cs typeface="Times New Roman"/>
                        </a:rPr>
                        <a:t>Fraction of time present in CR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45269">
                <a:tc>
                  <a:txBody>
                    <a:bodyPr/>
                    <a:lstStyle/>
                    <a:p>
                      <a:pPr marL="0" marR="0">
                        <a:lnSpc>
                          <a:spcPct val="115000"/>
                        </a:lnSpc>
                        <a:spcBef>
                          <a:spcPts val="0"/>
                        </a:spcBef>
                        <a:spcAft>
                          <a:spcPts val="0"/>
                        </a:spcAft>
                      </a:pPr>
                      <a:r>
                        <a:rPr lang="en-US" sz="1400" dirty="0">
                          <a:latin typeface="Calibri"/>
                          <a:ea typeface="Calibri"/>
                          <a:cs typeface="Times New Roman"/>
                        </a:rPr>
                        <a:t>0 – 24 hours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Calibri"/>
                          <a:ea typeface="Calibri"/>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45269">
                <a:tc>
                  <a:txBody>
                    <a:bodyPr/>
                    <a:lstStyle/>
                    <a:p>
                      <a:pPr marL="0" marR="0">
                        <a:lnSpc>
                          <a:spcPct val="115000"/>
                        </a:lnSpc>
                        <a:spcBef>
                          <a:spcPts val="0"/>
                        </a:spcBef>
                        <a:spcAft>
                          <a:spcPts val="0"/>
                        </a:spcAft>
                      </a:pPr>
                      <a:r>
                        <a:rPr lang="en-US" sz="1400" dirty="0">
                          <a:latin typeface="Calibri"/>
                          <a:ea typeface="Calibri"/>
                          <a:cs typeface="Times New Roman"/>
                        </a:rPr>
                        <a:t>1 – 4 days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Calibri"/>
                          <a:ea typeface="Calibri"/>
                          <a:cs typeface="Times New Roman"/>
                        </a:rPr>
                        <a:t>0.6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45269">
                <a:tc>
                  <a:txBody>
                    <a:bodyPr/>
                    <a:lstStyle/>
                    <a:p>
                      <a:pPr marL="0" marR="0">
                        <a:lnSpc>
                          <a:spcPct val="115000"/>
                        </a:lnSpc>
                        <a:spcBef>
                          <a:spcPts val="0"/>
                        </a:spcBef>
                        <a:spcAft>
                          <a:spcPts val="0"/>
                        </a:spcAft>
                      </a:pPr>
                      <a:r>
                        <a:rPr lang="en-US" sz="1400" dirty="0">
                          <a:latin typeface="Calibri"/>
                          <a:ea typeface="Calibri"/>
                          <a:cs typeface="Times New Roman"/>
                        </a:rPr>
                        <a:t>4 to 30 days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Calibri"/>
                          <a:ea typeface="Calibri"/>
                          <a:cs typeface="Times New Roman"/>
                        </a:rPr>
                        <a:t>0.4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SNAP/RADTRAD Final Exercise - LOCA</a:t>
            </a:r>
          </a:p>
        </p:txBody>
      </p:sp>
      <p:sp>
        <p:nvSpPr>
          <p:cNvPr id="3" name="TextBox 2"/>
          <p:cNvSpPr txBox="1"/>
          <p:nvPr/>
        </p:nvSpPr>
        <p:spPr>
          <a:xfrm>
            <a:off x="829340" y="1949302"/>
            <a:ext cx="7428613" cy="707886"/>
          </a:xfrm>
          <a:prstGeom prst="rect">
            <a:avLst/>
          </a:prstGeom>
          <a:noFill/>
        </p:spPr>
        <p:txBody>
          <a:bodyPr wrap="square" rtlCol="0">
            <a:spAutoFit/>
          </a:bodyPr>
          <a:lstStyle/>
          <a:p>
            <a:pPr marL="342900" indent="-342900">
              <a:buFont typeface="Arial" panose="020B0604020202020204" pitchFamily="34" charset="0"/>
              <a:buChar char="•"/>
            </a:pPr>
            <a:r>
              <a:rPr lang="en-US" dirty="0"/>
              <a:t>The final exercise is to model a LOCA.  A description of the accident is presented in the Exercise writeup.</a:t>
            </a:r>
          </a:p>
        </p:txBody>
      </p:sp>
    </p:spTree>
    <p:extLst>
      <p:ext uri="{BB962C8B-B14F-4D97-AF65-F5344CB8AC3E}">
        <p14:creationId xmlns:p14="http://schemas.microsoft.com/office/powerpoint/2010/main" val="1889298208"/>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B478B-9146-4F43-8CAD-B693E2734F13}"/>
              </a:ext>
            </a:extLst>
          </p:cNvPr>
          <p:cNvSpPr>
            <a:spLocks noGrp="1"/>
          </p:cNvSpPr>
          <p:nvPr>
            <p:ph type="title"/>
          </p:nvPr>
        </p:nvSpPr>
        <p:spPr/>
        <p:txBody>
          <a:bodyPr/>
          <a:lstStyle/>
          <a:p>
            <a:r>
              <a:rPr lang="en-US" dirty="0"/>
              <a:t>Backup Slides</a:t>
            </a:r>
          </a:p>
        </p:txBody>
      </p:sp>
    </p:spTree>
    <p:extLst>
      <p:ext uri="{BB962C8B-B14F-4D97-AF65-F5344CB8AC3E}">
        <p14:creationId xmlns:p14="http://schemas.microsoft.com/office/powerpoint/2010/main" val="287433381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dirty="0"/>
              <a:t>SNAP/RADTRAD Installation</a:t>
            </a:r>
          </a:p>
        </p:txBody>
      </p:sp>
      <p:sp>
        <p:nvSpPr>
          <p:cNvPr id="3" name="Content Placeholder 2"/>
          <p:cNvSpPr>
            <a:spLocks noGrp="1"/>
          </p:cNvSpPr>
          <p:nvPr>
            <p:ph idx="1"/>
          </p:nvPr>
        </p:nvSpPr>
        <p:spPr/>
        <p:txBody>
          <a:bodyPr/>
          <a:lstStyle/>
          <a:p>
            <a:pPr>
              <a:spcBef>
                <a:spcPts val="0"/>
              </a:spcBef>
            </a:pPr>
            <a:r>
              <a:rPr lang="en-US" dirty="0"/>
              <a:t>SNAP - obtained from the Applied Programming Technology website at: </a:t>
            </a:r>
            <a:r>
              <a:rPr lang="en-US" dirty="0">
                <a:hlinkClick r:id="rId2"/>
              </a:rPr>
              <a:t>https://www.snaphome.com/</a:t>
            </a:r>
            <a:r>
              <a:rPr lang="en-US" dirty="0"/>
              <a:t> </a:t>
            </a:r>
          </a:p>
          <a:p>
            <a:pPr marL="0" indent="0">
              <a:spcBef>
                <a:spcPts val="0"/>
              </a:spcBef>
              <a:buNone/>
            </a:pPr>
            <a:r>
              <a:rPr lang="en-US" dirty="0"/>
              <a:t>     </a:t>
            </a:r>
            <a:r>
              <a:rPr lang="en-US" dirty="0">
                <a:hlinkClick r:id="rId3"/>
              </a:rPr>
              <a:t>https://www.appliedprog.com/</a:t>
            </a:r>
            <a:endParaRPr lang="en-US" dirty="0"/>
          </a:p>
          <a:p>
            <a:pPr marL="0" indent="0">
              <a:spcBef>
                <a:spcPts val="0"/>
              </a:spcBef>
              <a:buNone/>
            </a:pPr>
            <a:r>
              <a:rPr lang="en-US" dirty="0"/>
              <a:t>  </a:t>
            </a:r>
          </a:p>
          <a:p>
            <a:r>
              <a:rPr lang="en-US" dirty="0"/>
              <a:t>Files needed to run SNAP/</a:t>
            </a:r>
            <a:r>
              <a:rPr lang="en-US" dirty="0" err="1"/>
              <a:t>RADTRAD</a:t>
            </a:r>
            <a:r>
              <a:rPr lang="en-US" dirty="0"/>
              <a:t>:</a:t>
            </a:r>
          </a:p>
          <a:p>
            <a:pPr lvl="1"/>
            <a:r>
              <a:rPr lang="en-US" sz="1600" dirty="0"/>
              <a:t>Java Standard Edition (SE) 7.0 or later.  This package is currently available on </a:t>
            </a:r>
            <a:r>
              <a:rPr lang="en-US" sz="1600" u="sng" dirty="0">
                <a:hlinkClick r:id="rId4"/>
              </a:rPr>
              <a:t>http://www.oracle.com/technetwork/java/javase/downloads/index.html</a:t>
            </a:r>
            <a:r>
              <a:rPr lang="en-US" sz="1600" dirty="0"/>
              <a:t>.</a:t>
            </a:r>
          </a:p>
          <a:p>
            <a:pPr lvl="1"/>
            <a:r>
              <a:rPr lang="en-US" sz="1600" dirty="0"/>
              <a:t>SNAP/RADTRAD plugin – distributed with SNAP during the download progress from the APT site.</a:t>
            </a:r>
          </a:p>
          <a:p>
            <a:pPr lvl="1"/>
            <a:r>
              <a:rPr lang="en-US" sz="1600" dirty="0"/>
              <a:t>APTPlot – plotting package.  See APT website (addresses above).</a:t>
            </a:r>
          </a:p>
          <a:p>
            <a:pPr lvl="1"/>
            <a:r>
              <a:rPr lang="en-US" sz="1600" dirty="0"/>
              <a:t>jedit – although not required, jedit adds some user conveniences in SNAP.  This package is available from </a:t>
            </a:r>
            <a:r>
              <a:rPr lang="en-US" sz="1600" u="sng" dirty="0">
                <a:hlinkClick r:id="rId5"/>
              </a:rPr>
              <a:t>www.jedit.org</a:t>
            </a:r>
            <a:r>
              <a:rPr lang="en-US" sz="1600" u="sng" dirty="0"/>
              <a:t>. </a:t>
            </a:r>
          </a:p>
          <a:p>
            <a:pPr lvl="1"/>
            <a:endParaRPr lang="en-US" sz="1600" u="sng" dirty="0"/>
          </a:p>
          <a:p>
            <a:r>
              <a:rPr lang="en-US" sz="1800" dirty="0"/>
              <a:t>RADTRAD analytical code packaged separately, available through the RAMP website for registered users.</a:t>
            </a:r>
          </a:p>
          <a:p>
            <a:pPr marL="457200" lvl="1" indent="0">
              <a:buNone/>
            </a:pPr>
            <a:endParaRPr lang="en-US" sz="1600" u="sng" dirty="0"/>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20697" y="2074235"/>
            <a:ext cx="2210109" cy="714475"/>
          </a:xfrm>
          <a:prstGeom prst="rect">
            <a:avLst/>
          </a:prstGeom>
        </p:spPr>
      </p:pic>
    </p:spTree>
    <p:extLst>
      <p:ext uri="{BB962C8B-B14F-4D97-AF65-F5344CB8AC3E}">
        <p14:creationId xmlns:p14="http://schemas.microsoft.com/office/powerpoint/2010/main" val="128799140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Installation</a:t>
            </a:r>
          </a:p>
        </p:txBody>
      </p:sp>
      <p:sp>
        <p:nvSpPr>
          <p:cNvPr id="3" name="Content Placeholder 2"/>
          <p:cNvSpPr>
            <a:spLocks noGrp="1"/>
          </p:cNvSpPr>
          <p:nvPr>
            <p:ph idx="1"/>
          </p:nvPr>
        </p:nvSpPr>
        <p:spPr>
          <a:xfrm>
            <a:off x="642026" y="1438612"/>
            <a:ext cx="4217140" cy="5108102"/>
          </a:xfrm>
        </p:spPr>
        <p:txBody>
          <a:bodyPr/>
          <a:lstStyle/>
          <a:p>
            <a:r>
              <a:rPr lang="en-US" sz="1800" dirty="0"/>
              <a:t>Installation begins with downloading the snapinstaller.jar file from the APT website to a convenient directory.  Once that file is downloaded, click on the SnapInstaller.jar file to start the installation.</a:t>
            </a:r>
          </a:p>
          <a:p>
            <a:r>
              <a:rPr lang="en-US" sz="1800" dirty="0"/>
              <a:t>Alternately, you can navigate to the directory where the SnapInstaller.jar file is located and enter:</a:t>
            </a:r>
          </a:p>
          <a:p>
            <a:pPr marL="0" indent="0">
              <a:buNone/>
            </a:pPr>
            <a:r>
              <a:rPr lang="en-US" sz="1800" dirty="0"/>
              <a:t>         java –jar SnapInstaller.jar</a:t>
            </a:r>
          </a:p>
          <a:p>
            <a:r>
              <a:rPr lang="en-US" sz="1800" dirty="0"/>
              <a:t>There are three installation options available as shown in the adjacent screenshot. </a:t>
            </a:r>
          </a:p>
          <a:p>
            <a:r>
              <a:rPr lang="en-US" sz="1800" dirty="0"/>
              <a:t>Installing from the internet is the easiest. I prefer to download the installation packages to a local directory and then perform the installation.</a:t>
            </a:r>
          </a:p>
          <a:p>
            <a:pPr marL="0" indent="0">
              <a:buNone/>
            </a:pPr>
            <a:endParaRPr lang="en-US" sz="16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6357" y="2161885"/>
            <a:ext cx="3642676" cy="3071126"/>
          </a:xfrm>
          <a:prstGeom prst="rect">
            <a:avLst/>
          </a:prstGeom>
        </p:spPr>
      </p:pic>
    </p:spTree>
    <p:extLst>
      <p:ext uri="{BB962C8B-B14F-4D97-AF65-F5344CB8AC3E}">
        <p14:creationId xmlns:p14="http://schemas.microsoft.com/office/powerpoint/2010/main" val="653346790"/>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Installation</a:t>
            </a:r>
          </a:p>
        </p:txBody>
      </p:sp>
      <p:sp>
        <p:nvSpPr>
          <p:cNvPr id="3" name="Content Placeholder 2"/>
          <p:cNvSpPr>
            <a:spLocks noGrp="1"/>
          </p:cNvSpPr>
          <p:nvPr>
            <p:ph idx="1"/>
          </p:nvPr>
        </p:nvSpPr>
        <p:spPr>
          <a:xfrm>
            <a:off x="860871" y="2186918"/>
            <a:ext cx="3265264" cy="4040069"/>
          </a:xfrm>
        </p:spPr>
        <p:txBody>
          <a:bodyPr/>
          <a:lstStyle/>
          <a:p>
            <a:r>
              <a:rPr lang="en-US" sz="1800" dirty="0"/>
              <a:t>Initial installer screen analyzes installation and checks for pre-existing plugins.</a:t>
            </a:r>
          </a:p>
          <a:p>
            <a:r>
              <a:rPr lang="en-US" sz="1800" dirty="0"/>
              <a:t>Plugin Manager allows the user to select plugins to be installed or updated.</a:t>
            </a:r>
          </a:p>
          <a:p>
            <a:r>
              <a:rPr lang="en-US" sz="1800" dirty="0"/>
              <a:t>Select the plugins required and continue.  Installation should proceed to completion.</a:t>
            </a:r>
          </a:p>
          <a:p>
            <a:r>
              <a:rPr lang="en-US" sz="1800" dirty="0"/>
              <a:t>Plug-ins required for SNAP/RADTRAD are AVF, ENGTMPL, EXTDATA, RADTRAD and Uncertainty.</a:t>
            </a:r>
          </a:p>
          <a:p>
            <a:endParaRPr lang="en-US" sz="1800"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85155" y="1615550"/>
            <a:ext cx="4379236" cy="1845568"/>
          </a:xfrm>
          <a:prstGeom prst="rect">
            <a:avLst/>
          </a:prstGeom>
        </p:spPr>
      </p:pic>
      <p:cxnSp>
        <p:nvCxnSpPr>
          <p:cNvPr id="6" name="Straight Arrow Connector 5"/>
          <p:cNvCxnSpPr/>
          <p:nvPr/>
        </p:nvCxnSpPr>
        <p:spPr bwMode="auto">
          <a:xfrm flipV="1">
            <a:off x="3653774" y="2538334"/>
            <a:ext cx="767086" cy="95290"/>
          </a:xfrm>
          <a:prstGeom prst="straightConnector1">
            <a:avLst/>
          </a:prstGeom>
          <a:noFill/>
          <a:ln w="19050" cap="flat" cmpd="sng" algn="ctr">
            <a:solidFill>
              <a:srgbClr val="C00000"/>
            </a:solidFill>
            <a:prstDash val="solid"/>
            <a:round/>
            <a:headEnd type="none" w="med" len="med"/>
            <a:tailEnd type="arrow"/>
          </a:ln>
          <a:effectLst/>
        </p:spPr>
      </p:cxnSp>
      <p:cxnSp>
        <p:nvCxnSpPr>
          <p:cNvPr id="8" name="Straight Arrow Connector 7"/>
          <p:cNvCxnSpPr/>
          <p:nvPr/>
        </p:nvCxnSpPr>
        <p:spPr bwMode="auto">
          <a:xfrm>
            <a:off x="3270231" y="4085832"/>
            <a:ext cx="1037273" cy="357699"/>
          </a:xfrm>
          <a:prstGeom prst="straightConnector1">
            <a:avLst/>
          </a:prstGeom>
          <a:noFill/>
          <a:ln w="19050" cap="flat" cmpd="sng" algn="ctr">
            <a:solidFill>
              <a:srgbClr val="C00000"/>
            </a:solidFill>
            <a:prstDash val="solid"/>
            <a:round/>
            <a:headEnd type="none" w="med" len="med"/>
            <a:tailEnd type="arrow"/>
          </a:ln>
          <a:effectLst/>
        </p:spPr>
      </p:cxn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4678" y="3897945"/>
            <a:ext cx="4600190" cy="2494665"/>
          </a:xfrm>
          <a:prstGeom prst="rect">
            <a:avLst/>
          </a:prstGeom>
        </p:spPr>
      </p:pic>
    </p:spTree>
    <p:extLst>
      <p:ext uri="{BB962C8B-B14F-4D97-AF65-F5344CB8AC3E}">
        <p14:creationId xmlns:p14="http://schemas.microsoft.com/office/powerpoint/2010/main" val="89082569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Installation</a:t>
            </a:r>
          </a:p>
        </p:txBody>
      </p:sp>
      <p:sp>
        <p:nvSpPr>
          <p:cNvPr id="3" name="Content Placeholder 2"/>
          <p:cNvSpPr>
            <a:spLocks noGrp="1"/>
          </p:cNvSpPr>
          <p:nvPr>
            <p:ph idx="1"/>
          </p:nvPr>
        </p:nvSpPr>
        <p:spPr/>
        <p:txBody>
          <a:bodyPr/>
          <a:lstStyle/>
          <a:p>
            <a:r>
              <a:rPr lang="en-US" dirty="0"/>
              <a:t>The SNAP Installation is written to the /users/</a:t>
            </a:r>
            <a:r>
              <a:rPr lang="en-US" i="1" dirty="0"/>
              <a:t>homedir</a:t>
            </a:r>
            <a:r>
              <a:rPr lang="en-US" dirty="0"/>
              <a:t> where </a:t>
            </a:r>
            <a:r>
              <a:rPr lang="en-US" i="1" dirty="0"/>
              <a:t>homedir</a:t>
            </a:r>
            <a:r>
              <a:rPr lang="en-US" dirty="0"/>
              <a:t> is the home directory for the login ID being used unless you specified a different location.</a:t>
            </a:r>
          </a:p>
          <a:p>
            <a:pPr lvl="1"/>
            <a:r>
              <a:rPr lang="en-US" dirty="0"/>
              <a:t>If you are not sure of where you home directory is, open a command window by going to Start and typing in “command” in the Search textbox.  A command prompt window should appear (select “Command Prompt” from menu above if necessary). Then, type in </a:t>
            </a:r>
            <a:r>
              <a:rPr lang="en-US" b="1" dirty="0"/>
              <a:t>echo %USERPROFILE% </a:t>
            </a:r>
            <a:r>
              <a:rPr lang="en-US" dirty="0"/>
              <a:t>and your home directory will be displayed.</a:t>
            </a:r>
          </a:p>
          <a:p>
            <a:r>
              <a:rPr lang="en-US" dirty="0"/>
              <a:t>The SNAP installer creates two directories: snap and .snap under /users/</a:t>
            </a:r>
            <a:r>
              <a:rPr lang="en-US" i="1" dirty="0"/>
              <a:t>homedir</a:t>
            </a:r>
            <a:r>
              <a:rPr lang="en-US" dirty="0"/>
              <a:t>.  The code files are written to snap and files needed to use SNAP on a given system are written to .snap.</a:t>
            </a:r>
          </a:p>
          <a:p>
            <a:pPr lvl="1"/>
            <a:r>
              <a:rPr lang="en-US" dirty="0"/>
              <a:t>Ex: the location of the root folder on a given computer is written to .snap.</a:t>
            </a:r>
          </a:p>
          <a:p>
            <a:pPr marL="0" indent="0">
              <a:buNone/>
            </a:pPr>
            <a:endParaRPr lang="en-US" sz="1800" dirty="0"/>
          </a:p>
        </p:txBody>
      </p:sp>
    </p:spTree>
    <p:extLst>
      <p:ext uri="{BB962C8B-B14F-4D97-AF65-F5344CB8AC3E}">
        <p14:creationId xmlns:p14="http://schemas.microsoft.com/office/powerpoint/2010/main" val="337105547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Installation</a:t>
            </a:r>
          </a:p>
        </p:txBody>
      </p:sp>
      <p:sp>
        <p:nvSpPr>
          <p:cNvPr id="3" name="Content Placeholder 2"/>
          <p:cNvSpPr>
            <a:spLocks noGrp="1"/>
          </p:cNvSpPr>
          <p:nvPr>
            <p:ph idx="1"/>
          </p:nvPr>
        </p:nvSpPr>
        <p:spPr>
          <a:xfrm>
            <a:off x="838199" y="1574800"/>
            <a:ext cx="7478949" cy="999351"/>
          </a:xfrm>
        </p:spPr>
        <p:txBody>
          <a:bodyPr/>
          <a:lstStyle/>
          <a:p>
            <a:r>
              <a:rPr lang="en-US" sz="1800" dirty="0"/>
              <a:t>Once the SNAP/RADTRAD package is installed, the RADTRAD analytical code is installed.  </a:t>
            </a:r>
          </a:p>
          <a:p>
            <a:r>
              <a:rPr lang="en-US" sz="1800" dirty="0"/>
              <a:t>RADTRAD analytical code files are listed below: </a:t>
            </a:r>
          </a:p>
          <a:p>
            <a:endParaRPr lang="en-US" sz="1800" dirty="0"/>
          </a:p>
          <a:p>
            <a:endParaRPr lang="en-US" sz="1800" dirty="0"/>
          </a:p>
          <a:p>
            <a:endParaRPr lang="en-US" sz="1800" dirty="0"/>
          </a:p>
          <a:p>
            <a:pPr marL="457200" lvl="1" indent="0">
              <a:spcBef>
                <a:spcPts val="0"/>
              </a:spcBef>
              <a:buNone/>
            </a:pPr>
            <a:endParaRPr lang="en-US" sz="1800" dirty="0"/>
          </a:p>
          <a:p>
            <a:pPr marL="0" indent="0">
              <a:buNone/>
            </a:pPr>
            <a:endParaRPr lang="en-US" dirty="0"/>
          </a:p>
        </p:txBody>
      </p:sp>
      <p:graphicFrame>
        <p:nvGraphicFramePr>
          <p:cNvPr id="4" name="Table 3"/>
          <p:cNvGraphicFramePr>
            <a:graphicFrameLocks noGrp="1"/>
          </p:cNvGraphicFramePr>
          <p:nvPr>
            <p:extLst/>
          </p:nvPr>
        </p:nvGraphicFramePr>
        <p:xfrm>
          <a:off x="1327517" y="2757265"/>
          <a:ext cx="6096000" cy="1112520"/>
        </p:xfrm>
        <a:graphic>
          <a:graphicData uri="http://schemas.openxmlformats.org/drawingml/2006/table">
            <a:tbl>
              <a:tblPr firstRow="1" bandRow="1"/>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b="0" dirty="0">
                          <a:solidFill>
                            <a:srgbClr val="002060"/>
                          </a:solidFill>
                        </a:rPr>
                        <a:t>radtrad.jar</a:t>
                      </a:r>
                    </a:p>
                  </a:txBody>
                  <a:tcPr/>
                </a:tc>
                <a:tc>
                  <a:txBody>
                    <a:bodyPr/>
                    <a:lstStyle/>
                    <a:p>
                      <a:r>
                        <a:rPr lang="en-US" dirty="0"/>
                        <a:t>castor-xml.jar</a:t>
                      </a:r>
                      <a:endParaRPr lang="en-US" dirty="0">
                        <a:solidFill>
                          <a:srgbClr val="0070C0"/>
                        </a:solidFill>
                      </a:endParaRPr>
                    </a:p>
                  </a:txBody>
                  <a:tcPr/>
                </a:tc>
                <a:extLst>
                  <a:ext uri="{0D108BD9-81ED-4DB2-BD59-A6C34878D82A}">
                    <a16:rowId xmlns:a16="http://schemas.microsoft.com/office/drawing/2014/main" val="10000"/>
                  </a:ext>
                </a:extLst>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castor-codegen.jar</a:t>
                      </a:r>
                      <a:endParaRPr lang="en-US" dirty="0">
                        <a:solidFill>
                          <a:srgbClr val="0070C0"/>
                        </a:solidFill>
                      </a:endParaRP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castor-xml-schema.jar</a:t>
                      </a:r>
                      <a:endParaRPr lang="en-US" dirty="0">
                        <a:solidFill>
                          <a:srgbClr val="0070C0"/>
                        </a:solidFill>
                      </a:endParaRPr>
                    </a:p>
                  </a:txBody>
                  <a:tcPr/>
                </a:tc>
                <a:extLst>
                  <a:ext uri="{0D108BD9-81ED-4DB2-BD59-A6C34878D82A}">
                    <a16:rowId xmlns:a16="http://schemas.microsoft.com/office/drawing/2014/main" val="10001"/>
                  </a:ext>
                </a:extLst>
              </a:tr>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a:t>castor-core.jar</a:t>
                      </a:r>
                      <a:endParaRPr lang="en-US" dirty="0">
                        <a:solidFill>
                          <a:srgbClr val="0070C0"/>
                        </a:solidFill>
                      </a:endParaRPr>
                    </a:p>
                  </a:txBody>
                  <a:tcPr/>
                </a:tc>
                <a:tc>
                  <a:txBody>
                    <a:bodyPr/>
                    <a:lstStyle/>
                    <a:p>
                      <a:r>
                        <a:rPr lang="en-US" dirty="0"/>
                        <a:t>commons-logging.jar</a:t>
                      </a:r>
                      <a:endParaRPr lang="en-US" dirty="0">
                        <a:solidFill>
                          <a:srgbClr val="0070C0"/>
                        </a:solidFill>
                      </a:endParaRPr>
                    </a:p>
                  </a:txBody>
                  <a:tcPr/>
                </a:tc>
                <a:extLst>
                  <a:ext uri="{0D108BD9-81ED-4DB2-BD59-A6C34878D82A}">
                    <a16:rowId xmlns:a16="http://schemas.microsoft.com/office/drawing/2014/main" val="10002"/>
                  </a:ext>
                </a:extLst>
              </a:tr>
            </a:tbl>
          </a:graphicData>
        </a:graphic>
      </p:graphicFrame>
      <p:sp>
        <p:nvSpPr>
          <p:cNvPr id="5" name="Content Placeholder 2"/>
          <p:cNvSpPr txBox="1">
            <a:spLocks/>
          </p:cNvSpPr>
          <p:nvPr/>
        </p:nvSpPr>
        <p:spPr bwMode="auto">
          <a:xfrm>
            <a:off x="823644" y="4079213"/>
            <a:ext cx="7478949" cy="250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800" kern="0" dirty="0"/>
              <a:t>Basically, the user copies these files to a suitable directory and sets a link to the radtrad.jar file using the SNAP Configuration Tool.</a:t>
            </a:r>
          </a:p>
          <a:p>
            <a:r>
              <a:rPr lang="en-US" sz="1800" kern="0" dirty="0"/>
              <a:t>Most users create a “</a:t>
            </a:r>
            <a:r>
              <a:rPr lang="en-US" sz="1800" kern="0" dirty="0" err="1"/>
              <a:t>radtrad</a:t>
            </a:r>
            <a:r>
              <a:rPr lang="en-US" sz="1800" kern="0" dirty="0"/>
              <a:t>” subdirectory in the /users/</a:t>
            </a:r>
            <a:r>
              <a:rPr lang="en-US" sz="1800" i="1" kern="0" dirty="0" err="1"/>
              <a:t>homedir</a:t>
            </a:r>
            <a:r>
              <a:rPr lang="en-US" sz="1800" kern="0" dirty="0"/>
              <a:t>/snap subdirectory and copy the files to that location.  Then, the user opens the configuration tool and sets the path to the radtrad.jar file:</a:t>
            </a:r>
          </a:p>
          <a:p>
            <a:pPr marL="1371600" lvl="3" indent="0">
              <a:buFontTx/>
              <a:buNone/>
            </a:pPr>
            <a:r>
              <a:rPr lang="en-US" sz="1800" kern="0" dirty="0"/>
              <a:t>   ${SNAPINSTALL}/</a:t>
            </a:r>
            <a:r>
              <a:rPr lang="en-US" sz="1800" kern="0" dirty="0" err="1"/>
              <a:t>radtrad</a:t>
            </a:r>
            <a:r>
              <a:rPr lang="en-US" sz="1800" kern="0" dirty="0"/>
              <a:t>/radtrad.jar</a:t>
            </a:r>
          </a:p>
          <a:p>
            <a:r>
              <a:rPr lang="en-US" sz="1800" kern="0" dirty="0"/>
              <a:t>Alternately, the user can copy the files to any location and set the path appropriately in the Configuration Tool.</a:t>
            </a:r>
          </a:p>
          <a:p>
            <a:pPr marL="1371600" lvl="3" indent="0">
              <a:buFontTx/>
              <a:buNone/>
            </a:pPr>
            <a:endParaRPr lang="en-US" kern="0" dirty="0"/>
          </a:p>
        </p:txBody>
      </p:sp>
    </p:spTree>
    <p:extLst>
      <p:ext uri="{BB962C8B-B14F-4D97-AF65-F5344CB8AC3E}">
        <p14:creationId xmlns:p14="http://schemas.microsoft.com/office/powerpoint/2010/main" val="30369948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Installation</a:t>
            </a:r>
          </a:p>
        </p:txBody>
      </p:sp>
      <p:sp>
        <p:nvSpPr>
          <p:cNvPr id="3" name="Content Placeholder 2"/>
          <p:cNvSpPr>
            <a:spLocks noGrp="1"/>
          </p:cNvSpPr>
          <p:nvPr>
            <p:ph idx="1"/>
          </p:nvPr>
        </p:nvSpPr>
        <p:spPr>
          <a:xfrm>
            <a:off x="849937" y="1538220"/>
            <a:ext cx="7636601" cy="1356120"/>
          </a:xfrm>
        </p:spPr>
        <p:txBody>
          <a:bodyPr/>
          <a:lstStyle/>
          <a:p>
            <a:pPr marL="0" indent="0">
              <a:buNone/>
            </a:pPr>
            <a:endParaRPr lang="en-US" dirty="0"/>
          </a:p>
          <a:p>
            <a:endParaRPr lang="en-US" dirty="0"/>
          </a:p>
          <a:p>
            <a:pPr marL="1371600" lvl="3" indent="0">
              <a:buNone/>
            </a:pPr>
            <a:r>
              <a:rPr lang="en-US" dirty="0"/>
              <a:t>	</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86734" y="2682744"/>
            <a:ext cx="4909198" cy="3575036"/>
          </a:xfrm>
          <a:prstGeom prst="rect">
            <a:avLst/>
          </a:prstGeom>
        </p:spPr>
      </p:pic>
      <p:sp>
        <p:nvSpPr>
          <p:cNvPr id="6" name="TextBox 5"/>
          <p:cNvSpPr txBox="1"/>
          <p:nvPr/>
        </p:nvSpPr>
        <p:spPr>
          <a:xfrm>
            <a:off x="963923" y="1602089"/>
            <a:ext cx="7454603" cy="707886"/>
          </a:xfrm>
          <a:prstGeom prst="rect">
            <a:avLst/>
          </a:prstGeom>
          <a:noFill/>
        </p:spPr>
        <p:txBody>
          <a:bodyPr wrap="square" rtlCol="0">
            <a:spAutoFit/>
          </a:bodyPr>
          <a:lstStyle/>
          <a:p>
            <a:r>
              <a:rPr lang="en-US" dirty="0"/>
              <a:t>To start the Configuration Tool, enter </a:t>
            </a:r>
          </a:p>
          <a:p>
            <a:r>
              <a:rPr lang="en-US" dirty="0"/>
              <a:t> 	Start-&gt;AllPrograms-&gt;Snap-&gt;Configuration Tool</a:t>
            </a:r>
          </a:p>
        </p:txBody>
      </p:sp>
      <p:sp>
        <p:nvSpPr>
          <p:cNvPr id="7" name="TextBox 6"/>
          <p:cNvSpPr txBox="1"/>
          <p:nvPr/>
        </p:nvSpPr>
        <p:spPr>
          <a:xfrm>
            <a:off x="589448" y="2818770"/>
            <a:ext cx="3521574" cy="646331"/>
          </a:xfrm>
          <a:prstGeom prst="rect">
            <a:avLst/>
          </a:prstGeom>
          <a:noFill/>
        </p:spPr>
        <p:txBody>
          <a:bodyPr wrap="square" rtlCol="0">
            <a:spAutoFit/>
          </a:bodyPr>
          <a:lstStyle/>
          <a:p>
            <a:r>
              <a:rPr lang="en-US" sz="1800" dirty="0"/>
              <a:t>Click here to show the available applications.</a:t>
            </a:r>
          </a:p>
        </p:txBody>
      </p:sp>
      <p:cxnSp>
        <p:nvCxnSpPr>
          <p:cNvPr id="8" name="Straight Arrow Connector 7"/>
          <p:cNvCxnSpPr/>
          <p:nvPr/>
        </p:nvCxnSpPr>
        <p:spPr bwMode="auto">
          <a:xfrm>
            <a:off x="3207909" y="3204312"/>
            <a:ext cx="1069367" cy="392832"/>
          </a:xfrm>
          <a:prstGeom prst="straightConnector1">
            <a:avLst/>
          </a:prstGeom>
          <a:noFill/>
          <a:ln w="19050" cap="flat" cmpd="sng" algn="ctr">
            <a:solidFill>
              <a:srgbClr val="C00000"/>
            </a:solidFill>
            <a:prstDash val="solid"/>
            <a:round/>
            <a:headEnd type="none" w="med" len="med"/>
            <a:tailEnd type="arrow"/>
          </a:ln>
          <a:effectLst/>
        </p:spPr>
      </p:cxnSp>
      <p:cxnSp>
        <p:nvCxnSpPr>
          <p:cNvPr id="9" name="Straight Arrow Connector 8"/>
          <p:cNvCxnSpPr/>
          <p:nvPr/>
        </p:nvCxnSpPr>
        <p:spPr bwMode="auto">
          <a:xfrm flipV="1">
            <a:off x="3207909" y="4848476"/>
            <a:ext cx="5301301" cy="1136688"/>
          </a:xfrm>
          <a:prstGeom prst="straightConnector1">
            <a:avLst/>
          </a:prstGeom>
          <a:noFill/>
          <a:ln w="19050" cap="flat" cmpd="sng" algn="ctr">
            <a:solidFill>
              <a:srgbClr val="C00000"/>
            </a:solidFill>
            <a:prstDash val="solid"/>
            <a:round/>
            <a:headEnd type="none" w="med" len="med"/>
            <a:tailEnd type="arrow"/>
          </a:ln>
          <a:effectLst/>
        </p:spPr>
      </p:cxnSp>
      <p:sp>
        <p:nvSpPr>
          <p:cNvPr id="14" name="TextBox 13"/>
          <p:cNvSpPr txBox="1"/>
          <p:nvPr/>
        </p:nvSpPr>
        <p:spPr>
          <a:xfrm>
            <a:off x="589448" y="5120588"/>
            <a:ext cx="2888650" cy="1477328"/>
          </a:xfrm>
          <a:prstGeom prst="rect">
            <a:avLst/>
          </a:prstGeom>
          <a:noFill/>
        </p:spPr>
        <p:txBody>
          <a:bodyPr wrap="square" rtlCol="0">
            <a:spAutoFit/>
          </a:bodyPr>
          <a:lstStyle/>
          <a:p>
            <a:r>
              <a:rPr lang="en-US" sz="1800" dirty="0"/>
              <a:t>Type the location path here </a:t>
            </a:r>
          </a:p>
          <a:p>
            <a:r>
              <a:rPr lang="en-US" sz="1800" dirty="0"/>
              <a:t>                     or</a:t>
            </a:r>
          </a:p>
          <a:p>
            <a:r>
              <a:rPr lang="en-US" sz="1800" dirty="0"/>
              <a:t>click here to navigate to the radtrad.jar file location (select tool).</a:t>
            </a:r>
          </a:p>
        </p:txBody>
      </p:sp>
      <p:cxnSp>
        <p:nvCxnSpPr>
          <p:cNvPr id="15" name="Straight Arrow Connector 14"/>
          <p:cNvCxnSpPr/>
          <p:nvPr/>
        </p:nvCxnSpPr>
        <p:spPr bwMode="auto">
          <a:xfrm flipV="1">
            <a:off x="3207909" y="4848476"/>
            <a:ext cx="3170220" cy="528348"/>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3995663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 Navigator Window</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2985" y="1596897"/>
            <a:ext cx="2805409" cy="5026834"/>
          </a:xfrm>
          <a:prstGeom prst="rect">
            <a:avLst/>
          </a:prstGeom>
        </p:spPr>
      </p:pic>
      <p:sp>
        <p:nvSpPr>
          <p:cNvPr id="6" name="TextBox 5"/>
          <p:cNvSpPr txBox="1"/>
          <p:nvPr/>
        </p:nvSpPr>
        <p:spPr>
          <a:xfrm>
            <a:off x="2546718" y="1541633"/>
            <a:ext cx="1401346" cy="338554"/>
          </a:xfrm>
          <a:prstGeom prst="rect">
            <a:avLst/>
          </a:prstGeom>
          <a:noFill/>
        </p:spPr>
        <p:txBody>
          <a:bodyPr wrap="none" rtlCol="0">
            <a:spAutoFit/>
          </a:bodyPr>
          <a:lstStyle/>
          <a:p>
            <a:r>
              <a:rPr lang="en-US" sz="1600" dirty="0"/>
              <a:t>Current Model</a:t>
            </a:r>
          </a:p>
        </p:txBody>
      </p:sp>
      <p:sp>
        <p:nvSpPr>
          <p:cNvPr id="7" name="TextBox 6"/>
          <p:cNvSpPr txBox="1"/>
          <p:nvPr/>
        </p:nvSpPr>
        <p:spPr>
          <a:xfrm>
            <a:off x="2820029" y="2041656"/>
            <a:ext cx="1064715" cy="338554"/>
          </a:xfrm>
          <a:prstGeom prst="rect">
            <a:avLst/>
          </a:prstGeom>
          <a:noFill/>
        </p:spPr>
        <p:txBody>
          <a:bodyPr wrap="none" rtlCol="0">
            <a:spAutoFit/>
          </a:bodyPr>
          <a:lstStyle/>
          <a:p>
            <a:r>
              <a:rPr lang="en-US" sz="1600" dirty="0"/>
              <a:t>Categories</a:t>
            </a:r>
          </a:p>
        </p:txBody>
      </p:sp>
      <p:sp>
        <p:nvSpPr>
          <p:cNvPr id="8" name="TextBox 7"/>
          <p:cNvSpPr txBox="1"/>
          <p:nvPr/>
        </p:nvSpPr>
        <p:spPr>
          <a:xfrm>
            <a:off x="2724652" y="2711961"/>
            <a:ext cx="1223412" cy="338554"/>
          </a:xfrm>
          <a:prstGeom prst="rect">
            <a:avLst/>
          </a:prstGeom>
          <a:noFill/>
        </p:spPr>
        <p:txBody>
          <a:bodyPr wrap="none" rtlCol="0">
            <a:spAutoFit/>
          </a:bodyPr>
          <a:lstStyle/>
          <a:p>
            <a:r>
              <a:rPr lang="en-US" sz="1600" dirty="0"/>
              <a:t>Components</a:t>
            </a:r>
          </a:p>
        </p:txBody>
      </p:sp>
      <p:sp>
        <p:nvSpPr>
          <p:cNvPr id="9" name="TextBox 8"/>
          <p:cNvSpPr txBox="1"/>
          <p:nvPr/>
        </p:nvSpPr>
        <p:spPr>
          <a:xfrm>
            <a:off x="2820029" y="2289573"/>
            <a:ext cx="1212191" cy="338554"/>
          </a:xfrm>
          <a:prstGeom prst="rect">
            <a:avLst/>
          </a:prstGeom>
          <a:noFill/>
        </p:spPr>
        <p:txBody>
          <a:bodyPr wrap="none" rtlCol="0">
            <a:spAutoFit/>
          </a:bodyPr>
          <a:lstStyle/>
          <a:p>
            <a:r>
              <a:rPr lang="en-US" sz="1600" dirty="0"/>
              <a:t>Connections</a:t>
            </a:r>
          </a:p>
        </p:txBody>
      </p:sp>
      <p:sp>
        <p:nvSpPr>
          <p:cNvPr id="10" name="TextBox 9"/>
          <p:cNvSpPr txBox="1"/>
          <p:nvPr/>
        </p:nvSpPr>
        <p:spPr>
          <a:xfrm>
            <a:off x="2847280" y="5449670"/>
            <a:ext cx="1184940" cy="338554"/>
          </a:xfrm>
          <a:prstGeom prst="rect">
            <a:avLst/>
          </a:prstGeom>
          <a:noFill/>
        </p:spPr>
        <p:txBody>
          <a:bodyPr wrap="none" rtlCol="0">
            <a:spAutoFit/>
          </a:bodyPr>
          <a:lstStyle/>
          <a:p>
            <a:r>
              <a:rPr lang="en-US" sz="1600" dirty="0"/>
              <a:t>Job Streams</a:t>
            </a:r>
          </a:p>
        </p:txBody>
      </p:sp>
      <p:sp>
        <p:nvSpPr>
          <p:cNvPr id="11" name="TextBox 10"/>
          <p:cNvSpPr txBox="1"/>
          <p:nvPr/>
        </p:nvSpPr>
        <p:spPr>
          <a:xfrm>
            <a:off x="2947420" y="6139673"/>
            <a:ext cx="994183" cy="338554"/>
          </a:xfrm>
          <a:prstGeom prst="rect">
            <a:avLst/>
          </a:prstGeom>
          <a:noFill/>
        </p:spPr>
        <p:txBody>
          <a:bodyPr wrap="none" rtlCol="0">
            <a:spAutoFit/>
          </a:bodyPr>
          <a:lstStyle/>
          <a:p>
            <a:r>
              <a:rPr lang="en-US" sz="1600" dirty="0"/>
              <a:t>2D Views</a:t>
            </a:r>
          </a:p>
        </p:txBody>
      </p:sp>
      <p:cxnSp>
        <p:nvCxnSpPr>
          <p:cNvPr id="13" name="Straight Arrow Connector 12"/>
          <p:cNvCxnSpPr/>
          <p:nvPr/>
        </p:nvCxnSpPr>
        <p:spPr bwMode="auto">
          <a:xfrm>
            <a:off x="3948064" y="1710910"/>
            <a:ext cx="984921" cy="0"/>
          </a:xfrm>
          <a:prstGeom prst="straightConnector1">
            <a:avLst/>
          </a:prstGeom>
          <a:noFill/>
          <a:ln w="19050" cap="flat" cmpd="sng" algn="ctr">
            <a:solidFill>
              <a:srgbClr val="C00000"/>
            </a:solidFill>
            <a:prstDash val="solid"/>
            <a:round/>
            <a:headEnd type="none" w="med" len="med"/>
            <a:tailEnd type="arrow"/>
          </a:ln>
          <a:effectLst/>
        </p:spPr>
      </p:cxnSp>
      <p:cxnSp>
        <p:nvCxnSpPr>
          <p:cNvPr id="15" name="Straight Arrow Connector 14"/>
          <p:cNvCxnSpPr/>
          <p:nvPr/>
        </p:nvCxnSpPr>
        <p:spPr bwMode="auto">
          <a:xfrm>
            <a:off x="3941603" y="2210933"/>
            <a:ext cx="984921" cy="0"/>
          </a:xfrm>
          <a:prstGeom prst="straightConnector1">
            <a:avLst/>
          </a:prstGeom>
          <a:noFill/>
          <a:ln w="19050" cap="flat" cmpd="sng" algn="ctr">
            <a:solidFill>
              <a:srgbClr val="C00000"/>
            </a:solidFill>
            <a:prstDash val="solid"/>
            <a:round/>
            <a:headEnd type="none" w="med" len="med"/>
            <a:tailEnd type="arrow"/>
          </a:ln>
          <a:effectLst/>
        </p:spPr>
      </p:cxnSp>
      <p:cxnSp>
        <p:nvCxnSpPr>
          <p:cNvPr id="16" name="Straight Arrow Connector 15"/>
          <p:cNvCxnSpPr>
            <a:stCxn id="8" idx="3"/>
          </p:cNvCxnSpPr>
          <p:nvPr/>
        </p:nvCxnSpPr>
        <p:spPr bwMode="auto">
          <a:xfrm flipV="1">
            <a:off x="3948064" y="2688284"/>
            <a:ext cx="1004401" cy="192954"/>
          </a:xfrm>
          <a:prstGeom prst="straightConnector1">
            <a:avLst/>
          </a:prstGeom>
          <a:noFill/>
          <a:ln w="19050" cap="flat" cmpd="sng" algn="ctr">
            <a:solidFill>
              <a:srgbClr val="C00000"/>
            </a:solidFill>
            <a:prstDash val="solid"/>
            <a:round/>
            <a:headEnd type="none" w="med" len="med"/>
            <a:tailEnd type="arrow"/>
          </a:ln>
          <a:effectLst/>
        </p:spPr>
      </p:cxnSp>
      <p:cxnSp>
        <p:nvCxnSpPr>
          <p:cNvPr id="18" name="Straight Arrow Connector 17"/>
          <p:cNvCxnSpPr/>
          <p:nvPr/>
        </p:nvCxnSpPr>
        <p:spPr bwMode="auto">
          <a:xfrm>
            <a:off x="4032220" y="2458850"/>
            <a:ext cx="984921" cy="0"/>
          </a:xfrm>
          <a:prstGeom prst="straightConnector1">
            <a:avLst/>
          </a:prstGeom>
          <a:noFill/>
          <a:ln w="19050" cap="flat" cmpd="sng" algn="ctr">
            <a:solidFill>
              <a:srgbClr val="C00000"/>
            </a:solidFill>
            <a:prstDash val="solid"/>
            <a:round/>
            <a:headEnd type="none" w="med" len="med"/>
            <a:tailEnd type="arrow"/>
          </a:ln>
          <a:effectLst/>
        </p:spPr>
      </p:cxnSp>
      <p:cxnSp>
        <p:nvCxnSpPr>
          <p:cNvPr id="19" name="Straight Arrow Connector 18"/>
          <p:cNvCxnSpPr/>
          <p:nvPr/>
        </p:nvCxnSpPr>
        <p:spPr bwMode="auto">
          <a:xfrm>
            <a:off x="4032220" y="5638343"/>
            <a:ext cx="984921" cy="0"/>
          </a:xfrm>
          <a:prstGeom prst="straightConnector1">
            <a:avLst/>
          </a:prstGeom>
          <a:noFill/>
          <a:ln w="19050" cap="flat" cmpd="sng" algn="ctr">
            <a:solidFill>
              <a:srgbClr val="C00000"/>
            </a:solidFill>
            <a:prstDash val="solid"/>
            <a:round/>
            <a:headEnd type="none" w="med" len="med"/>
            <a:tailEnd type="arrow"/>
          </a:ln>
          <a:effectLst/>
        </p:spPr>
      </p:cxnSp>
      <p:cxnSp>
        <p:nvCxnSpPr>
          <p:cNvPr id="20" name="Straight Arrow Connector 19"/>
          <p:cNvCxnSpPr/>
          <p:nvPr/>
        </p:nvCxnSpPr>
        <p:spPr bwMode="auto">
          <a:xfrm>
            <a:off x="3967544" y="6365077"/>
            <a:ext cx="984921" cy="0"/>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266224293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AptPlot Installation</a:t>
            </a:r>
          </a:p>
        </p:txBody>
      </p:sp>
      <p:sp>
        <p:nvSpPr>
          <p:cNvPr id="3" name="Content Placeholder 2"/>
          <p:cNvSpPr>
            <a:spLocks noGrp="1"/>
          </p:cNvSpPr>
          <p:nvPr>
            <p:ph idx="1"/>
          </p:nvPr>
        </p:nvSpPr>
        <p:spPr>
          <a:xfrm>
            <a:off x="838200" y="1574800"/>
            <a:ext cx="7595681" cy="1401864"/>
          </a:xfrm>
        </p:spPr>
        <p:txBody>
          <a:bodyPr/>
          <a:lstStyle/>
          <a:p>
            <a:r>
              <a:rPr lang="en-US" dirty="0"/>
              <a:t>AptPlot Installation – same idea as SNAP. </a:t>
            </a:r>
          </a:p>
          <a:p>
            <a:r>
              <a:rPr lang="en-US" dirty="0"/>
              <a:t>Download the AptPlotInstaller.jar file and then either install from the internet or from a local directory.</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654" y="2834844"/>
            <a:ext cx="3931089" cy="2439381"/>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0423" y="2834844"/>
            <a:ext cx="4587700" cy="2439381"/>
          </a:xfrm>
          <a:prstGeom prst="rect">
            <a:avLst/>
          </a:prstGeom>
        </p:spPr>
      </p:pic>
    </p:spTree>
    <p:extLst>
      <p:ext uri="{BB962C8B-B14F-4D97-AF65-F5344CB8AC3E}">
        <p14:creationId xmlns:p14="http://schemas.microsoft.com/office/powerpoint/2010/main" val="11131238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Options</a:t>
            </a:r>
          </a:p>
        </p:txBody>
      </p:sp>
      <p:sp>
        <p:nvSpPr>
          <p:cNvPr id="3" name="Content Placeholder 2"/>
          <p:cNvSpPr>
            <a:spLocks noGrp="1"/>
          </p:cNvSpPr>
          <p:nvPr>
            <p:ph idx="1"/>
          </p:nvPr>
        </p:nvSpPr>
        <p:spPr>
          <a:xfrm>
            <a:off x="838200" y="1574800"/>
            <a:ext cx="8128000" cy="484659"/>
          </a:xfrm>
        </p:spPr>
        <p:txBody>
          <a:bodyPr/>
          <a:lstStyle/>
          <a:p>
            <a:r>
              <a:rPr lang="en-US" dirty="0"/>
              <a:t>Model Options node is where various options are available.  Includes: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95051663"/>
              </p:ext>
            </p:extLst>
          </p:nvPr>
        </p:nvGraphicFramePr>
        <p:xfrm>
          <a:off x="427839" y="2056027"/>
          <a:ext cx="8538360" cy="3505200"/>
        </p:xfrm>
        <a:graphic>
          <a:graphicData uri="http://schemas.openxmlformats.org/drawingml/2006/table">
            <a:tbl>
              <a:tblPr firstRow="1" bandRow="1">
                <a:tableStyleId>{5C22544A-7EE6-4342-B048-85BDC9FD1C3A}</a:tableStyleId>
              </a:tblPr>
              <a:tblGrid>
                <a:gridCol w="4194495">
                  <a:extLst>
                    <a:ext uri="{9D8B030D-6E8A-4147-A177-3AD203B41FA5}">
                      <a16:colId xmlns:a16="http://schemas.microsoft.com/office/drawing/2014/main" val="20000"/>
                    </a:ext>
                  </a:extLst>
                </a:gridCol>
                <a:gridCol w="4343865">
                  <a:extLst>
                    <a:ext uri="{9D8B030D-6E8A-4147-A177-3AD203B41FA5}">
                      <a16:colId xmlns:a16="http://schemas.microsoft.com/office/drawing/2014/main" val="20001"/>
                    </a:ext>
                  </a:extLst>
                </a:gridCol>
              </a:tblGrid>
              <a:tr h="3048000">
                <a:tc>
                  <a:txBody>
                    <a:bodyPr/>
                    <a:lstStyle/>
                    <a:p>
                      <a:pPr marL="285750" indent="-285750">
                        <a:buFont typeface="Arial" panose="020B0604020202020204" pitchFamily="34" charset="0"/>
                        <a:buChar char="•"/>
                      </a:pPr>
                      <a:r>
                        <a:rPr lang="en-US" sz="1600" b="0" dirty="0">
                          <a:solidFill>
                            <a:srgbClr val="000099"/>
                          </a:solidFill>
                        </a:rPr>
                        <a:t>Title/Description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a:solidFill>
                            <a:srgbClr val="000099"/>
                          </a:solidFill>
                        </a:rPr>
                        <a:t>Plant Power</a:t>
                      </a:r>
                      <a:r>
                        <a:rPr lang="en-US" sz="1600" b="0" baseline="0" dirty="0">
                          <a:solidFill>
                            <a:srgbClr val="000099"/>
                          </a:solidFill>
                        </a:rPr>
                        <a:t> Level (MW)</a:t>
                      </a:r>
                      <a:endParaRPr lang="en-US" sz="1600" b="0" dirty="0">
                        <a:solidFill>
                          <a:srgbClr val="000099"/>
                        </a:solidFill>
                      </a:endParaRPr>
                    </a:p>
                    <a:p>
                      <a:pPr marL="285750" indent="-285750">
                        <a:buFont typeface="Arial" panose="020B0604020202020204" pitchFamily="34" charset="0"/>
                        <a:buChar char="•"/>
                      </a:pPr>
                      <a:r>
                        <a:rPr lang="en-US" sz="1600" b="0" dirty="0">
                          <a:solidFill>
                            <a:srgbClr val="000099"/>
                          </a:solidFill>
                        </a:rPr>
                        <a:t>Decay Options: </a:t>
                      </a:r>
                    </a:p>
                    <a:p>
                      <a:pPr marL="742950" lvl="1" indent="-285750">
                        <a:buFont typeface="Arial" panose="020B0604020202020204" pitchFamily="34" charset="0"/>
                        <a:buChar char="•"/>
                      </a:pPr>
                      <a:r>
                        <a:rPr lang="en-US" sz="1600" b="0" dirty="0">
                          <a:solidFill>
                            <a:srgbClr val="000099"/>
                          </a:solidFill>
                        </a:rPr>
                        <a:t>no decay, </a:t>
                      </a:r>
                    </a:p>
                    <a:p>
                      <a:pPr marL="742950" lvl="1" indent="-285750">
                        <a:buFont typeface="Arial" panose="020B0604020202020204" pitchFamily="34" charset="0"/>
                        <a:buChar char="•"/>
                      </a:pPr>
                      <a:r>
                        <a:rPr lang="en-US" sz="1600" b="0" dirty="0">
                          <a:solidFill>
                            <a:srgbClr val="000099"/>
                          </a:solidFill>
                        </a:rPr>
                        <a:t>decay only, </a:t>
                      </a:r>
                    </a:p>
                    <a:p>
                      <a:pPr marL="742950" lvl="1" indent="-285750">
                        <a:buFont typeface="Arial" panose="020B0604020202020204" pitchFamily="34" charset="0"/>
                        <a:buChar char="•"/>
                      </a:pPr>
                      <a:r>
                        <a:rPr lang="en-US" sz="1600" b="0" dirty="0">
                          <a:solidFill>
                            <a:srgbClr val="000099"/>
                          </a:solidFill>
                        </a:rPr>
                        <a:t>decay</a:t>
                      </a:r>
                      <a:r>
                        <a:rPr lang="en-US" sz="1600" b="0" baseline="0" dirty="0">
                          <a:solidFill>
                            <a:srgbClr val="000099"/>
                          </a:solidFill>
                        </a:rPr>
                        <a:t> and daughter production</a:t>
                      </a:r>
                      <a:endParaRPr lang="en-US" sz="1600" b="0" dirty="0">
                        <a:solidFill>
                          <a:srgbClr val="000099"/>
                        </a:solidFill>
                      </a:endParaRPr>
                    </a:p>
                    <a:p>
                      <a:pPr marL="285750" indent="-285750">
                        <a:buFont typeface="Arial" panose="020B0604020202020204" pitchFamily="34" charset="0"/>
                        <a:buChar char="•"/>
                      </a:pPr>
                      <a:r>
                        <a:rPr lang="en-US" sz="1600" b="0" dirty="0">
                          <a:solidFill>
                            <a:srgbClr val="000099"/>
                          </a:solidFill>
                        </a:rPr>
                        <a:t>Onset of Gap Release (hrs)</a:t>
                      </a:r>
                      <a:r>
                        <a:rPr lang="en-US" sz="1600" b="0" baseline="0" dirty="0">
                          <a:solidFill>
                            <a:srgbClr val="000099"/>
                          </a:solidFill>
                        </a:rPr>
                        <a:t> – typically 0.</a:t>
                      </a:r>
                      <a:endParaRPr lang="en-US" sz="1600" b="0" dirty="0">
                        <a:solidFill>
                          <a:srgbClr val="000099"/>
                        </a:solidFill>
                      </a:endParaRPr>
                    </a:p>
                    <a:p>
                      <a:pPr marL="285750" indent="-285750">
                        <a:buFont typeface="Arial" panose="020B0604020202020204" pitchFamily="34" charset="0"/>
                        <a:buChar char="•"/>
                      </a:pPr>
                      <a:r>
                        <a:rPr lang="en-US" sz="1600" b="0" dirty="0">
                          <a:solidFill>
                            <a:srgbClr val="000099"/>
                          </a:solidFill>
                        </a:rPr>
                        <a:t>Start of Accident</a:t>
                      </a:r>
                      <a:r>
                        <a:rPr lang="en-US" sz="1600" b="0" baseline="0" dirty="0">
                          <a:solidFill>
                            <a:srgbClr val="000099"/>
                          </a:solidFill>
                        </a:rPr>
                        <a:t> (hrs) – typically 0.</a:t>
                      </a:r>
                      <a:endParaRPr lang="en-US" sz="1600" b="0" dirty="0">
                        <a:solidFill>
                          <a:srgbClr val="000099"/>
                        </a:solidFill>
                      </a:endParaRPr>
                    </a:p>
                    <a:p>
                      <a:pPr marL="285750" indent="-285750">
                        <a:buFont typeface="Arial" panose="020B0604020202020204" pitchFamily="34" charset="0"/>
                        <a:buChar char="•"/>
                      </a:pPr>
                      <a:r>
                        <a:rPr lang="en-US" sz="1600" b="0" dirty="0">
                          <a:solidFill>
                            <a:srgbClr val="000099"/>
                          </a:solidFill>
                        </a:rPr>
                        <a:t>Duration of Accident (hrs)</a:t>
                      </a:r>
                      <a:r>
                        <a:rPr lang="en-US" sz="1600" b="0" baseline="0" dirty="0">
                          <a:solidFill>
                            <a:srgbClr val="000099"/>
                          </a:solidFill>
                        </a:rPr>
                        <a:t> – typically 720 hrs</a:t>
                      </a:r>
                      <a:endParaRPr lang="en-US" sz="1600" b="0" dirty="0">
                        <a:solidFill>
                          <a:srgbClr val="000099"/>
                        </a:solidFill>
                      </a:endParaRPr>
                    </a:p>
                    <a:p>
                      <a:pPr marL="285750" indent="-285750">
                        <a:buFont typeface="Arial" panose="020B0604020202020204" pitchFamily="34" charset="0"/>
                        <a:buChar char="•"/>
                      </a:pPr>
                      <a:r>
                        <a:rPr lang="en-US" sz="1600" b="0" dirty="0">
                          <a:solidFill>
                            <a:srgbClr val="000099"/>
                          </a:solidFill>
                        </a:rPr>
                        <a:t>Dose</a:t>
                      </a:r>
                      <a:r>
                        <a:rPr lang="en-US" sz="1600" b="0" baseline="0" dirty="0">
                          <a:solidFill>
                            <a:srgbClr val="000099"/>
                          </a:solidFill>
                        </a:rPr>
                        <a:t> Conversion Factors: FGR 11&amp;12 or User-Specified</a:t>
                      </a:r>
                      <a:endParaRPr lang="en-US" sz="1600" b="0" dirty="0">
                        <a:solidFill>
                          <a:srgbClr val="000099"/>
                        </a:solidFill>
                      </a:endParaRPr>
                    </a:p>
                    <a:p>
                      <a:pPr marL="285750" indent="-285750">
                        <a:buFont typeface="Arial" panose="020B0604020202020204" pitchFamily="34" charset="0"/>
                        <a:buChar char="•"/>
                      </a:pPr>
                      <a:r>
                        <a:rPr lang="en-US" sz="1600" b="0" dirty="0">
                          <a:solidFill>
                            <a:srgbClr val="000099"/>
                          </a:solidFill>
                        </a:rPr>
                        <a:t>Dose Conversions: allows</a:t>
                      </a:r>
                      <a:r>
                        <a:rPr lang="en-US" sz="1600" b="0" baseline="0" dirty="0">
                          <a:solidFill>
                            <a:srgbClr val="000099"/>
                          </a:solidFill>
                        </a:rPr>
                        <a:t> user to v</a:t>
                      </a:r>
                      <a:r>
                        <a:rPr lang="en-US" sz="1600" b="0" dirty="0">
                          <a:solidFill>
                            <a:srgbClr val="000099"/>
                          </a:solidFill>
                        </a:rPr>
                        <a:t>iew</a:t>
                      </a:r>
                      <a:r>
                        <a:rPr lang="en-US" sz="1600" b="0" baseline="0" dirty="0">
                          <a:solidFill>
                            <a:srgbClr val="000099"/>
                          </a:solidFill>
                        </a:rPr>
                        <a:t> FGR defaults or specify alternate DCFs.</a:t>
                      </a:r>
                      <a:endParaRPr lang="en-US" sz="1600" b="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600" b="0" dirty="0">
                          <a:solidFill>
                            <a:srgbClr val="000099"/>
                          </a:solidFill>
                        </a:rPr>
                        <a:t>Time Step</a:t>
                      </a:r>
                      <a:r>
                        <a:rPr lang="en-US" sz="1600" b="0" baseline="0" dirty="0">
                          <a:solidFill>
                            <a:srgbClr val="000099"/>
                          </a:solidFill>
                        </a:rPr>
                        <a:t> Algorithm: </a:t>
                      </a:r>
                    </a:p>
                    <a:p>
                      <a:pPr marL="742950" lvl="1" indent="-285750">
                        <a:buFont typeface="Arial" panose="020B0604020202020204" pitchFamily="34" charset="0"/>
                        <a:buChar char="•"/>
                      </a:pPr>
                      <a:r>
                        <a:rPr lang="en-US" sz="1600" b="0" baseline="0" dirty="0">
                          <a:solidFill>
                            <a:srgbClr val="000099"/>
                          </a:solidFill>
                        </a:rPr>
                        <a:t>Adaptive</a:t>
                      </a:r>
                    </a:p>
                    <a:p>
                      <a:pPr marL="742950" lvl="1" indent="-285750">
                        <a:buFont typeface="Arial" panose="020B0604020202020204" pitchFamily="34" charset="0"/>
                        <a:buChar char="•"/>
                      </a:pPr>
                      <a:r>
                        <a:rPr lang="en-US" sz="1600" b="0" baseline="0" dirty="0">
                          <a:solidFill>
                            <a:srgbClr val="000099"/>
                          </a:solidFill>
                        </a:rPr>
                        <a:t>Default</a:t>
                      </a:r>
                    </a:p>
                    <a:p>
                      <a:pPr marL="742950" lvl="1" indent="-285750">
                        <a:buFont typeface="Arial" panose="020B0604020202020204" pitchFamily="34" charset="0"/>
                        <a:buChar char="•"/>
                      </a:pPr>
                      <a:r>
                        <a:rPr lang="en-US" sz="1600" b="0" baseline="0" dirty="0">
                          <a:solidFill>
                            <a:srgbClr val="000099"/>
                          </a:solidFill>
                        </a:rPr>
                        <a:t>Default with error calculation.</a:t>
                      </a:r>
                    </a:p>
                    <a:p>
                      <a:pPr marL="742950" lvl="1" indent="-285750">
                        <a:buFont typeface="Arial" panose="020B0604020202020204" pitchFamily="34" charset="0"/>
                        <a:buChar char="•"/>
                      </a:pPr>
                      <a:endParaRPr lang="en-US" sz="1600" b="0" dirty="0">
                        <a:solidFill>
                          <a:srgbClr val="000099"/>
                        </a:solidFill>
                      </a:endParaRP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a:solidFill>
                            <a:srgbClr val="000099"/>
                          </a:solidFill>
                        </a:rPr>
                        <a:t>Output Parameters</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a:solidFill>
                            <a:srgbClr val="000099"/>
                          </a:solidFill>
                        </a:rPr>
                        <a:t>Dose/Activity Output Units</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baseline="0" dirty="0">
                          <a:solidFill>
                            <a:srgbClr val="000099"/>
                          </a:solidFill>
                        </a:rPr>
                        <a:t>Activity/Dose Units (Ci, Rem)</a:t>
                      </a:r>
                    </a:p>
                    <a:p>
                      <a:pPr marL="1200150" marR="0" lvl="2"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baseline="0" dirty="0">
                          <a:solidFill>
                            <a:srgbClr val="000099"/>
                          </a:solidFill>
                        </a:rPr>
                        <a:t>Si Activity/Dose Units (</a:t>
                      </a:r>
                      <a:r>
                        <a:rPr lang="en-US" sz="1600" b="0" baseline="0" dirty="0" err="1">
                          <a:solidFill>
                            <a:srgbClr val="000099"/>
                          </a:solidFill>
                        </a:rPr>
                        <a:t>MBq</a:t>
                      </a:r>
                      <a:r>
                        <a:rPr lang="en-US" sz="1600" b="0" baseline="0" dirty="0">
                          <a:solidFill>
                            <a:srgbClr val="000099"/>
                          </a:solidFill>
                        </a:rPr>
                        <a:t>, </a:t>
                      </a:r>
                      <a:r>
                        <a:rPr lang="en-US" sz="1600" b="0" baseline="0" dirty="0" err="1">
                          <a:solidFill>
                            <a:srgbClr val="000099"/>
                          </a:solidFill>
                        </a:rPr>
                        <a:t>mSv</a:t>
                      </a:r>
                      <a:r>
                        <a:rPr lang="en-US" sz="1600" b="0" baseline="0" dirty="0">
                          <a:solidFill>
                            <a:srgbClr val="000099"/>
                          </a:solidFill>
                        </a:rPr>
                        <a:t>)</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baseline="0" dirty="0">
                          <a:solidFill>
                            <a:srgbClr val="000099"/>
                          </a:solidFill>
                        </a:rPr>
                        <a:t>Echo Model Definition (T, F)</a:t>
                      </a:r>
                    </a:p>
                    <a:p>
                      <a:pPr marL="74295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b="0" dirty="0">
                          <a:solidFill>
                            <a:srgbClr val="000099"/>
                          </a:solidFill>
                        </a:rPr>
                        <a:t>Show</a:t>
                      </a:r>
                      <a:r>
                        <a:rPr lang="en-US" sz="1600" b="0" baseline="0" dirty="0">
                          <a:solidFill>
                            <a:srgbClr val="000099"/>
                          </a:solidFill>
                        </a:rPr>
                        <a:t> </a:t>
                      </a:r>
                      <a:r>
                        <a:rPr lang="en-US" sz="1600" b="0" dirty="0">
                          <a:solidFill>
                            <a:srgbClr val="000099"/>
                          </a:solidFill>
                        </a:rPr>
                        <a:t>event results (T, F)</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02416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Options</a:t>
            </a:r>
          </a:p>
        </p:txBody>
      </p:sp>
      <p:sp>
        <p:nvSpPr>
          <p:cNvPr id="3" name="Content Placeholder 2"/>
          <p:cNvSpPr>
            <a:spLocks noGrp="1"/>
          </p:cNvSpPr>
          <p:nvPr>
            <p:ph idx="1"/>
          </p:nvPr>
        </p:nvSpPr>
        <p:spPr>
          <a:xfrm>
            <a:off x="838200" y="1574800"/>
            <a:ext cx="8128000" cy="484659"/>
          </a:xfrm>
        </p:spPr>
        <p:txBody>
          <a:bodyPr/>
          <a:lstStyle/>
          <a:p>
            <a:r>
              <a:rPr lang="en-US" dirty="0"/>
              <a:t>Model Options - continued</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27627823"/>
              </p:ext>
            </p:extLst>
          </p:nvPr>
        </p:nvGraphicFramePr>
        <p:xfrm>
          <a:off x="861501" y="2056027"/>
          <a:ext cx="7761064" cy="2070109"/>
        </p:xfrm>
        <a:graphic>
          <a:graphicData uri="http://schemas.openxmlformats.org/drawingml/2006/table">
            <a:tbl>
              <a:tblPr firstRow="1" bandRow="1">
                <a:tableStyleId>{5C22544A-7EE6-4342-B048-85BDC9FD1C3A}</a:tableStyleId>
              </a:tblPr>
              <a:tblGrid>
                <a:gridCol w="3880532">
                  <a:extLst>
                    <a:ext uri="{9D8B030D-6E8A-4147-A177-3AD203B41FA5}">
                      <a16:colId xmlns:a16="http://schemas.microsoft.com/office/drawing/2014/main" val="20000"/>
                    </a:ext>
                  </a:extLst>
                </a:gridCol>
                <a:gridCol w="3880532">
                  <a:extLst>
                    <a:ext uri="{9D8B030D-6E8A-4147-A177-3AD203B41FA5}">
                      <a16:colId xmlns:a16="http://schemas.microsoft.com/office/drawing/2014/main" val="20001"/>
                    </a:ext>
                  </a:extLst>
                </a:gridCol>
              </a:tblGrid>
              <a:tr h="2070109">
                <a:tc>
                  <a:txBody>
                    <a:bodyPr/>
                    <a:lstStyle/>
                    <a:p>
                      <a:pPr marL="285750" indent="-285750">
                        <a:buFont typeface="Arial" panose="020B0604020202020204" pitchFamily="34" charset="0"/>
                        <a:buChar char="•"/>
                      </a:pPr>
                      <a:r>
                        <a:rPr lang="en-US" sz="1600" b="0" dirty="0">
                          <a:solidFill>
                            <a:srgbClr val="000099"/>
                          </a:solidFill>
                        </a:rPr>
                        <a:t>NRC Output:</a:t>
                      </a:r>
                      <a:r>
                        <a:rPr lang="en-US" sz="1600" b="0" baseline="0" dirty="0">
                          <a:solidFill>
                            <a:srgbClr val="000099"/>
                          </a:solidFill>
                        </a:rPr>
                        <a:t> </a:t>
                      </a:r>
                    </a:p>
                    <a:p>
                      <a:pPr marL="742950" lvl="1" indent="-285750">
                        <a:buFont typeface="Arial" panose="020B0604020202020204" pitchFamily="34" charset="0"/>
                        <a:buChar char="•"/>
                      </a:pPr>
                      <a:r>
                        <a:rPr lang="en-US" sz="1600" b="0" baseline="0" dirty="0">
                          <a:solidFill>
                            <a:srgbClr val="000099"/>
                          </a:solidFill>
                        </a:rPr>
                        <a:t>Dose results listed by nuclide for various dose components.</a:t>
                      </a:r>
                    </a:p>
                    <a:p>
                      <a:pPr marL="742950" lvl="1" indent="-285750">
                        <a:buFont typeface="Arial" panose="020B0604020202020204" pitchFamily="34" charset="0"/>
                        <a:buChar char="•"/>
                      </a:pPr>
                      <a:r>
                        <a:rPr lang="en-US" sz="1600" b="0" baseline="0" dirty="0">
                          <a:solidFill>
                            <a:srgbClr val="000099"/>
                          </a:solidFill>
                        </a:rPr>
                        <a:t>Formatted output (page layout) to allow insertion into a Word document.</a:t>
                      </a:r>
                    </a:p>
                    <a:p>
                      <a:pPr marL="742950" lvl="1" indent="-285750">
                        <a:buFont typeface="Arial" panose="020B0604020202020204" pitchFamily="34" charset="0"/>
                        <a:buChar char="•"/>
                      </a:pPr>
                      <a:r>
                        <a:rPr lang="en-US" sz="1600" b="0" baseline="0" dirty="0">
                          <a:solidFill>
                            <a:srgbClr val="000099"/>
                          </a:solidFill>
                        </a:rPr>
                        <a:t>Lines per page can be set as well as a tolerance for displaying output.</a:t>
                      </a:r>
                      <a:endParaRPr lang="en-US" sz="1600" b="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Arial" panose="020B0604020202020204" pitchFamily="34" charset="0"/>
                        <a:buChar char="•"/>
                      </a:pPr>
                      <a:r>
                        <a:rPr lang="en-US" sz="1600" b="0" dirty="0">
                          <a:solidFill>
                            <a:srgbClr val="000099"/>
                          </a:solidFill>
                        </a:rPr>
                        <a:t>Diagnostic Flags:</a:t>
                      </a:r>
                    </a:p>
                    <a:p>
                      <a:pPr marL="742950" lvl="1" indent="-285750">
                        <a:buFont typeface="Arial" panose="020B0604020202020204" pitchFamily="34" charset="0"/>
                        <a:buChar char="•"/>
                      </a:pPr>
                      <a:r>
                        <a:rPr lang="en-US" sz="1600" b="0" baseline="0" dirty="0">
                          <a:solidFill>
                            <a:srgbClr val="000099"/>
                          </a:solidFill>
                        </a:rPr>
                        <a:t>Used for debugging</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878545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t>
            </a:r>
          </a:p>
        </p:txBody>
      </p:sp>
      <p:sp>
        <p:nvSpPr>
          <p:cNvPr id="3" name="Content Placeholder 2"/>
          <p:cNvSpPr>
            <a:spLocks noGrp="1"/>
          </p:cNvSpPr>
          <p:nvPr>
            <p:ph idx="1"/>
          </p:nvPr>
        </p:nvSpPr>
        <p:spPr/>
        <p:txBody>
          <a:bodyPr/>
          <a:lstStyle/>
          <a:p>
            <a:r>
              <a:rPr lang="en-US" dirty="0"/>
              <a:t>Click on Default View to see model nodalization. Click on Test23View tab to see the job stream representation.</a:t>
            </a:r>
          </a:p>
          <a:p>
            <a:r>
              <a:rPr lang="en-US" dirty="0"/>
              <a:t>Click on Lock icon (     ) to unlock the model.  Note the change in the toolbar.</a:t>
            </a:r>
          </a:p>
          <a:p>
            <a:r>
              <a:rPr lang="en-US" dirty="0"/>
              <a:t>Click on Expand icon (   ) to expand each node in the Model Navigator Window to see the input fields for SNAP/RADTRAD.</a:t>
            </a:r>
          </a:p>
          <a:p>
            <a:r>
              <a:rPr lang="en-US" dirty="0"/>
              <a:t>Click on Tools -&gt; Check Model to perform an input check on the model.  Note the message “Note: Model check complete.  No errors found” in the Messages Window at the bottom of the screen.</a:t>
            </a:r>
          </a:p>
          <a:p>
            <a:pPr marL="0" indent="0">
              <a:buNone/>
            </a:pP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92967" y="2290820"/>
            <a:ext cx="257211" cy="24768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0178" y="3058065"/>
            <a:ext cx="161948" cy="152421"/>
          </a:xfrm>
          <a:prstGeom prst="rect">
            <a:avLst/>
          </a:prstGeom>
        </p:spPr>
      </p:pic>
    </p:spTree>
    <p:extLst>
      <p:ext uri="{BB962C8B-B14F-4D97-AF65-F5344CB8AC3E}">
        <p14:creationId xmlns:p14="http://schemas.microsoft.com/office/powerpoint/2010/main" val="8977573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t>
            </a:r>
          </a:p>
        </p:txBody>
      </p:sp>
      <p:sp>
        <p:nvSpPr>
          <p:cNvPr id="3" name="Content Placeholder 2"/>
          <p:cNvSpPr>
            <a:spLocks noGrp="1"/>
          </p:cNvSpPr>
          <p:nvPr>
            <p:ph idx="1"/>
          </p:nvPr>
        </p:nvSpPr>
        <p:spPr>
          <a:xfrm>
            <a:off x="4216820" y="1574800"/>
            <a:ext cx="4749380" cy="4635500"/>
          </a:xfrm>
        </p:spPr>
        <p:txBody>
          <a:bodyPr/>
          <a:lstStyle/>
          <a:p>
            <a:r>
              <a:rPr lang="en-US" dirty="0"/>
              <a:t>Click on the Expand node icon (   )) next to Compartments, then click on Compartment 1.  </a:t>
            </a:r>
          </a:p>
          <a:p>
            <a:r>
              <a:rPr lang="en-US" dirty="0"/>
              <a:t>Note that the compartment 1 input appears in the Properties Window</a:t>
            </a:r>
          </a:p>
          <a:p>
            <a:r>
              <a:rPr lang="en-US" dirty="0"/>
              <a:t>To switch units to English, right-click on the “black bar” in the Navigator Window, select Engineering Units -&gt; British to change the units. </a:t>
            </a:r>
          </a:p>
          <a:p>
            <a:r>
              <a:rPr lang="en-US" dirty="0"/>
              <a:t>Experiment with other input groups – approach is the same – we’ll get to specifying input later.</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3077" y="1405607"/>
            <a:ext cx="2894074" cy="5399494"/>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44585" y="1662546"/>
            <a:ext cx="260953" cy="245602"/>
          </a:xfrm>
          <a:prstGeom prst="rect">
            <a:avLst/>
          </a:prstGeom>
        </p:spPr>
      </p:pic>
      <p:cxnSp>
        <p:nvCxnSpPr>
          <p:cNvPr id="9" name="Straight Arrow Connector 8"/>
          <p:cNvCxnSpPr/>
          <p:nvPr/>
        </p:nvCxnSpPr>
        <p:spPr bwMode="auto">
          <a:xfrm flipH="1" flipV="1">
            <a:off x="3136165" y="1518962"/>
            <a:ext cx="1496291" cy="2176423"/>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2974226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457200" y="274638"/>
            <a:ext cx="8229600" cy="563562"/>
          </a:xfrm>
        </p:spPr>
        <p:txBody>
          <a:bodyPr/>
          <a:lstStyle/>
          <a:p>
            <a:r>
              <a:rPr lang="en-US" sz="2400" dirty="0"/>
              <a:t>SNAP/RADTRAD Model Development</a:t>
            </a:r>
          </a:p>
        </p:txBody>
      </p:sp>
      <p:sp>
        <p:nvSpPr>
          <p:cNvPr id="31748" name="Rectangle 4"/>
          <p:cNvSpPr>
            <a:spLocks noChangeArrowheads="1"/>
          </p:cNvSpPr>
          <p:nvPr/>
        </p:nvSpPr>
        <p:spPr bwMode="auto">
          <a:xfrm>
            <a:off x="929640" y="1432560"/>
            <a:ext cx="7924800" cy="5016758"/>
          </a:xfrm>
          <a:prstGeom prst="rect">
            <a:avLst/>
          </a:prstGeom>
          <a:noFill/>
          <a:ln w="9525">
            <a:noFill/>
            <a:miter lim="800000"/>
            <a:headEnd/>
            <a:tailEnd/>
          </a:ln>
        </p:spPr>
        <p:txBody>
          <a:bodyPr>
            <a:spAutoFit/>
          </a:bodyPr>
          <a:lstStyle/>
          <a:p>
            <a:pPr>
              <a:defRPr/>
            </a:pPr>
            <a:r>
              <a:rPr lang="en-US" dirty="0"/>
              <a:t>Compartment Types in RADTRAD that are principally used:</a:t>
            </a:r>
          </a:p>
          <a:p>
            <a:pPr lvl="1" indent="-457200">
              <a:defRPr/>
            </a:pPr>
            <a:endParaRPr lang="en-US" dirty="0"/>
          </a:p>
          <a:p>
            <a:pPr lvl="1" indent="-457200">
              <a:buFont typeface="Arial" panose="020B0604020202020204" pitchFamily="34" charset="0"/>
              <a:buChar char="•"/>
              <a:defRPr/>
            </a:pPr>
            <a:r>
              <a:rPr lang="en-US" dirty="0"/>
              <a:t>Normal compartment:</a:t>
            </a:r>
          </a:p>
          <a:p>
            <a:pPr marL="914400" lvl="1" indent="-457200">
              <a:buFont typeface="Arial" pitchFamily="34" charset="0"/>
              <a:buChar char="•"/>
              <a:defRPr/>
            </a:pPr>
            <a:r>
              <a:rPr lang="en-US" dirty="0"/>
              <a:t>Used to model plant structures (ex containment).</a:t>
            </a:r>
          </a:p>
          <a:p>
            <a:pPr marL="914400" lvl="1" indent="-457200">
              <a:buFont typeface="Arial" pitchFamily="34" charset="0"/>
              <a:buChar char="•"/>
              <a:defRPr/>
            </a:pPr>
            <a:r>
              <a:rPr lang="en-US" dirty="0"/>
              <a:t>Radionuclides can be released to the compartment, transferred to/from other compartments and removed (filtered, sprays, natural deposition).</a:t>
            </a:r>
          </a:p>
          <a:p>
            <a:pPr lvl="2" indent="-457200">
              <a:buFont typeface="Arial" pitchFamily="34" charset="0"/>
              <a:buChar char="•"/>
              <a:defRPr/>
            </a:pPr>
            <a:r>
              <a:rPr lang="en-US" dirty="0"/>
              <a:t>Various removal processes models available for normal (other) compartments.</a:t>
            </a:r>
          </a:p>
          <a:p>
            <a:pPr lvl="1" indent="-457200">
              <a:defRPr/>
            </a:pPr>
            <a:endParaRPr lang="en-US" dirty="0"/>
          </a:p>
          <a:p>
            <a:pPr lvl="1" indent="-457200">
              <a:buFont typeface="Arial" panose="020B0604020202020204" pitchFamily="34" charset="0"/>
              <a:buChar char="•"/>
              <a:defRPr/>
            </a:pPr>
            <a:r>
              <a:rPr lang="en-US" dirty="0"/>
              <a:t>Control Room Dose compartments:</a:t>
            </a:r>
          </a:p>
          <a:p>
            <a:pPr marL="800100" lvl="1" indent="-342900">
              <a:buFont typeface="Arial" pitchFamily="34" charset="0"/>
              <a:buChar char="•"/>
              <a:defRPr/>
            </a:pPr>
            <a:r>
              <a:rPr lang="en-US" dirty="0"/>
              <a:t>Used to model control rooms.</a:t>
            </a:r>
          </a:p>
          <a:p>
            <a:pPr marL="800100" lvl="1" indent="-342900">
              <a:buFont typeface="Arial" pitchFamily="34" charset="0"/>
              <a:buChar char="•"/>
              <a:defRPr/>
            </a:pPr>
            <a:r>
              <a:rPr lang="en-US" dirty="0"/>
              <a:t>Control room intake and exhaust is from the environment (release at intakes is X/Q dependent).</a:t>
            </a:r>
          </a:p>
          <a:p>
            <a:pPr marL="800100" lvl="2" indent="-342900">
              <a:buFont typeface="Arial" pitchFamily="34" charset="0"/>
              <a:buChar char="•"/>
              <a:defRPr/>
            </a:pPr>
            <a:r>
              <a:rPr lang="en-US" dirty="0"/>
              <a:t>Can model filtration in control room (both direct and recirculation filters).</a:t>
            </a:r>
          </a:p>
        </p:txBody>
      </p:sp>
    </p:spTree>
    <p:extLst>
      <p:ext uri="{BB962C8B-B14F-4D97-AF65-F5344CB8AC3E}">
        <p14:creationId xmlns:p14="http://schemas.microsoft.com/office/powerpoint/2010/main" val="25912415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p:txBody>
          <a:bodyPr/>
          <a:lstStyle/>
          <a:p>
            <a:pPr marL="342900" lvl="1"/>
            <a:r>
              <a:rPr lang="en-US" dirty="0"/>
              <a:t>Environment Compartment</a:t>
            </a:r>
          </a:p>
          <a:p>
            <a:pPr marL="685800" lvl="2" indent="-342900"/>
            <a:r>
              <a:rPr lang="en-US" dirty="0"/>
              <a:t>Compartment used to model the Exclusion Area Boundary (EAB) and Low Population Zone (LPZ) doses.  </a:t>
            </a:r>
          </a:p>
          <a:p>
            <a:pPr marL="685800" lvl="2"/>
            <a:r>
              <a:rPr lang="en-US" dirty="0"/>
              <a:t>Control room HVAC intake draws from the environment compartment.</a:t>
            </a:r>
          </a:p>
          <a:p>
            <a:pPr marL="685800" lvl="2"/>
            <a:r>
              <a:rPr lang="en-US" dirty="0"/>
              <a:t>Coupling with the EAB and LPZ locations as well as the control room intake is through X/Q values. </a:t>
            </a:r>
          </a:p>
          <a:p>
            <a:pPr marL="342900" lvl="1"/>
            <a:r>
              <a:rPr lang="en-US" dirty="0"/>
              <a:t>Normal dose compartment – used to compute the dose at an arbitrary dose point (ex. in containment).</a:t>
            </a:r>
          </a:p>
        </p:txBody>
      </p:sp>
    </p:spTree>
    <p:extLst>
      <p:ext uri="{BB962C8B-B14F-4D97-AF65-F5344CB8AC3E}">
        <p14:creationId xmlns:p14="http://schemas.microsoft.com/office/powerpoint/2010/main" val="3368485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52038" y="1540792"/>
            <a:ext cx="7304100" cy="2377440"/>
          </a:xfrm>
          <a:prstGeom prst="rect">
            <a:avLst/>
          </a:prstGeom>
        </p:spPr>
      </p:pic>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1777160" y="3934251"/>
            <a:ext cx="1200308" cy="295417"/>
          </a:xfrm>
        </p:spPr>
        <p:txBody>
          <a:bodyPr/>
          <a:lstStyle/>
          <a:p>
            <a:pPr marL="0" indent="0">
              <a:buNone/>
            </a:pPr>
            <a:r>
              <a:rPr lang="en-US" sz="1400" dirty="0"/>
              <a:t>Compartment</a:t>
            </a:r>
          </a:p>
        </p:txBody>
      </p:sp>
      <p:sp>
        <p:nvSpPr>
          <p:cNvPr id="5" name="Content Placeholder 2"/>
          <p:cNvSpPr txBox="1">
            <a:spLocks/>
          </p:cNvSpPr>
          <p:nvPr/>
        </p:nvSpPr>
        <p:spPr bwMode="auto">
          <a:xfrm>
            <a:off x="688949" y="1591173"/>
            <a:ext cx="678872" cy="305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400" kern="0" dirty="0"/>
              <a:t>Source</a:t>
            </a:r>
          </a:p>
        </p:txBody>
      </p:sp>
      <p:cxnSp>
        <p:nvCxnSpPr>
          <p:cNvPr id="7" name="Elbow Connector 6"/>
          <p:cNvCxnSpPr>
            <a:stCxn id="5" idx="3"/>
          </p:cNvCxnSpPr>
          <p:nvPr/>
        </p:nvCxnSpPr>
        <p:spPr bwMode="auto">
          <a:xfrm>
            <a:off x="1367821" y="1743993"/>
            <a:ext cx="60457" cy="325792"/>
          </a:xfrm>
          <a:prstGeom prst="bentConnector2">
            <a:avLst/>
          </a:prstGeom>
          <a:noFill/>
          <a:ln w="19050" cap="flat" cmpd="sng" algn="ctr">
            <a:solidFill>
              <a:srgbClr val="C00000"/>
            </a:solidFill>
            <a:prstDash val="solid"/>
            <a:round/>
            <a:headEnd type="none" w="med" len="med"/>
            <a:tailEnd type="arrow"/>
          </a:ln>
          <a:effectLst/>
        </p:spPr>
      </p:cxnSp>
      <p:sp>
        <p:nvSpPr>
          <p:cNvPr id="10" name="Content Placeholder 2"/>
          <p:cNvSpPr txBox="1">
            <a:spLocks/>
          </p:cNvSpPr>
          <p:nvPr/>
        </p:nvSpPr>
        <p:spPr bwMode="auto">
          <a:xfrm>
            <a:off x="1063336" y="6438164"/>
            <a:ext cx="1427648" cy="29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 typeface="Arial" pitchFamily="34" charset="0"/>
              <a:buNone/>
            </a:pPr>
            <a:r>
              <a:rPr lang="en-US" sz="1400" kern="0" dirty="0"/>
              <a:t>Filter Indicator</a:t>
            </a:r>
          </a:p>
        </p:txBody>
      </p:sp>
      <p:cxnSp>
        <p:nvCxnSpPr>
          <p:cNvPr id="12" name="Elbow Connector 11"/>
          <p:cNvCxnSpPr/>
          <p:nvPr/>
        </p:nvCxnSpPr>
        <p:spPr bwMode="auto">
          <a:xfrm rot="16200000" flipV="1">
            <a:off x="1786923" y="3586124"/>
            <a:ext cx="748144" cy="135396"/>
          </a:xfrm>
          <a:prstGeom prst="bentConnector3">
            <a:avLst/>
          </a:prstGeom>
          <a:noFill/>
          <a:ln w="19050" cap="flat" cmpd="sng" algn="ctr">
            <a:solidFill>
              <a:srgbClr val="C00000"/>
            </a:solidFill>
            <a:prstDash val="solid"/>
            <a:round/>
            <a:headEnd type="none" w="med" len="med"/>
            <a:tailEnd type="arrow"/>
          </a:ln>
          <a:effectLst/>
        </p:spPr>
      </p:cxnSp>
      <p:sp>
        <p:nvSpPr>
          <p:cNvPr id="14" name="Content Placeholder 2"/>
          <p:cNvSpPr txBox="1">
            <a:spLocks/>
          </p:cNvSpPr>
          <p:nvPr/>
        </p:nvSpPr>
        <p:spPr bwMode="auto">
          <a:xfrm>
            <a:off x="446809" y="3933779"/>
            <a:ext cx="1343262" cy="29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 typeface="Arial" pitchFamily="34" charset="0"/>
              <a:buNone/>
            </a:pPr>
            <a:r>
              <a:rPr lang="en-US" sz="1400" kern="0" dirty="0"/>
              <a:t>Spray Indicator</a:t>
            </a:r>
          </a:p>
        </p:txBody>
      </p:sp>
      <p:cxnSp>
        <p:nvCxnSpPr>
          <p:cNvPr id="16" name="Elbow Connector 15"/>
          <p:cNvCxnSpPr/>
          <p:nvPr/>
        </p:nvCxnSpPr>
        <p:spPr bwMode="auto">
          <a:xfrm rot="5400000" flipH="1" flipV="1">
            <a:off x="1213172" y="3265392"/>
            <a:ext cx="758002" cy="584724"/>
          </a:xfrm>
          <a:prstGeom prst="bentConnector3">
            <a:avLst/>
          </a:prstGeom>
          <a:noFill/>
          <a:ln w="19050" cap="flat" cmpd="sng" algn="ctr">
            <a:solidFill>
              <a:srgbClr val="C00000"/>
            </a:solidFill>
            <a:prstDash val="solid"/>
            <a:round/>
            <a:headEnd type="none" w="med" len="med"/>
            <a:tailEnd type="arrow"/>
          </a:ln>
          <a:effectLst/>
        </p:spPr>
      </p:cxnSp>
      <p:sp>
        <p:nvSpPr>
          <p:cNvPr id="18" name="Content Placeholder 2"/>
          <p:cNvSpPr txBox="1">
            <a:spLocks/>
          </p:cNvSpPr>
          <p:nvPr/>
        </p:nvSpPr>
        <p:spPr bwMode="auto">
          <a:xfrm>
            <a:off x="3561245" y="4027894"/>
            <a:ext cx="2204763" cy="29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 typeface="Arial" pitchFamily="34" charset="0"/>
              <a:buNone/>
            </a:pPr>
            <a:r>
              <a:rPr lang="en-US" sz="1400" kern="0" dirty="0"/>
              <a:t>Flow Pathway Connection</a:t>
            </a:r>
          </a:p>
        </p:txBody>
      </p:sp>
      <p:cxnSp>
        <p:nvCxnSpPr>
          <p:cNvPr id="20" name="Straight Arrow Connector 19"/>
          <p:cNvCxnSpPr/>
          <p:nvPr/>
        </p:nvCxnSpPr>
        <p:spPr bwMode="auto">
          <a:xfrm flipH="1" flipV="1">
            <a:off x="3151279" y="3710500"/>
            <a:ext cx="816159" cy="370987"/>
          </a:xfrm>
          <a:prstGeom prst="straightConnector1">
            <a:avLst/>
          </a:prstGeom>
          <a:noFill/>
          <a:ln w="19050" cap="flat" cmpd="sng" algn="ctr">
            <a:solidFill>
              <a:srgbClr val="C00000"/>
            </a:solidFill>
            <a:prstDash val="solid"/>
            <a:round/>
            <a:headEnd type="none" w="med" len="med"/>
            <a:tailEnd type="arrow"/>
          </a:ln>
          <a:effectLst/>
        </p:spPr>
      </p:cxnSp>
      <p:sp>
        <p:nvSpPr>
          <p:cNvPr id="22" name="Content Placeholder 2"/>
          <p:cNvSpPr txBox="1">
            <a:spLocks/>
          </p:cNvSpPr>
          <p:nvPr/>
        </p:nvSpPr>
        <p:spPr bwMode="auto">
          <a:xfrm>
            <a:off x="4346859" y="1443464"/>
            <a:ext cx="2514920" cy="29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Font typeface="Arial" pitchFamily="34" charset="0"/>
              <a:buNone/>
            </a:pPr>
            <a:r>
              <a:rPr lang="en-US" sz="1400" kern="0" dirty="0"/>
              <a:t>Natural Deposition Indicator</a:t>
            </a:r>
          </a:p>
        </p:txBody>
      </p:sp>
      <p:cxnSp>
        <p:nvCxnSpPr>
          <p:cNvPr id="24" name="Straight Arrow Connector 23"/>
          <p:cNvCxnSpPr/>
          <p:nvPr/>
        </p:nvCxnSpPr>
        <p:spPr bwMode="auto">
          <a:xfrm flipH="1">
            <a:off x="3846526" y="1673424"/>
            <a:ext cx="619676" cy="792722"/>
          </a:xfrm>
          <a:prstGeom prst="straightConnector1">
            <a:avLst/>
          </a:prstGeom>
          <a:noFill/>
          <a:ln w="19050" cap="flat" cmpd="sng" algn="ctr">
            <a:solidFill>
              <a:srgbClr val="C00000"/>
            </a:solidFill>
            <a:prstDash val="solid"/>
            <a:round/>
            <a:headEnd type="none" w="med" len="med"/>
            <a:tailEnd type="arrow"/>
          </a:ln>
          <a:effectLst/>
        </p:spPr>
      </p:cxn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8112" y="4499701"/>
            <a:ext cx="3295614" cy="1938949"/>
          </a:xfrm>
          <a:prstGeom prst="rect">
            <a:avLst/>
          </a:prstGeom>
        </p:spPr>
      </p:pic>
      <p:cxnSp>
        <p:nvCxnSpPr>
          <p:cNvPr id="27" name="Straight Arrow Connector 26"/>
          <p:cNvCxnSpPr/>
          <p:nvPr/>
        </p:nvCxnSpPr>
        <p:spPr bwMode="auto">
          <a:xfrm flipH="1">
            <a:off x="4156364" y="4336446"/>
            <a:ext cx="559221" cy="380717"/>
          </a:xfrm>
          <a:prstGeom prst="straightConnector1">
            <a:avLst/>
          </a:prstGeom>
          <a:noFill/>
          <a:ln w="19050" cap="flat" cmpd="sng" algn="ctr">
            <a:solidFill>
              <a:srgbClr val="C00000"/>
            </a:solidFill>
            <a:prstDash val="solid"/>
            <a:round/>
            <a:headEnd type="none" w="med" len="med"/>
            <a:tailEnd type="arrow"/>
          </a:ln>
          <a:effectLst/>
        </p:spPr>
      </p:cxnSp>
      <p:cxnSp>
        <p:nvCxnSpPr>
          <p:cNvPr id="29" name="Straight Arrow Connector 28"/>
          <p:cNvCxnSpPr/>
          <p:nvPr/>
        </p:nvCxnSpPr>
        <p:spPr bwMode="auto">
          <a:xfrm flipV="1">
            <a:off x="2410246" y="6127200"/>
            <a:ext cx="1168684" cy="487840"/>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14494918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838200" y="1574800"/>
            <a:ext cx="8128000" cy="1916545"/>
          </a:xfrm>
        </p:spPr>
        <p:txBody>
          <a:bodyPr/>
          <a:lstStyle/>
          <a:p>
            <a:r>
              <a:rPr lang="en-US" sz="1800" dirty="0"/>
              <a:t>Case execution – depends on the Job Stream.  Job streams are used to pass input and output data from one code to another.  Mostly of interest to thermal hydraulic analysts.  A default job stream is automatically set up by the Model Editor for SNAP/RADTRAD.</a:t>
            </a:r>
          </a:p>
          <a:p>
            <a:r>
              <a:rPr lang="en-US" sz="1800" dirty="0"/>
              <a:t>The default job stream for RADTRAD passes input from the Model Editor to the RADTRAD analytical code.  Plot file results are passed from RADTRAD  analytical code output to APTPlot input.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02411" y="3707647"/>
            <a:ext cx="4158846" cy="2484404"/>
          </a:xfrm>
          <a:prstGeom prst="rect">
            <a:avLst/>
          </a:prstGeom>
        </p:spPr>
      </p:pic>
      <p:sp>
        <p:nvSpPr>
          <p:cNvPr id="7" name="Oval 6"/>
          <p:cNvSpPr/>
          <p:nvPr/>
        </p:nvSpPr>
        <p:spPr bwMode="auto">
          <a:xfrm>
            <a:off x="4381834" y="4736156"/>
            <a:ext cx="587854" cy="1313663"/>
          </a:xfrm>
          <a:prstGeom prst="ellipse">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
        <p:nvSpPr>
          <p:cNvPr id="16" name="Content Placeholder 2"/>
          <p:cNvSpPr txBox="1">
            <a:spLocks/>
          </p:cNvSpPr>
          <p:nvPr/>
        </p:nvSpPr>
        <p:spPr bwMode="auto">
          <a:xfrm>
            <a:off x="1610276" y="6049819"/>
            <a:ext cx="2335751" cy="720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400" kern="0" dirty="0"/>
              <a:t>SNAP plugin to </a:t>
            </a:r>
          </a:p>
          <a:p>
            <a:pPr marL="0" indent="0">
              <a:buNone/>
            </a:pPr>
            <a:r>
              <a:rPr lang="en-US" sz="1400" kern="0" dirty="0"/>
              <a:t>RADTRAD analytical code.</a:t>
            </a:r>
          </a:p>
        </p:txBody>
      </p:sp>
      <p:sp>
        <p:nvSpPr>
          <p:cNvPr id="19" name="Content Placeholder 2"/>
          <p:cNvSpPr txBox="1">
            <a:spLocks/>
          </p:cNvSpPr>
          <p:nvPr/>
        </p:nvSpPr>
        <p:spPr bwMode="auto">
          <a:xfrm>
            <a:off x="4969688" y="6105233"/>
            <a:ext cx="2204763" cy="680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400" kern="0" dirty="0"/>
              <a:t>RADTRAD analytical code</a:t>
            </a:r>
          </a:p>
          <a:p>
            <a:pPr marL="0" indent="0">
              <a:buNone/>
            </a:pPr>
            <a:r>
              <a:rPr lang="en-US" sz="1400" kern="0" dirty="0"/>
              <a:t> to AptPlot.</a:t>
            </a:r>
          </a:p>
        </p:txBody>
      </p:sp>
      <p:cxnSp>
        <p:nvCxnSpPr>
          <p:cNvPr id="25" name="Straight Arrow Connector 24"/>
          <p:cNvCxnSpPr/>
          <p:nvPr/>
        </p:nvCxnSpPr>
        <p:spPr bwMode="auto">
          <a:xfrm flipV="1">
            <a:off x="3536688" y="5392987"/>
            <a:ext cx="294724" cy="799064"/>
          </a:xfrm>
          <a:prstGeom prst="straightConnector1">
            <a:avLst/>
          </a:prstGeom>
          <a:noFill/>
          <a:ln w="19050" cap="flat" cmpd="sng" algn="ctr">
            <a:solidFill>
              <a:srgbClr val="C00000"/>
            </a:solidFill>
            <a:prstDash val="solid"/>
            <a:round/>
            <a:headEnd type="none" w="med" len="med"/>
            <a:tailEnd type="arrow"/>
          </a:ln>
          <a:effectLst/>
        </p:spPr>
      </p:cxnSp>
      <p:cxnSp>
        <p:nvCxnSpPr>
          <p:cNvPr id="27" name="Straight Arrow Connector 26"/>
          <p:cNvCxnSpPr/>
          <p:nvPr/>
        </p:nvCxnSpPr>
        <p:spPr bwMode="auto">
          <a:xfrm flipH="1" flipV="1">
            <a:off x="5048093" y="5392987"/>
            <a:ext cx="340066" cy="712246"/>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3058445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p:txBody>
          <a:bodyPr/>
          <a:lstStyle/>
          <a:p>
            <a:pPr eaLnBrk="1" hangingPunct="1"/>
            <a:r>
              <a:rPr lang="en-US" dirty="0"/>
              <a:t>Objective</a:t>
            </a:r>
          </a:p>
        </p:txBody>
      </p:sp>
      <p:sp>
        <p:nvSpPr>
          <p:cNvPr id="3075" name="Text Box 5"/>
          <p:cNvSpPr txBox="1">
            <a:spLocks noChangeArrowheads="1"/>
          </p:cNvSpPr>
          <p:nvPr/>
        </p:nvSpPr>
        <p:spPr bwMode="auto">
          <a:xfrm>
            <a:off x="704850" y="1806575"/>
            <a:ext cx="822960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2"/>
                </a:solidFill>
                <a:latin typeface="Times New Roman" pitchFamily="18" charset="0"/>
              </a:defRPr>
            </a:lvl1pPr>
            <a:lvl2pPr marL="742950" indent="-285750" eaLnBrk="0" hangingPunct="0">
              <a:defRPr sz="2000">
                <a:solidFill>
                  <a:schemeClr val="tx2"/>
                </a:solidFill>
                <a:latin typeface="Times New Roman" pitchFamily="18" charset="0"/>
              </a:defRPr>
            </a:lvl2pPr>
            <a:lvl3pPr marL="1143000" indent="-228600" eaLnBrk="0" hangingPunct="0">
              <a:defRPr sz="2000">
                <a:solidFill>
                  <a:schemeClr val="tx2"/>
                </a:solidFill>
                <a:latin typeface="Times New Roman" pitchFamily="18" charset="0"/>
              </a:defRPr>
            </a:lvl3pPr>
            <a:lvl4pPr marL="1600200" indent="-228600" eaLnBrk="0" hangingPunct="0">
              <a:defRPr sz="2000">
                <a:solidFill>
                  <a:schemeClr val="tx2"/>
                </a:solidFill>
                <a:latin typeface="Times New Roman" pitchFamily="18" charset="0"/>
              </a:defRPr>
            </a:lvl4pPr>
            <a:lvl5pPr marL="2057400" indent="-228600" eaLnBrk="0" hangingPunct="0">
              <a:defRPr sz="2000">
                <a:solidFill>
                  <a:schemeClr val="tx2"/>
                </a:solidFill>
                <a:latin typeface="Times New Roman" pitchFamily="18" charset="0"/>
              </a:defRPr>
            </a:lvl5pPr>
            <a:lvl6pPr marL="2514600" indent="-228600" eaLnBrk="0" fontAlgn="base" hangingPunct="0">
              <a:spcBef>
                <a:spcPct val="0"/>
              </a:spcBef>
              <a:spcAft>
                <a:spcPct val="0"/>
              </a:spcAft>
              <a:defRPr sz="2000">
                <a:solidFill>
                  <a:schemeClr val="tx2"/>
                </a:solidFill>
                <a:latin typeface="Times New Roman" pitchFamily="18" charset="0"/>
              </a:defRPr>
            </a:lvl6pPr>
            <a:lvl7pPr marL="2971800" indent="-228600" eaLnBrk="0" fontAlgn="base" hangingPunct="0">
              <a:spcBef>
                <a:spcPct val="0"/>
              </a:spcBef>
              <a:spcAft>
                <a:spcPct val="0"/>
              </a:spcAft>
              <a:defRPr sz="2000">
                <a:solidFill>
                  <a:schemeClr val="tx2"/>
                </a:solidFill>
                <a:latin typeface="Times New Roman" pitchFamily="18" charset="0"/>
              </a:defRPr>
            </a:lvl7pPr>
            <a:lvl8pPr marL="3429000" indent="-228600" eaLnBrk="0" fontAlgn="base" hangingPunct="0">
              <a:spcBef>
                <a:spcPct val="0"/>
              </a:spcBef>
              <a:spcAft>
                <a:spcPct val="0"/>
              </a:spcAft>
              <a:defRPr sz="2000">
                <a:solidFill>
                  <a:schemeClr val="tx2"/>
                </a:solidFill>
                <a:latin typeface="Times New Roman" pitchFamily="18" charset="0"/>
              </a:defRPr>
            </a:lvl8pPr>
            <a:lvl9pPr marL="3886200" indent="-228600" eaLnBrk="0" fontAlgn="base" hangingPunct="0">
              <a:spcBef>
                <a:spcPct val="0"/>
              </a:spcBef>
              <a:spcAft>
                <a:spcPct val="0"/>
              </a:spcAft>
              <a:defRPr sz="2000">
                <a:solidFill>
                  <a:schemeClr val="tx2"/>
                </a:solidFill>
                <a:latin typeface="Times New Roman" pitchFamily="18" charset="0"/>
              </a:defRPr>
            </a:lvl9pPr>
          </a:lstStyle>
          <a:p>
            <a:pPr marL="342900" indent="-342900" eaLnBrk="1" hangingPunct="1">
              <a:buFont typeface="Arial" panose="020B0604020202020204" pitchFamily="34" charset="0"/>
              <a:buChar char="•"/>
            </a:pPr>
            <a:r>
              <a:rPr lang="en-US" sz="2200" dirty="0"/>
              <a:t>The objective of this training is to show participants how to use the SNAP/RADTRAD code for performing licensing dose analysis for nuclear power plants.  </a:t>
            </a:r>
          </a:p>
          <a:p>
            <a:pPr marL="342900" indent="-342900" eaLnBrk="1" hangingPunct="1">
              <a:buFont typeface="Arial" panose="020B0604020202020204" pitchFamily="34" charset="0"/>
              <a:buChar char="•"/>
            </a:pPr>
            <a:endParaRPr lang="en-US" sz="2200" dirty="0"/>
          </a:p>
          <a:p>
            <a:pPr marL="342900" indent="-342900" eaLnBrk="1" hangingPunct="1">
              <a:buFont typeface="Arial" panose="020B0604020202020204" pitchFamily="34" charset="0"/>
              <a:buChar char="•"/>
            </a:pPr>
            <a:r>
              <a:rPr lang="en-US" sz="2200" dirty="0"/>
              <a:t>This presentation focuses on accident dose analysis and the methods coded into SNAP/RADTRAD and is intended to provide participants with the background needed to perform dose analysis using SNAP/RADTRAD.</a:t>
            </a:r>
          </a:p>
          <a:p>
            <a:pPr eaLnBrk="1" hangingPunct="1"/>
            <a:endParaRPr lang="en-US" sz="2200" dirty="0"/>
          </a:p>
          <a:p>
            <a:pPr marL="342900" indent="-342900" eaLnBrk="1" hangingPunct="1">
              <a:buFont typeface="Arial" panose="020B0604020202020204" pitchFamily="34" charset="0"/>
              <a:buChar char="•"/>
            </a:pPr>
            <a:r>
              <a:rPr lang="en-US" sz="2200" dirty="0"/>
              <a:t>The training presentation is based on a representative PWR plant and is intended to provide participants with the background needed to perform dose analysis for LOCA and non-LOCA accidents using SNAP/RADTRAD.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4730697" y="1457524"/>
            <a:ext cx="4220387" cy="5057613"/>
          </a:xfrm>
        </p:spPr>
        <p:txBody>
          <a:bodyPr/>
          <a:lstStyle/>
          <a:p>
            <a:r>
              <a:rPr lang="en-US" sz="1600" dirty="0"/>
              <a:t>Job stream settings can be checked in the Model Editor.  In the case of Test23, expand the Job Stream node,  select Test23 and right-click, then select “Check Stream”.  A Error Report window will appear.</a:t>
            </a:r>
          </a:p>
          <a:p>
            <a:r>
              <a:rPr lang="en-US" sz="1600" dirty="0"/>
              <a:t>Common error (for me) is to forget to set the Root Folder, which, in combination with the Relative Location is where the output files are written.</a:t>
            </a:r>
          </a:p>
          <a:p>
            <a:r>
              <a:rPr lang="en-US" sz="1600" dirty="0"/>
              <a:t>To set the Root Folder, click on     .  An “Edit Calculation Server Root Folders” window will appear.  Click on the New (    ) icon and  navigate to the desired location in the “Select Folder Location” window.  The Root Folder name will change to the last folder name in the directory path.</a:t>
            </a:r>
          </a:p>
          <a:p>
            <a:r>
              <a:rPr lang="en-US" sz="1600" dirty="0"/>
              <a:t>If you don’t like that name, click on     , then double click in the Name field, then change the name as desired.  The Root Folder name will be changed.</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9605" y="1451870"/>
            <a:ext cx="3044544" cy="2371162"/>
          </a:xfrm>
          <a:prstGeom prst="rect">
            <a:avLst/>
          </a:prstGeom>
        </p:spPr>
      </p:pic>
      <p:cxnSp>
        <p:nvCxnSpPr>
          <p:cNvPr id="7" name="Straight Arrow Connector 6"/>
          <p:cNvCxnSpPr/>
          <p:nvPr/>
        </p:nvCxnSpPr>
        <p:spPr bwMode="auto">
          <a:xfrm flipH="1" flipV="1">
            <a:off x="3309977" y="2864112"/>
            <a:ext cx="1813686" cy="362738"/>
          </a:xfrm>
          <a:prstGeom prst="straightConnector1">
            <a:avLst/>
          </a:prstGeom>
          <a:noFill/>
          <a:ln w="19050" cap="flat" cmpd="sng" algn="ctr">
            <a:solidFill>
              <a:srgbClr val="C00000"/>
            </a:solidFill>
            <a:prstDash val="solid"/>
            <a:round/>
            <a:headEnd type="none" w="med" len="med"/>
            <a:tailEnd type="arrow"/>
          </a:ln>
          <a:effectLst/>
        </p:spPr>
      </p:cxnSp>
      <p:cxnSp>
        <p:nvCxnSpPr>
          <p:cNvPr id="9" name="Straight Arrow Connector 8"/>
          <p:cNvCxnSpPr/>
          <p:nvPr/>
        </p:nvCxnSpPr>
        <p:spPr bwMode="auto">
          <a:xfrm flipH="1" flipV="1">
            <a:off x="2671877" y="3045481"/>
            <a:ext cx="2451786" cy="468536"/>
          </a:xfrm>
          <a:prstGeom prst="straightConnector1">
            <a:avLst/>
          </a:prstGeom>
          <a:noFill/>
          <a:ln w="19050" cap="flat" cmpd="sng" algn="ctr">
            <a:solidFill>
              <a:srgbClr val="C00000"/>
            </a:solidFill>
            <a:prstDash val="solid"/>
            <a:round/>
            <a:headEnd type="none" w="med" len="med"/>
            <a:tailEnd type="arrow"/>
          </a:ln>
          <a:effectLst/>
        </p:spPr>
      </p:cxn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13727" y="3823032"/>
            <a:ext cx="171450" cy="190500"/>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92310" y="4313220"/>
            <a:ext cx="200053" cy="219106"/>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58989" y="5603849"/>
            <a:ext cx="171450" cy="19050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49605" y="3976499"/>
            <a:ext cx="2955067" cy="2368296"/>
          </a:xfrm>
          <a:prstGeom prst="rect">
            <a:avLst/>
          </a:prstGeom>
        </p:spPr>
      </p:pic>
      <p:cxnSp>
        <p:nvCxnSpPr>
          <p:cNvPr id="15" name="Straight Arrow Connector 14"/>
          <p:cNvCxnSpPr/>
          <p:nvPr/>
        </p:nvCxnSpPr>
        <p:spPr bwMode="auto">
          <a:xfrm flipH="1">
            <a:off x="2493818" y="5160647"/>
            <a:ext cx="2629846" cy="267712"/>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3918088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4670242" y="1574800"/>
            <a:ext cx="4295958" cy="5024304"/>
          </a:xfrm>
        </p:spPr>
        <p:txBody>
          <a:bodyPr/>
          <a:lstStyle/>
          <a:p>
            <a:r>
              <a:rPr lang="en-US" sz="1800" dirty="0"/>
              <a:t>Relative location can also be reset.  You should reset this to a name more nmemonic so you can track your cases. </a:t>
            </a:r>
          </a:p>
          <a:p>
            <a:r>
              <a:rPr lang="en-US" sz="1800" dirty="0"/>
              <a:t>To change the name, highlight the Relative Location Name and type in a new name (Ex. Test23).</a:t>
            </a:r>
          </a:p>
          <a:p>
            <a:r>
              <a:rPr lang="en-US" sz="1800" dirty="0"/>
              <a:t>Note the / is automatically appended, so no need to add it.</a:t>
            </a:r>
          </a:p>
          <a:p>
            <a:r>
              <a:rPr lang="en-US" sz="1800" dirty="0"/>
              <a:t>Run a Job Stream check to determine if everything is OK.  Expand the Job Stream Node (     ), then right-click on the Job Stream Name (Test23) and select Check Stream.  An Error Report window will appear displaying the error status.</a:t>
            </a:r>
          </a:p>
          <a:p>
            <a:endParaRPr lang="en-US" sz="1800" dirty="0"/>
          </a:p>
          <a:p>
            <a:endParaRPr lang="en-US" sz="18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4004" y="1654764"/>
            <a:ext cx="3349298" cy="2705203"/>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4004" y="4478114"/>
            <a:ext cx="3363810" cy="1983142"/>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00800" y="4526280"/>
            <a:ext cx="341474" cy="321385"/>
          </a:xfrm>
          <a:prstGeom prst="rect">
            <a:avLst/>
          </a:prstGeom>
        </p:spPr>
      </p:pic>
    </p:spTree>
    <p:extLst>
      <p:ext uri="{BB962C8B-B14F-4D97-AF65-F5344CB8AC3E}">
        <p14:creationId xmlns:p14="http://schemas.microsoft.com/office/powerpoint/2010/main" val="272418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p:txBody>
          <a:bodyPr/>
          <a:lstStyle/>
          <a:p>
            <a:r>
              <a:rPr lang="en-US" dirty="0"/>
              <a:t>Note that multiple root folders are allowed – handy for organizing SNAP/RADTRAD case files.  </a:t>
            </a:r>
          </a:p>
          <a:p>
            <a:pPr lvl="1"/>
            <a:r>
              <a:rPr lang="en-US" dirty="0"/>
              <a:t>To add a root folder, navigate to Tools-&gt;Job Status or click on the Job Status icon (    )and expand Local.</a:t>
            </a:r>
          </a:p>
          <a:p>
            <a:pPr lvl="1"/>
            <a:r>
              <a:rPr lang="en-US" dirty="0"/>
              <a:t>Right-click on Local and select Root Folders.</a:t>
            </a:r>
          </a:p>
          <a:p>
            <a:pPr lvl="1"/>
            <a:r>
              <a:rPr lang="en-US" dirty="0"/>
              <a:t>Click on New icon (left on Toolbar) and navigate to where you want the root folder (ex. NPP Dose Analysis).</a:t>
            </a:r>
          </a:p>
          <a:p>
            <a:pPr lvl="1"/>
            <a:r>
              <a:rPr lang="en-US" dirty="0"/>
              <a:t>The root folder path will be created.</a:t>
            </a:r>
          </a:p>
          <a:p>
            <a:r>
              <a:rPr lang="en-US" dirty="0"/>
              <a:t>A couple of points:</a:t>
            </a:r>
          </a:p>
          <a:p>
            <a:pPr lvl="1"/>
            <a:r>
              <a:rPr lang="en-US" dirty="0"/>
              <a:t>The root folder directory needs to exist – otherwise you’ll get a warning that the directory doesn’t exist and the root folder will not be defined.</a:t>
            </a:r>
          </a:p>
          <a:p>
            <a:pPr lvl="1"/>
            <a:r>
              <a:rPr lang="en-US" dirty="0"/>
              <a:t>Overlapping paths are not allowed and will generate an error. </a:t>
            </a:r>
          </a:p>
          <a:p>
            <a:pPr lvl="2"/>
            <a:endParaRPr lang="en-US"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5247" y="2641367"/>
            <a:ext cx="266737" cy="257211"/>
          </a:xfrm>
          <a:prstGeom prst="rect">
            <a:avLst/>
          </a:prstGeom>
        </p:spPr>
      </p:pic>
    </p:spTree>
    <p:extLst>
      <p:ext uri="{BB962C8B-B14F-4D97-AF65-F5344CB8AC3E}">
        <p14:creationId xmlns:p14="http://schemas.microsoft.com/office/powerpoint/2010/main" val="1532867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D0551D9-05DD-4D54-84AF-5519920698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657" y="1435905"/>
            <a:ext cx="4223127" cy="2674082"/>
          </a:xfrm>
          <a:prstGeom prst="rect">
            <a:avLst/>
          </a:prstGeom>
        </p:spPr>
      </p:pic>
      <p:pic>
        <p:nvPicPr>
          <p:cNvPr id="9" name="Picture 8">
            <a:extLst>
              <a:ext uri="{FF2B5EF4-FFF2-40B4-BE49-F238E27FC236}">
                <a16:creationId xmlns:a16="http://schemas.microsoft.com/office/drawing/2014/main" id="{59EBB8EE-D6C4-459C-9786-DBF59CC88B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657" y="4183918"/>
            <a:ext cx="4223127" cy="2674082"/>
          </a:xfrm>
          <a:prstGeom prst="rect">
            <a:avLst/>
          </a:prstGeom>
        </p:spPr>
      </p:pic>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5380602" y="1582357"/>
            <a:ext cx="3325091" cy="4635500"/>
          </a:xfrm>
        </p:spPr>
        <p:txBody>
          <a:bodyPr/>
          <a:lstStyle/>
          <a:p>
            <a:r>
              <a:rPr lang="en-US" sz="1600" dirty="0"/>
              <a:t>Before we continue, confirm the link to the analytical code                  by navigating to </a:t>
            </a:r>
          </a:p>
          <a:p>
            <a:pPr marL="0" indent="0">
              <a:buNone/>
            </a:pPr>
            <a:r>
              <a:rPr lang="en-US" sz="1600" dirty="0"/>
              <a:t>           Tools-&gt;Configuration Tool</a:t>
            </a:r>
          </a:p>
          <a:p>
            <a:pPr marL="0" indent="0">
              <a:buNone/>
            </a:pPr>
            <a:r>
              <a:rPr lang="en-US" sz="1600" dirty="0"/>
              <a:t>       and then expand the Applications</a:t>
            </a:r>
          </a:p>
          <a:p>
            <a:pPr marL="0" indent="0">
              <a:spcBef>
                <a:spcPts val="0"/>
              </a:spcBef>
              <a:buNone/>
            </a:pPr>
            <a:r>
              <a:rPr lang="en-US" sz="1600" dirty="0"/>
              <a:t>       node by clicking on the      icon. </a:t>
            </a:r>
          </a:p>
          <a:p>
            <a:pPr marL="0" indent="0">
              <a:spcBef>
                <a:spcPts val="0"/>
              </a:spcBef>
              <a:buNone/>
            </a:pPr>
            <a:r>
              <a:rPr lang="en-US" sz="1600" dirty="0"/>
              <a:t>       Then click on RADTRAD.  </a:t>
            </a:r>
          </a:p>
          <a:p>
            <a:r>
              <a:rPr lang="en-US" sz="1600" dirty="0"/>
              <a:t>This link is to the RADTRAD analytical code.</a:t>
            </a:r>
          </a:p>
          <a:p>
            <a:r>
              <a:rPr lang="en-US" sz="1600" dirty="0"/>
              <a:t>Note that this location is installation-dependent.</a:t>
            </a:r>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8498" y="3000129"/>
            <a:ext cx="161948" cy="152422"/>
          </a:xfrm>
          <a:prstGeom prst="rect">
            <a:avLst/>
          </a:prstGeom>
        </p:spPr>
      </p:pic>
      <p:sp>
        <p:nvSpPr>
          <p:cNvPr id="11" name="Oval 10"/>
          <p:cNvSpPr/>
          <p:nvPr/>
        </p:nvSpPr>
        <p:spPr bwMode="auto">
          <a:xfrm>
            <a:off x="2255141" y="2677365"/>
            <a:ext cx="2316859" cy="385408"/>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
        <p:nvSpPr>
          <p:cNvPr id="12" name="Oval 11">
            <a:extLst>
              <a:ext uri="{FF2B5EF4-FFF2-40B4-BE49-F238E27FC236}">
                <a16:creationId xmlns:a16="http://schemas.microsoft.com/office/drawing/2014/main" id="{9AC98E2F-F307-495E-B9CB-24DF9E21E5A5}"/>
              </a:ext>
            </a:extLst>
          </p:cNvPr>
          <p:cNvSpPr/>
          <p:nvPr/>
        </p:nvSpPr>
        <p:spPr bwMode="auto">
          <a:xfrm>
            <a:off x="1927131" y="5818609"/>
            <a:ext cx="2316859" cy="385408"/>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
        <p:nvSpPr>
          <p:cNvPr id="14" name="Oval 13">
            <a:extLst>
              <a:ext uri="{FF2B5EF4-FFF2-40B4-BE49-F238E27FC236}">
                <a16:creationId xmlns:a16="http://schemas.microsoft.com/office/drawing/2014/main" id="{324ED489-B61D-47CD-9670-0FE5BEC73BA5}"/>
              </a:ext>
            </a:extLst>
          </p:cNvPr>
          <p:cNvSpPr/>
          <p:nvPr/>
        </p:nvSpPr>
        <p:spPr bwMode="auto">
          <a:xfrm>
            <a:off x="2434061" y="1993300"/>
            <a:ext cx="2316859" cy="385408"/>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Tree>
    <p:extLst>
      <p:ext uri="{BB962C8B-B14F-4D97-AF65-F5344CB8AC3E}">
        <p14:creationId xmlns:p14="http://schemas.microsoft.com/office/powerpoint/2010/main" val="4517743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687690" y="4624899"/>
            <a:ext cx="7877988" cy="1843914"/>
          </a:xfrm>
        </p:spPr>
        <p:txBody>
          <a:bodyPr/>
          <a:lstStyle/>
          <a:p>
            <a:r>
              <a:rPr lang="en-US" sz="1800" dirty="0"/>
              <a:t>To run the Test23 case, click on Tools -&gt; Submit Job.  A Submit Job Stream window appears.  </a:t>
            </a:r>
          </a:p>
          <a:p>
            <a:r>
              <a:rPr lang="en-US" sz="1800" dirty="0"/>
              <a:t>Click OK and a confirmatory “Submit Stream” window appears.  </a:t>
            </a:r>
          </a:p>
          <a:p>
            <a:r>
              <a:rPr lang="en-US" sz="1800" dirty="0"/>
              <a:t>Click OK and the run will start.  The SNAP Job Status window will appear.  In this case, the run is completed.</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7223" y="2081802"/>
            <a:ext cx="2271447" cy="1553126"/>
          </a:xfrm>
          <a:prstGeom prst="rect">
            <a:avLst/>
          </a:prstGeom>
        </p:spPr>
      </p:pic>
      <p:pic>
        <p:nvPicPr>
          <p:cNvPr id="6" name="Picture 5">
            <a:extLst>
              <a:ext uri="{FF2B5EF4-FFF2-40B4-BE49-F238E27FC236}">
                <a16:creationId xmlns:a16="http://schemas.microsoft.com/office/drawing/2014/main" id="{BBEF7EC8-A55D-469C-9882-BCBC593E8D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0476" y="1541742"/>
            <a:ext cx="5990320" cy="3083157"/>
          </a:xfrm>
          <a:prstGeom prst="rect">
            <a:avLst/>
          </a:prstGeom>
        </p:spPr>
      </p:pic>
    </p:spTree>
    <p:extLst>
      <p:ext uri="{BB962C8B-B14F-4D97-AF65-F5344CB8AC3E}">
        <p14:creationId xmlns:p14="http://schemas.microsoft.com/office/powerpoint/2010/main" val="21535460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4084300" y="4436762"/>
            <a:ext cx="4556887" cy="2016938"/>
          </a:xfrm>
        </p:spPr>
        <p:txBody>
          <a:bodyPr/>
          <a:lstStyle/>
          <a:p>
            <a:r>
              <a:rPr lang="en-US" sz="1600" dirty="0"/>
              <a:t>Note the relationship between the RADTRAD stream, the Navigator Window and the Job Status Window.</a:t>
            </a:r>
          </a:p>
          <a:p>
            <a:pPr lvl="1"/>
            <a:r>
              <a:rPr lang="en-US" sz="1600" dirty="0"/>
              <a:t>Two Job Stream steps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6705" y="1607269"/>
            <a:ext cx="2951503" cy="1763164"/>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087" y="3572582"/>
            <a:ext cx="2636737" cy="2881118"/>
          </a:xfrm>
          <a:prstGeom prst="rect">
            <a:avLst/>
          </a:prstGeom>
        </p:spPr>
      </p:pic>
      <p:pic>
        <p:nvPicPr>
          <p:cNvPr id="7" name="Picture 6">
            <a:extLst>
              <a:ext uri="{FF2B5EF4-FFF2-40B4-BE49-F238E27FC236}">
                <a16:creationId xmlns:a16="http://schemas.microsoft.com/office/drawing/2014/main" id="{CE83AE93-78B8-4C4B-98FF-3F4E2EB30A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01420" y="1637358"/>
            <a:ext cx="4828694" cy="2485280"/>
          </a:xfrm>
          <a:prstGeom prst="rect">
            <a:avLst/>
          </a:prstGeom>
        </p:spPr>
      </p:pic>
    </p:spTree>
    <p:extLst>
      <p:ext uri="{BB962C8B-B14F-4D97-AF65-F5344CB8AC3E}">
        <p14:creationId xmlns:p14="http://schemas.microsoft.com/office/powerpoint/2010/main" val="32954527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838200" y="1459973"/>
            <a:ext cx="8128000" cy="1349769"/>
          </a:xfrm>
        </p:spPr>
        <p:txBody>
          <a:bodyPr/>
          <a:lstStyle/>
          <a:p>
            <a:r>
              <a:rPr lang="en-US" sz="1600" dirty="0"/>
              <a:t>Output Review – Click on the RADTRAD Job Type in the Job Status Window, then click on the File Viewer (     ) icon and then select Text Files.  A list of files will appear.  Select the file of interest to open the file in the File Viewer to review the file data (reminiscent of V3.03)</a:t>
            </a:r>
          </a:p>
          <a:p>
            <a:r>
              <a:rPr lang="en-US" sz="1600" dirty="0"/>
              <a:t>Key output files are listed below (there are others as well).</a:t>
            </a:r>
          </a:p>
          <a:p>
            <a:endParaRPr lang="en-US" sz="1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58004" y="1734857"/>
            <a:ext cx="276190" cy="266667"/>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2805938958"/>
              </p:ext>
            </p:extLst>
          </p:nvPr>
        </p:nvGraphicFramePr>
        <p:xfrm>
          <a:off x="1641488" y="2901757"/>
          <a:ext cx="6025471" cy="3738880"/>
        </p:xfrm>
        <a:graphic>
          <a:graphicData uri="http://schemas.openxmlformats.org/drawingml/2006/table">
            <a:tbl>
              <a:tblPr firstRow="1" bandRow="1">
                <a:tableStyleId>{5C22544A-7EE6-4342-B048-85BDC9FD1C3A}</a:tableStyleId>
              </a:tblPr>
              <a:tblGrid>
                <a:gridCol w="1844203">
                  <a:extLst>
                    <a:ext uri="{9D8B030D-6E8A-4147-A177-3AD203B41FA5}">
                      <a16:colId xmlns:a16="http://schemas.microsoft.com/office/drawing/2014/main" val="20000"/>
                    </a:ext>
                  </a:extLst>
                </a:gridCol>
                <a:gridCol w="4181268">
                  <a:extLst>
                    <a:ext uri="{9D8B030D-6E8A-4147-A177-3AD203B41FA5}">
                      <a16:colId xmlns:a16="http://schemas.microsoft.com/office/drawing/2014/main" val="20001"/>
                    </a:ext>
                  </a:extLst>
                </a:gridCol>
              </a:tblGrid>
              <a:tr h="0">
                <a:tc>
                  <a:txBody>
                    <a:bodyPr/>
                    <a:lstStyle/>
                    <a:p>
                      <a:r>
                        <a:rPr lang="en-US" sz="1400" dirty="0">
                          <a:solidFill>
                            <a:srgbClr val="000099"/>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rgbClr val="000099"/>
                          </a:solidFill>
                        </a:rPr>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solidFill>
                            <a:srgbClr val="000099"/>
                          </a:solidFill>
                        </a:rPr>
                        <a:t>radtrad.dfx</a:t>
                      </a:r>
                      <a:endParaRPr lang="en-US" sz="14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99"/>
                          </a:solidFill>
                        </a:rPr>
                        <a:t>dose conversion factors file in xml format (input)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r>
                        <a:rPr lang="en-US" sz="1400" dirty="0">
                          <a:solidFill>
                            <a:srgbClr val="000099"/>
                          </a:solidFill>
                        </a:rPr>
                        <a:t>radtrad.nix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rgbClr val="000099"/>
                          </a:solidFill>
                        </a:rPr>
                        <a:t>nuclide information file in xml format (input)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solidFill>
                            <a:srgbClr val="000099"/>
                          </a:solidFill>
                        </a:rPr>
                        <a:t>radtrad.plt</a:t>
                      </a:r>
                      <a:endParaRPr lang="en-US" sz="14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99"/>
                          </a:solidFill>
                        </a:rPr>
                        <a:t>plot file read by </a:t>
                      </a:r>
                      <a:r>
                        <a:rPr lang="en-US" sz="1400" dirty="0" err="1">
                          <a:solidFill>
                            <a:srgbClr val="000099"/>
                          </a:solidFill>
                        </a:rPr>
                        <a:t>AptPlot</a:t>
                      </a:r>
                      <a:r>
                        <a:rPr lang="en-US" sz="1400" dirty="0">
                          <a:solidFill>
                            <a:srgbClr val="000099"/>
                          </a:solidFill>
                        </a:rPr>
                        <a:t> plotting program (output)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854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solidFill>
                            <a:srgbClr val="000099"/>
                          </a:solidFill>
                        </a:rPr>
                        <a:t>radtrad.psx</a:t>
                      </a:r>
                      <a:endParaRPr lang="en-US" sz="14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99"/>
                          </a:solidFill>
                        </a:rPr>
                        <a:t>plant information file in xml format (input)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14570240"/>
                  </a:ext>
                </a:extLst>
              </a:tr>
              <a:tr h="370840">
                <a:tc>
                  <a:txBody>
                    <a:bodyPr/>
                    <a:lstStyle/>
                    <a:p>
                      <a:r>
                        <a:rPr lang="en-US" sz="1400" dirty="0">
                          <a:solidFill>
                            <a:srgbClr val="000099"/>
                          </a:solidFill>
                        </a:rPr>
                        <a:t>radtrad_1.icx, radtrad_2.icx,</a:t>
                      </a:r>
                      <a:r>
                        <a:rPr lang="en-US" sz="1400" baseline="0" dirty="0">
                          <a:solidFill>
                            <a:srgbClr val="000099"/>
                          </a:solidFill>
                        </a:rPr>
                        <a:t> etc.</a:t>
                      </a:r>
                      <a:endParaRPr lang="en-US" sz="14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rgbClr val="000099"/>
                          </a:solidFill>
                        </a:rPr>
                        <a:t>initial inventory file for each source (input)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r>
                        <a:rPr lang="en-US" sz="1400" dirty="0">
                          <a:solidFill>
                            <a:srgbClr val="000099"/>
                          </a:solidFill>
                        </a:rPr>
                        <a:t>radtrad_1.srx, radtrad_2.icx, etc.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rgbClr val="000099"/>
                          </a:solidFill>
                        </a:rPr>
                        <a:t>source term file for each source (input)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70840">
                <a:tc>
                  <a:txBody>
                    <a:bodyPr/>
                    <a:lstStyle/>
                    <a:p>
                      <a:r>
                        <a:rPr lang="en-US" sz="1400" dirty="0">
                          <a:solidFill>
                            <a:srgbClr val="000099"/>
                          </a:solidFill>
                        </a:rPr>
                        <a:t>radtrad.out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rgbClr val="000099"/>
                          </a:solidFill>
                        </a:rPr>
                        <a:t>RADTRAD</a:t>
                      </a:r>
                      <a:r>
                        <a:rPr lang="en-US" sz="1400" baseline="0" dirty="0">
                          <a:solidFill>
                            <a:srgbClr val="000099"/>
                          </a:solidFill>
                        </a:rPr>
                        <a:t> output in original output format (output)</a:t>
                      </a:r>
                      <a:endParaRPr lang="en-US" sz="14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70840">
                <a:tc>
                  <a:txBody>
                    <a:bodyPr/>
                    <a:lstStyle/>
                    <a:p>
                      <a:r>
                        <a:rPr lang="en-US" sz="1400" dirty="0">
                          <a:solidFill>
                            <a:srgbClr val="000099"/>
                          </a:solidFill>
                        </a:rPr>
                        <a:t>radtradNRC.out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rgbClr val="000099"/>
                          </a:solidFill>
                        </a:rPr>
                        <a:t>RADTRAD output in NRC</a:t>
                      </a:r>
                      <a:r>
                        <a:rPr lang="en-US" sz="1400" baseline="0" dirty="0">
                          <a:solidFill>
                            <a:srgbClr val="000099"/>
                          </a:solidFill>
                        </a:rPr>
                        <a:t> output format (output)</a:t>
                      </a:r>
                      <a:endParaRPr lang="en-US" sz="14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r h="370840">
                <a:tc>
                  <a:txBody>
                    <a:bodyPr/>
                    <a:lstStyle/>
                    <a:p>
                      <a:r>
                        <a:rPr lang="en-US" sz="1400" dirty="0">
                          <a:solidFill>
                            <a:srgbClr val="000099"/>
                          </a:solidFill>
                        </a:rPr>
                        <a:t>radtrad.screen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rgbClr val="000099"/>
                          </a:solidFill>
                        </a:rPr>
                        <a:t>RADTRAD screen output file </a:t>
                      </a:r>
                      <a:r>
                        <a:rPr lang="en-US" sz="1400" baseline="0" dirty="0">
                          <a:solidFill>
                            <a:srgbClr val="000099"/>
                          </a:solidFill>
                        </a:rPr>
                        <a:t>(output)</a:t>
                      </a:r>
                      <a:endParaRPr lang="en-US" sz="14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7204002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Output File Description</a:t>
            </a:r>
          </a:p>
        </p:txBody>
      </p:sp>
      <p:sp>
        <p:nvSpPr>
          <p:cNvPr id="3" name="Content Placeholder 2"/>
          <p:cNvSpPr>
            <a:spLocks noGrp="1"/>
          </p:cNvSpPr>
          <p:nvPr>
            <p:ph idx="1"/>
          </p:nvPr>
        </p:nvSpPr>
        <p:spPr/>
        <p:txBody>
          <a:bodyPr/>
          <a:lstStyle/>
          <a:p>
            <a:r>
              <a:rPr lang="en-US" dirty="0"/>
              <a:t>radtrad.out – original output format in V3.03/3.10 format.  Major sections are:</a:t>
            </a:r>
          </a:p>
          <a:p>
            <a:pPr lvl="1"/>
            <a:r>
              <a:rPr lang="en-US" dirty="0"/>
              <a:t>Input echo – provides an edited input summary of plant description (model), scenario (radionuclide source term/DCF) information, compartment/pathway data, X/Q, etc. </a:t>
            </a:r>
          </a:p>
          <a:p>
            <a:pPr lvl="1"/>
            <a:r>
              <a:rPr lang="en-US" dirty="0"/>
              <a:t>Breakdown of dose results at various time points generally selected by changes in events (ex. time at which flow rate changes, time at which X/Q changes).  Activity balance information also given.</a:t>
            </a:r>
          </a:p>
          <a:p>
            <a:pPr lvl="1"/>
            <a:r>
              <a:rPr lang="en-US" dirty="0"/>
              <a:t>I-131 Summary, Cumulative Dose Results, Worst Two-Hour Doses and Final Doses at the end of the file.  </a:t>
            </a:r>
          </a:p>
          <a:p>
            <a:pPr lvl="1"/>
            <a:r>
              <a:rPr lang="en-US" dirty="0"/>
              <a:t>Contents can be controlled from Model Options -&gt; Output Parameters in the Model Editor. Output units in cgs (Rem/Ci) or SI units (mSv, MBq) available (under Model Options-&gt;Output Parameters).</a:t>
            </a:r>
          </a:p>
          <a:p>
            <a:pPr lvl="1"/>
            <a:endParaRPr lang="en-US" dirty="0"/>
          </a:p>
        </p:txBody>
      </p:sp>
    </p:spTree>
    <p:extLst>
      <p:ext uri="{BB962C8B-B14F-4D97-AF65-F5344CB8AC3E}">
        <p14:creationId xmlns:p14="http://schemas.microsoft.com/office/powerpoint/2010/main" val="3771501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Output File Description</a:t>
            </a:r>
          </a:p>
        </p:txBody>
      </p:sp>
      <p:sp>
        <p:nvSpPr>
          <p:cNvPr id="3" name="Content Placeholder 2"/>
          <p:cNvSpPr>
            <a:spLocks noGrp="1"/>
          </p:cNvSpPr>
          <p:nvPr>
            <p:ph idx="1"/>
          </p:nvPr>
        </p:nvSpPr>
        <p:spPr/>
        <p:txBody>
          <a:bodyPr/>
          <a:lstStyle/>
          <a:p>
            <a:r>
              <a:rPr lang="en-US" sz="1800" dirty="0"/>
              <a:t>radtradNRC.out – provides time-dependent summary of dose by nuclide - </a:t>
            </a:r>
          </a:p>
          <a:p>
            <a:pPr lvl="1"/>
            <a:r>
              <a:rPr lang="en-US" sz="1800" dirty="0"/>
              <a:t>Input echo – provides an edited input summary of plant description (model), scenario (radionuclide source term/DCF) information, compartment/pathway data, X/Q, etc. </a:t>
            </a:r>
          </a:p>
          <a:p>
            <a:pPr lvl="1"/>
            <a:r>
              <a:rPr lang="en-US" sz="1800" dirty="0"/>
              <a:t>Output – activity distribution, cumulative and dose difference (delta-dose) for each dose component (inhalation, cloudshine, skin, thyroid, and TEDE).  Output units in cgs (Rem/Ci) or SI units (mSv, MBq) available (under Model Options-&gt;Output Parameters).</a:t>
            </a:r>
          </a:p>
          <a:p>
            <a:pPr lvl="1"/>
            <a:r>
              <a:rPr lang="en-US" sz="1800" dirty="0"/>
              <a:t>I-131 Summary, Cumulative Dose Results, Worst Two-Hour Doses and Final Doses at the end of the file.  </a:t>
            </a:r>
          </a:p>
          <a:p>
            <a:pPr lvl="1"/>
            <a:r>
              <a:rPr lang="en-US" sz="1800" dirty="0"/>
              <a:t>Contents can be controlled from Model Options -&gt; NRC Output Flags in the Model Editor.  </a:t>
            </a:r>
          </a:p>
          <a:p>
            <a:pPr lvl="1"/>
            <a:r>
              <a:rPr lang="en-US" sz="1800" dirty="0"/>
              <a:t>Note that this file is designed to be imported into a word processor (page breaks, etc.).  Lines/page and output cutoff (so that the file doesn’t get too large) can be set in the Model Editor.</a:t>
            </a:r>
          </a:p>
          <a:p>
            <a:r>
              <a:rPr lang="en-US" sz="1800" dirty="0"/>
              <a:t>radtrad.screen – summarizes time step information.</a:t>
            </a:r>
          </a:p>
          <a:p>
            <a:endParaRPr lang="en-US" sz="1800" dirty="0"/>
          </a:p>
          <a:p>
            <a:pPr lvl="1"/>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38882485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Editor/AptPlot</a:t>
            </a:r>
          </a:p>
        </p:txBody>
      </p:sp>
      <p:sp>
        <p:nvSpPr>
          <p:cNvPr id="3" name="Content Placeholder 2"/>
          <p:cNvSpPr>
            <a:spLocks noGrp="1"/>
          </p:cNvSpPr>
          <p:nvPr>
            <p:ph idx="1"/>
          </p:nvPr>
        </p:nvSpPr>
        <p:spPr/>
        <p:txBody>
          <a:bodyPr/>
          <a:lstStyle/>
          <a:p>
            <a:r>
              <a:rPr lang="en-US" dirty="0"/>
              <a:t>Note that context of the job stream step affects the output available for display through the File Viewer.</a:t>
            </a:r>
          </a:p>
          <a:p>
            <a:pPr lvl="1"/>
            <a:r>
              <a:rPr lang="en-US" dirty="0"/>
              <a:t>Click on Test23 – only the stream log is available for display.</a:t>
            </a:r>
          </a:p>
          <a:p>
            <a:pPr lvl="1"/>
            <a:r>
              <a:rPr lang="en-US" dirty="0"/>
              <a:t>Click on RADTRAD – all files listed on the previous chart are available for display.  Time step history is displayed in the window.</a:t>
            </a:r>
          </a:p>
          <a:p>
            <a:r>
              <a:rPr lang="en-US" dirty="0"/>
              <a:t>To display a plot, then click on the File Viewer (     ) icon, then click on Plot Files and select “plot – radtrad.plt.”  AptPlot will open.  Alternately, click on the (     ) icon and AptPlot will open.</a:t>
            </a:r>
          </a:p>
          <a:p>
            <a:r>
              <a:rPr lang="en-US" dirty="0"/>
              <a:t>In the Select EXTDATA Channels window, scroll down to desired results to be plotted.  For example, scroll to “ControlRoom.tede.”  A plot of the TEDE dose for the control room will appear.</a:t>
            </a:r>
          </a:p>
          <a:p>
            <a:r>
              <a:rPr lang="en-US" dirty="0"/>
              <a:t>If you don’t want to scroll, type “ControlRoom.tede” in the Filter text box and then click on Control.Room.tede at the top of the data channel window.</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15184" y="3964714"/>
            <a:ext cx="263909" cy="298332"/>
          </a:xfrm>
          <a:prstGeom prst="rect">
            <a:avLst/>
          </a:prstGeom>
        </p:spPr>
      </p:pic>
      <p:pic>
        <p:nvPicPr>
          <p:cNvPr id="5" name="Picture 4">
            <a:extLst>
              <a:ext uri="{FF2B5EF4-FFF2-40B4-BE49-F238E27FC236}">
                <a16:creationId xmlns:a16="http://schemas.microsoft.com/office/drawing/2014/main" id="{15E0A165-B022-4CE8-BEEA-27A69BB7DF4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48227" y="3429000"/>
            <a:ext cx="276190" cy="266667"/>
          </a:xfrm>
          <a:prstGeom prst="rect">
            <a:avLst/>
          </a:prstGeom>
        </p:spPr>
      </p:pic>
    </p:spTree>
    <p:extLst>
      <p:ext uri="{BB962C8B-B14F-4D97-AF65-F5344CB8AC3E}">
        <p14:creationId xmlns:p14="http://schemas.microsoft.com/office/powerpoint/2010/main" val="1061477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66688" y="450850"/>
            <a:ext cx="8763000" cy="487363"/>
          </a:xfrm>
        </p:spPr>
        <p:txBody>
          <a:bodyPr/>
          <a:lstStyle/>
          <a:p>
            <a:pPr eaLnBrk="1" hangingPunct="1">
              <a:defRPr/>
            </a:pPr>
            <a:r>
              <a:rPr lang="en-US" sz="2400" dirty="0">
                <a:solidFill>
                  <a:srgbClr val="000099"/>
                </a:solidFill>
              </a:rPr>
              <a:t>Purpose of SNAP/RADTRAD</a:t>
            </a:r>
          </a:p>
        </p:txBody>
      </p:sp>
      <p:sp>
        <p:nvSpPr>
          <p:cNvPr id="8195" name="Text Box 3"/>
          <p:cNvSpPr txBox="1">
            <a:spLocks noChangeArrowheads="1"/>
          </p:cNvSpPr>
          <p:nvPr/>
        </p:nvSpPr>
        <p:spPr bwMode="auto">
          <a:xfrm>
            <a:off x="609600" y="1619250"/>
            <a:ext cx="818515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000">
                <a:solidFill>
                  <a:schemeClr val="tx2"/>
                </a:solidFill>
                <a:latin typeface="Times New Roman" pitchFamily="18" charset="0"/>
              </a:defRPr>
            </a:lvl1pPr>
            <a:lvl2pPr eaLnBrk="0" hangingPunct="0">
              <a:defRPr sz="2000">
                <a:solidFill>
                  <a:schemeClr val="tx2"/>
                </a:solidFill>
                <a:latin typeface="Times New Roman" pitchFamily="18" charset="0"/>
              </a:defRPr>
            </a:lvl2pPr>
            <a:lvl3pPr indent="-457200" eaLnBrk="0" hangingPunct="0">
              <a:defRPr sz="2000">
                <a:solidFill>
                  <a:schemeClr val="tx2"/>
                </a:solidFill>
                <a:latin typeface="Times New Roman" pitchFamily="18" charset="0"/>
              </a:defRPr>
            </a:lvl3pPr>
            <a:lvl4pPr marL="1600200" indent="-228600" eaLnBrk="0" hangingPunct="0">
              <a:defRPr sz="2000">
                <a:solidFill>
                  <a:schemeClr val="tx2"/>
                </a:solidFill>
                <a:latin typeface="Times New Roman" pitchFamily="18" charset="0"/>
              </a:defRPr>
            </a:lvl4pPr>
            <a:lvl5pPr marL="2057400" indent="-228600" eaLnBrk="0" hangingPunct="0">
              <a:defRPr sz="2000">
                <a:solidFill>
                  <a:schemeClr val="tx2"/>
                </a:solidFill>
                <a:latin typeface="Times New Roman" pitchFamily="18" charset="0"/>
              </a:defRPr>
            </a:lvl5pPr>
            <a:lvl6pPr marL="2514600" indent="-228600" eaLnBrk="0" fontAlgn="base" hangingPunct="0">
              <a:spcBef>
                <a:spcPct val="0"/>
              </a:spcBef>
              <a:spcAft>
                <a:spcPct val="0"/>
              </a:spcAft>
              <a:defRPr sz="2000">
                <a:solidFill>
                  <a:schemeClr val="tx2"/>
                </a:solidFill>
                <a:latin typeface="Times New Roman" pitchFamily="18" charset="0"/>
              </a:defRPr>
            </a:lvl6pPr>
            <a:lvl7pPr marL="2971800" indent="-228600" eaLnBrk="0" fontAlgn="base" hangingPunct="0">
              <a:spcBef>
                <a:spcPct val="0"/>
              </a:spcBef>
              <a:spcAft>
                <a:spcPct val="0"/>
              </a:spcAft>
              <a:defRPr sz="2000">
                <a:solidFill>
                  <a:schemeClr val="tx2"/>
                </a:solidFill>
                <a:latin typeface="Times New Roman" pitchFamily="18" charset="0"/>
              </a:defRPr>
            </a:lvl7pPr>
            <a:lvl8pPr marL="3429000" indent="-228600" eaLnBrk="0" fontAlgn="base" hangingPunct="0">
              <a:spcBef>
                <a:spcPct val="0"/>
              </a:spcBef>
              <a:spcAft>
                <a:spcPct val="0"/>
              </a:spcAft>
              <a:defRPr sz="2000">
                <a:solidFill>
                  <a:schemeClr val="tx2"/>
                </a:solidFill>
                <a:latin typeface="Times New Roman" pitchFamily="18" charset="0"/>
              </a:defRPr>
            </a:lvl8pPr>
            <a:lvl9pPr marL="3886200" indent="-228600" eaLnBrk="0" fontAlgn="base" hangingPunct="0">
              <a:spcBef>
                <a:spcPct val="0"/>
              </a:spcBef>
              <a:spcAft>
                <a:spcPct val="0"/>
              </a:spcAft>
              <a:defRPr sz="2000">
                <a:solidFill>
                  <a:schemeClr val="tx2"/>
                </a:solidFill>
                <a:latin typeface="Times New Roman" pitchFamily="18" charset="0"/>
              </a:defRPr>
            </a:lvl9pPr>
          </a:lstStyle>
          <a:p>
            <a:pPr marL="342900" lvl="1" indent="-342900" eaLnBrk="1" hangingPunct="1">
              <a:buFont typeface="Arial" panose="020B0604020202020204" pitchFamily="34" charset="0"/>
              <a:buChar char="•"/>
              <a:defRPr/>
            </a:pPr>
            <a:r>
              <a:rPr lang="en-US" sz="2400" dirty="0"/>
              <a:t>Purpose of SNAP/RADTRAD is to determine the dose from a release of radionuclides during a design basis accident to the following locations:</a:t>
            </a:r>
          </a:p>
          <a:p>
            <a:pPr lvl="2" eaLnBrk="1" hangingPunct="1">
              <a:buFont typeface="Arial" pitchFamily="34" charset="0"/>
              <a:buChar char="•"/>
              <a:defRPr/>
            </a:pPr>
            <a:r>
              <a:rPr lang="en-US" sz="2400" dirty="0"/>
              <a:t>Exclusion Area Boundary (EAB)</a:t>
            </a:r>
          </a:p>
          <a:p>
            <a:pPr lvl="2" eaLnBrk="1" hangingPunct="1">
              <a:buFont typeface="Arial" pitchFamily="34" charset="0"/>
              <a:buChar char="•"/>
              <a:defRPr/>
            </a:pPr>
            <a:r>
              <a:rPr lang="en-US" sz="2400" dirty="0"/>
              <a:t>Low Population Zone (LPZ)</a:t>
            </a:r>
          </a:p>
          <a:p>
            <a:pPr lvl="2" eaLnBrk="1" hangingPunct="1">
              <a:buFont typeface="Arial" pitchFamily="34" charset="0"/>
              <a:buChar char="•"/>
              <a:defRPr/>
            </a:pPr>
            <a:r>
              <a:rPr lang="en-US" sz="2400" dirty="0"/>
              <a:t>Control Room (or Emergency Offsite Facility)</a:t>
            </a:r>
          </a:p>
          <a:p>
            <a:pPr lvl="2" eaLnBrk="1" hangingPunct="1">
              <a:buFont typeface="Arial" pitchFamily="34" charset="0"/>
              <a:buChar char="•"/>
              <a:defRPr/>
            </a:pPr>
            <a:endParaRPr lang="en-US" sz="2400" dirty="0"/>
          </a:p>
          <a:p>
            <a:pPr marL="285750" lvl="1" indent="-285750" eaLnBrk="1" hangingPunct="1">
              <a:buFont typeface="Arial" panose="020B0604020202020204" pitchFamily="34" charset="0"/>
              <a:buChar char="•"/>
              <a:defRPr/>
            </a:pPr>
            <a:r>
              <a:rPr lang="en-US" sz="2400" dirty="0"/>
              <a:t>Focus of SNAP/RADTRAD is dose analysis for licensing applications to show compliance with nuclear plant siting and control room dose limits for various LOCA and non-LOCA accidents. </a:t>
            </a:r>
          </a:p>
        </p:txBody>
      </p:sp>
    </p:spTree>
    <p:extLst>
      <p:ext uri="{BB962C8B-B14F-4D97-AF65-F5344CB8AC3E}">
        <p14:creationId xmlns:p14="http://schemas.microsoft.com/office/powerpoint/2010/main" val="3614656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Editor/AptPlot</a:t>
            </a:r>
          </a:p>
        </p:txBody>
      </p:sp>
      <p:sp>
        <p:nvSpPr>
          <p:cNvPr id="3" name="Content Placeholder 2"/>
          <p:cNvSpPr>
            <a:spLocks noGrp="1"/>
          </p:cNvSpPr>
          <p:nvPr>
            <p:ph idx="1"/>
          </p:nvPr>
        </p:nvSpPr>
        <p:spPr>
          <a:xfrm>
            <a:off x="815529" y="1416102"/>
            <a:ext cx="8128000" cy="5309650"/>
          </a:xfrm>
        </p:spPr>
        <p:txBody>
          <a:bodyPr/>
          <a:lstStyle/>
          <a:p>
            <a:r>
              <a:rPr lang="en-US" sz="1800" dirty="0"/>
              <a:t>Wildcards can be used to identify the results of interest in the Filter text box. Ex:</a:t>
            </a:r>
          </a:p>
          <a:p>
            <a:pPr lvl="1"/>
            <a:r>
              <a:rPr lang="en-US" sz="1800" dirty="0"/>
              <a:t>L*P*Z* - isolates the LPZ dose results for all dose categories.</a:t>
            </a:r>
          </a:p>
          <a:p>
            <a:pPr lvl="1"/>
            <a:r>
              <a:rPr lang="en-US" sz="1800" dirty="0"/>
              <a:t>L*P*Z*th* - isolates the LPZ dose results for the thyroid dose for all nuclides and the total dose (LowPopulationZone.thyroid).</a:t>
            </a:r>
          </a:p>
          <a:p>
            <a:pPr lvl="1"/>
            <a:r>
              <a:rPr lang="en-US" sz="1800" dirty="0"/>
              <a:t>Note that case counts.</a:t>
            </a:r>
          </a:p>
          <a:p>
            <a:r>
              <a:rPr lang="en-US" sz="1800" dirty="0"/>
              <a:t>Click on the Clear Sets button to clear the plot.</a:t>
            </a:r>
          </a:p>
          <a:p>
            <a:r>
              <a:rPr lang="en-US" sz="1800" dirty="0"/>
              <a:t>To change the units of the x-axis from seconds to hours, navigate to the Time units drop-down menu and pick hours.</a:t>
            </a:r>
          </a:p>
          <a:p>
            <a:r>
              <a:rPr lang="en-US" sz="1800" dirty="0"/>
              <a:t>If you accidently close the “Select EXTDATA Channels” window, navigate to Window-&gt; Select EXTDATA Channels to reopen the window.</a:t>
            </a:r>
          </a:p>
          <a:p>
            <a:r>
              <a:rPr lang="en-US" sz="1800" dirty="0"/>
              <a:t>Suppose you want to plot the Control Room dose for all dose categories.  Available dose categories are whole body, cloudshine, skin, TEDE, and thyroid.  Type in the desired result in the Filter window, then pick the result from the Channels window and finally click on the Plot button to add the data plot.</a:t>
            </a:r>
          </a:p>
          <a:p>
            <a:pPr marL="0" indent="0">
              <a:buNone/>
            </a:pPr>
            <a:r>
              <a:rPr lang="en-US" sz="1800" dirty="0"/>
              <a:t>       - C*R*cloudshine – </a:t>
            </a:r>
            <a:r>
              <a:rPr lang="en-US" sz="1800" dirty="0" err="1"/>
              <a:t>cloudshine</a:t>
            </a:r>
            <a:r>
              <a:rPr lang="en-US" sz="1800" dirty="0"/>
              <a:t> dose          - C*R* - inhalation</a:t>
            </a:r>
          </a:p>
          <a:p>
            <a:pPr marL="0" indent="0">
              <a:buNone/>
            </a:pPr>
            <a:r>
              <a:rPr lang="en-US" sz="1800" dirty="0"/>
              <a:t>       - C*R*skin – skin dose                                - C*R*</a:t>
            </a:r>
            <a:r>
              <a:rPr lang="en-US" sz="1800" dirty="0" err="1"/>
              <a:t>tede</a:t>
            </a:r>
            <a:r>
              <a:rPr lang="en-US" sz="1800" dirty="0"/>
              <a:t> – TEDE dose</a:t>
            </a:r>
          </a:p>
          <a:p>
            <a:pPr marL="0" indent="0">
              <a:buNone/>
            </a:pPr>
            <a:r>
              <a:rPr lang="en-US" sz="1800" dirty="0"/>
              <a:t>       - C*R*thyroid – thyroid dose</a:t>
            </a:r>
          </a:p>
          <a:p>
            <a:pPr lvl="1"/>
            <a:endParaRPr lang="en-US" dirty="0"/>
          </a:p>
        </p:txBody>
      </p:sp>
    </p:spTree>
    <p:extLst>
      <p:ext uri="{BB962C8B-B14F-4D97-AF65-F5344CB8AC3E}">
        <p14:creationId xmlns:p14="http://schemas.microsoft.com/office/powerpoint/2010/main" val="5263601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Editor/AptPlot</a:t>
            </a:r>
          </a:p>
        </p:txBody>
      </p:sp>
      <p:sp>
        <p:nvSpPr>
          <p:cNvPr id="3" name="Content Placeholder 2"/>
          <p:cNvSpPr>
            <a:spLocks noGrp="1"/>
          </p:cNvSpPr>
          <p:nvPr>
            <p:ph idx="1"/>
          </p:nvPr>
        </p:nvSpPr>
        <p:spPr>
          <a:xfrm>
            <a:off x="845757" y="1431216"/>
            <a:ext cx="8128000" cy="5254809"/>
          </a:xfrm>
        </p:spPr>
        <p:txBody>
          <a:bodyPr/>
          <a:lstStyle/>
          <a:p>
            <a:r>
              <a:rPr lang="en-US" sz="1800" dirty="0"/>
              <a:t>Note that as each data set is added to the plot, AptPlot adds it to the Data sets window (number in brackets are x-y array dimensions).</a:t>
            </a:r>
          </a:p>
          <a:p>
            <a:pPr lvl="1"/>
            <a:r>
              <a:rPr lang="en-US" sz="1800" dirty="0"/>
              <a:t>G0.S0[2][1664] – control room </a:t>
            </a:r>
            <a:r>
              <a:rPr lang="en-US" sz="1800" dirty="0" err="1"/>
              <a:t>cloudshine</a:t>
            </a:r>
            <a:r>
              <a:rPr lang="en-US" sz="1800" dirty="0"/>
              <a:t> dose</a:t>
            </a:r>
          </a:p>
          <a:p>
            <a:pPr lvl="1"/>
            <a:r>
              <a:rPr lang="en-US" sz="1800" dirty="0"/>
              <a:t>G0.S1[2][1664] – control room inhalation dose</a:t>
            </a:r>
          </a:p>
          <a:p>
            <a:pPr lvl="1"/>
            <a:r>
              <a:rPr lang="en-US" sz="1800" dirty="0"/>
              <a:t>etc.</a:t>
            </a:r>
          </a:p>
          <a:p>
            <a:r>
              <a:rPr lang="en-US" sz="1800" dirty="0"/>
              <a:t>Double-click on the desired dataset to see the actual data.  Note that you can cut and paste the data into a spreadsheet.  You can also export the date, but cut and paste works better.</a:t>
            </a:r>
          </a:p>
          <a:p>
            <a:r>
              <a:rPr lang="en-US" sz="1800" dirty="0"/>
              <a:t>Suppose you close the Select EXTDATA Channels window.  Navigate to Window-&gt;Select EXTDATA Channels window to reopen.</a:t>
            </a:r>
          </a:p>
          <a:p>
            <a:r>
              <a:rPr lang="en-US" sz="1800" dirty="0"/>
              <a:t>The plotted data is hard to see and distinguish.  Let’s plot all of the control room dose components as illustrated above and make some changes:</a:t>
            </a:r>
          </a:p>
          <a:p>
            <a:pPr lvl="1"/>
            <a:r>
              <a:rPr lang="en-US" sz="1600" dirty="0"/>
              <a:t>Navigate to Plot-&gt;Set Appearance to change the appearance of each line.</a:t>
            </a:r>
          </a:p>
          <a:p>
            <a:pPr lvl="2"/>
            <a:r>
              <a:rPr lang="en-US" sz="1600" dirty="0"/>
              <a:t>Main tab – select a data set and then go to Line properties and change the color of the line to black.  Other line-formatting changes are available.  Note that the datasets can be grouped.</a:t>
            </a:r>
          </a:p>
          <a:p>
            <a:pPr lvl="2"/>
            <a:r>
              <a:rPr lang="en-US" sz="1600" dirty="0"/>
              <a:t>Main tab – select a data set and then a symbol for each dataset under Symbol Properties (one at a time).  Click the Apply button after each selection.</a:t>
            </a:r>
          </a:p>
        </p:txBody>
      </p:sp>
    </p:spTree>
    <p:extLst>
      <p:ext uri="{BB962C8B-B14F-4D97-AF65-F5344CB8AC3E}">
        <p14:creationId xmlns:p14="http://schemas.microsoft.com/office/powerpoint/2010/main" val="14700615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Editor/AptPlot</a:t>
            </a:r>
          </a:p>
        </p:txBody>
      </p:sp>
      <p:sp>
        <p:nvSpPr>
          <p:cNvPr id="3" name="Content Placeholder 2"/>
          <p:cNvSpPr>
            <a:spLocks noGrp="1"/>
          </p:cNvSpPr>
          <p:nvPr>
            <p:ph idx="1"/>
          </p:nvPr>
        </p:nvSpPr>
        <p:spPr>
          <a:xfrm>
            <a:off x="838200" y="1574799"/>
            <a:ext cx="8128000" cy="4954469"/>
          </a:xfrm>
        </p:spPr>
        <p:txBody>
          <a:bodyPr/>
          <a:lstStyle/>
          <a:p>
            <a:r>
              <a:rPr lang="en-US" sz="1800" dirty="0"/>
              <a:t>More changes:</a:t>
            </a:r>
          </a:p>
          <a:p>
            <a:pPr lvl="1"/>
            <a:r>
              <a:rPr lang="en-US" sz="1800" dirty="0"/>
              <a:t>Navigate to Plot-&gt;Set Appearance to change the appearance of each line. Click on the symbols tab and then input a value for Symbol skip for each line – use a value of 100 (need to do them individually).  Click Apply after each selection.  </a:t>
            </a:r>
          </a:p>
          <a:p>
            <a:pPr lvl="1"/>
            <a:r>
              <a:rPr lang="en-US" sz="1800" dirty="0"/>
              <a:t>Change the scale of the y-axis to logarithmic to make plots easier to read. Navigate to Plot-&gt;Axis Properties. Change the Edit value from X axis to Y axis, then change the Scale from Normal to Logarithmic.  Then click Apply.</a:t>
            </a:r>
          </a:p>
          <a:p>
            <a:pPr lvl="1"/>
            <a:r>
              <a:rPr lang="en-US" sz="1800" dirty="0"/>
              <a:t>Legend box is a little big – change the font size by navigating to Plot-&gt;Graph appearance.  </a:t>
            </a:r>
          </a:p>
          <a:p>
            <a:pPr lvl="2"/>
            <a:r>
              <a:rPr lang="en-US" sz="1800" dirty="0"/>
              <a:t>Pick the Legends tab and change the font size from 100 to 75 using the slider.  Click on the left or right side of the slider for finer control.  Then click Apply.</a:t>
            </a:r>
          </a:p>
          <a:p>
            <a:pPr lvl="2"/>
            <a:r>
              <a:rPr lang="en-US" sz="1800" dirty="0"/>
              <a:t>To move the legend box, pick the Leg. Box tab and change the Location to x=0.75 and y=0.81 or other suitable values.</a:t>
            </a:r>
          </a:p>
          <a:p>
            <a:pPr lvl="2"/>
            <a:r>
              <a:rPr lang="en-US" sz="1800" dirty="0"/>
              <a:t>Titles and subtitles can be added under the Main tab.</a:t>
            </a:r>
          </a:p>
          <a:p>
            <a:pPr lvl="1"/>
            <a:endParaRPr lang="en-US" sz="1800" dirty="0"/>
          </a:p>
          <a:p>
            <a:pPr lvl="1"/>
            <a:endParaRPr lang="en-US" sz="1800" dirty="0"/>
          </a:p>
        </p:txBody>
      </p:sp>
    </p:spTree>
    <p:extLst>
      <p:ext uri="{BB962C8B-B14F-4D97-AF65-F5344CB8AC3E}">
        <p14:creationId xmlns:p14="http://schemas.microsoft.com/office/powerpoint/2010/main" val="5355523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Editor/AptPlot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0509" y="1579419"/>
            <a:ext cx="5308243" cy="5029200"/>
          </a:xfrm>
          <a:prstGeom prst="rect">
            <a:avLst/>
          </a:prstGeom>
        </p:spPr>
      </p:pic>
    </p:spTree>
    <p:extLst>
      <p:ext uri="{BB962C8B-B14F-4D97-AF65-F5344CB8AC3E}">
        <p14:creationId xmlns:p14="http://schemas.microsoft.com/office/powerpoint/2010/main" val="25453099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Editor/AptPlot</a:t>
            </a:r>
          </a:p>
        </p:txBody>
      </p:sp>
      <p:sp>
        <p:nvSpPr>
          <p:cNvPr id="3" name="Content Placeholder 2"/>
          <p:cNvSpPr>
            <a:spLocks noGrp="1"/>
          </p:cNvSpPr>
          <p:nvPr>
            <p:ph idx="1"/>
          </p:nvPr>
        </p:nvSpPr>
        <p:spPr>
          <a:xfrm>
            <a:off x="838200" y="1574800"/>
            <a:ext cx="8128000" cy="5134008"/>
          </a:xfrm>
        </p:spPr>
        <p:txBody>
          <a:bodyPr/>
          <a:lstStyle/>
          <a:p>
            <a:r>
              <a:rPr lang="en-US" dirty="0"/>
              <a:t>To save plot, navigate to File-&gt;Save and select a suitable location to save the plot.  The plot is saved in AptPlot (apf) format.</a:t>
            </a:r>
          </a:p>
          <a:p>
            <a:r>
              <a:rPr lang="en-US" dirty="0"/>
              <a:t>Saved plotfile can be used as a template for plotting other datasets – avoids making many of the formatting settings.  Ex.  Plot the LPZ dose results for Test23.</a:t>
            </a:r>
          </a:p>
          <a:p>
            <a:pPr lvl="1"/>
            <a:r>
              <a:rPr lang="en-US" sz="1800" dirty="0"/>
              <a:t>Open a new AptPlot session from the Model Editor.  From the AptPlot window, navigate to the location of the copied .apf file.  Note that the control room dose results appear.</a:t>
            </a:r>
          </a:p>
          <a:p>
            <a:pPr lvl="1"/>
            <a:r>
              <a:rPr lang="en-US" sz="1800" dirty="0"/>
              <a:t>Clear the sets from the Select EXTDATS Channels window.  Switch Time units from seconds to hours.</a:t>
            </a:r>
          </a:p>
          <a:p>
            <a:pPr lvl="1"/>
            <a:r>
              <a:rPr lang="en-US" sz="1800" dirty="0"/>
              <a:t>Plot the LPZ dose results as outlined above.</a:t>
            </a:r>
          </a:p>
          <a:p>
            <a:pPr lvl="1"/>
            <a:r>
              <a:rPr lang="en-US" sz="1800" dirty="0"/>
              <a:t>Fill in the titles and make other adjustments as desired.</a:t>
            </a:r>
          </a:p>
          <a:p>
            <a:pPr lvl="1"/>
            <a:r>
              <a:rPr lang="en-US" sz="1800" dirty="0"/>
              <a:t>Save plot under a new filename.</a:t>
            </a:r>
          </a:p>
          <a:p>
            <a:pPr lvl="1"/>
            <a:r>
              <a:rPr lang="en-US" sz="1800" dirty="0"/>
              <a:t>Can also associate the .</a:t>
            </a:r>
            <a:r>
              <a:rPr lang="en-US" sz="1800" dirty="0" err="1"/>
              <a:t>apf</a:t>
            </a:r>
            <a:r>
              <a:rPr lang="en-US" sz="1800" dirty="0"/>
              <a:t> file type to </a:t>
            </a:r>
            <a:r>
              <a:rPr lang="en-US" sz="1800" dirty="0" err="1"/>
              <a:t>ApTPlot</a:t>
            </a:r>
            <a:r>
              <a:rPr lang="en-US" sz="1800" dirty="0"/>
              <a:t> through Windows.</a:t>
            </a:r>
          </a:p>
          <a:p>
            <a:r>
              <a:rPr lang="en-US" dirty="0"/>
              <a:t>Many other features are available in AptPlot.  </a:t>
            </a:r>
          </a:p>
        </p:txBody>
      </p:sp>
    </p:spTree>
    <p:extLst>
      <p:ext uri="{BB962C8B-B14F-4D97-AF65-F5344CB8AC3E}">
        <p14:creationId xmlns:p14="http://schemas.microsoft.com/office/powerpoint/2010/main" val="13307292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t>
            </a:r>
          </a:p>
        </p:txBody>
      </p:sp>
      <p:sp>
        <p:nvSpPr>
          <p:cNvPr id="3" name="Content Placeholder 2"/>
          <p:cNvSpPr>
            <a:spLocks noGrp="1"/>
          </p:cNvSpPr>
          <p:nvPr>
            <p:ph idx="1"/>
          </p:nvPr>
        </p:nvSpPr>
        <p:spPr/>
        <p:txBody>
          <a:bodyPr/>
          <a:lstStyle/>
          <a:p>
            <a:r>
              <a:rPr lang="en-US" dirty="0"/>
              <a:t>A useful feature is the Model Notebook feature.  This feature generates a initial Model Notebook that you can modify.</a:t>
            </a:r>
          </a:p>
          <a:p>
            <a:r>
              <a:rPr lang="en-US" dirty="0"/>
              <a:t>To generate an initial Model Notebook, right-click on the “black bar” in the Navigator Window, select Export -&gt; Model Notebook.  Click on Export and provide a filename in the File Name textbox. A notebook is generated in .</a:t>
            </a:r>
            <a:r>
              <a:rPr lang="en-US" dirty="0" err="1"/>
              <a:t>docx</a:t>
            </a:r>
            <a:r>
              <a:rPr lang="en-US" dirty="0"/>
              <a:t> (Microsoft Word) or .</a:t>
            </a:r>
            <a:r>
              <a:rPr lang="en-US" dirty="0" err="1"/>
              <a:t>odt</a:t>
            </a:r>
            <a:r>
              <a:rPr lang="en-US" dirty="0"/>
              <a:t> (Open Office document) format</a:t>
            </a:r>
          </a:p>
          <a:p>
            <a:pPr lvl="1"/>
            <a:r>
              <a:rPr lang="en-US" dirty="0"/>
              <a:t>An </a:t>
            </a:r>
            <a:r>
              <a:rPr lang="en-US" dirty="0" err="1"/>
              <a:t>odt</a:t>
            </a:r>
            <a:r>
              <a:rPr lang="en-US" dirty="0"/>
              <a:t> formatted file can be read and edited using Microsoft Word.</a:t>
            </a:r>
          </a:p>
          <a:p>
            <a:pPr lvl="1"/>
            <a:r>
              <a:rPr lang="en-US" dirty="0"/>
              <a:t>You can append the Test23NRC.out file to the initial notebook to get an editable notebook that you can modify as needed.</a:t>
            </a:r>
          </a:p>
          <a:p>
            <a:r>
              <a:rPr lang="en-US" dirty="0"/>
              <a:t>If you prefer, you can select File -&gt; Export -&gt; Model Notebook to generate a model notebook.</a:t>
            </a:r>
          </a:p>
          <a:p>
            <a:endParaRPr lang="en-US" dirty="0"/>
          </a:p>
        </p:txBody>
      </p:sp>
    </p:spTree>
    <p:extLst>
      <p:ext uri="{BB962C8B-B14F-4D97-AF65-F5344CB8AC3E}">
        <p14:creationId xmlns:p14="http://schemas.microsoft.com/office/powerpoint/2010/main" val="20324385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t>
            </a:r>
          </a:p>
        </p:txBody>
      </p:sp>
      <p:sp>
        <p:nvSpPr>
          <p:cNvPr id="3" name="Content Placeholder 2"/>
          <p:cNvSpPr>
            <a:spLocks noGrp="1"/>
          </p:cNvSpPr>
          <p:nvPr>
            <p:ph idx="1"/>
          </p:nvPr>
        </p:nvSpPr>
        <p:spPr>
          <a:xfrm>
            <a:off x="838200" y="1574800"/>
            <a:ext cx="8128000" cy="3713295"/>
          </a:xfrm>
        </p:spPr>
        <p:txBody>
          <a:bodyPr/>
          <a:lstStyle/>
          <a:p>
            <a:r>
              <a:rPr lang="en-US" dirty="0"/>
              <a:t>RADTRAD Data are built into the Model Editor</a:t>
            </a:r>
          </a:p>
          <a:p>
            <a:pPr lvl="1"/>
            <a:r>
              <a:rPr lang="en-US" dirty="0"/>
              <a:t>Dose conversion factors (FGR 11, 12 based on ICRP 30)</a:t>
            </a:r>
          </a:p>
          <a:p>
            <a:pPr lvl="1"/>
            <a:r>
              <a:rPr lang="en-US" dirty="0"/>
              <a:t>Radionuclide data (ICRP-38)</a:t>
            </a:r>
          </a:p>
          <a:p>
            <a:pPr lvl="1"/>
            <a:r>
              <a:rPr lang="en-US" dirty="0"/>
              <a:t>Core inventory data (RADTRAD 3.03 for PWR, BWR)</a:t>
            </a:r>
          </a:p>
          <a:p>
            <a:pPr lvl="1"/>
            <a:r>
              <a:rPr lang="en-US" dirty="0"/>
              <a:t>Release fractions and release timings (Regulatory Guide 1.183)</a:t>
            </a:r>
          </a:p>
          <a:p>
            <a:pPr lvl="1"/>
            <a:r>
              <a:rPr lang="en-US" dirty="0"/>
              <a:t>Iodine chemical form fractions (Regulatory Guide 1.183, 1.195)</a:t>
            </a:r>
          </a:p>
          <a:p>
            <a:r>
              <a:rPr lang="en-US" dirty="0"/>
              <a:t>Data file export – above data can be exported from SNAP/RADTRAD by selecting File -&gt; Export -&gt; RADTRAD ASCII and specifying a CaseName.  CaseName is Test23 in this situation.</a:t>
            </a:r>
          </a:p>
          <a:p>
            <a:r>
              <a:rPr lang="en-US" dirty="0"/>
              <a:t>Import of RADTRAD 3.03 models also available.  RADTRAD 3.03 </a:t>
            </a:r>
            <a:r>
              <a:rPr lang="en-US" dirty="0" err="1"/>
              <a:t>imput</a:t>
            </a:r>
            <a:r>
              <a:rPr lang="en-US" dirty="0"/>
              <a:t> sample from report SAND2008-6601 (Appendix B).</a:t>
            </a:r>
          </a:p>
        </p:txBody>
      </p:sp>
      <p:sp>
        <p:nvSpPr>
          <p:cNvPr id="5" name="Content Placeholder 2"/>
          <p:cNvSpPr txBox="1">
            <a:spLocks/>
          </p:cNvSpPr>
          <p:nvPr/>
        </p:nvSpPr>
        <p:spPr bwMode="auto">
          <a:xfrm>
            <a:off x="824346" y="6366793"/>
            <a:ext cx="8128000" cy="374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endParaRPr lang="en-US" sz="1600" kern="0" dirty="0"/>
          </a:p>
        </p:txBody>
      </p:sp>
    </p:spTree>
    <p:extLst>
      <p:ext uri="{BB962C8B-B14F-4D97-AF65-F5344CB8AC3E}">
        <p14:creationId xmlns:p14="http://schemas.microsoft.com/office/powerpoint/2010/main" val="17786933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Editor</a:t>
            </a:r>
          </a:p>
        </p:txBody>
      </p:sp>
      <p:graphicFrame>
        <p:nvGraphicFramePr>
          <p:cNvPr id="4" name="Table 3"/>
          <p:cNvGraphicFramePr>
            <a:graphicFrameLocks noGrp="1"/>
          </p:cNvGraphicFramePr>
          <p:nvPr>
            <p:extLst>
              <p:ext uri="{D42A27DB-BD31-4B8C-83A1-F6EECF244321}">
                <p14:modId xmlns:p14="http://schemas.microsoft.com/office/powerpoint/2010/main" val="1791971248"/>
              </p:ext>
            </p:extLst>
          </p:nvPr>
        </p:nvGraphicFramePr>
        <p:xfrm>
          <a:off x="1266941" y="2185924"/>
          <a:ext cx="6950278" cy="3571240"/>
        </p:xfrm>
        <a:graphic>
          <a:graphicData uri="http://schemas.openxmlformats.org/drawingml/2006/table">
            <a:tbl>
              <a:tblPr firstRow="1" bandRow="1">
                <a:tableStyleId>{5C22544A-7EE6-4342-B048-85BDC9FD1C3A}</a:tableStyleId>
              </a:tblPr>
              <a:tblGrid>
                <a:gridCol w="2127256">
                  <a:extLst>
                    <a:ext uri="{9D8B030D-6E8A-4147-A177-3AD203B41FA5}">
                      <a16:colId xmlns:a16="http://schemas.microsoft.com/office/drawing/2014/main" val="20000"/>
                    </a:ext>
                  </a:extLst>
                </a:gridCol>
                <a:gridCol w="4823022">
                  <a:extLst>
                    <a:ext uri="{9D8B030D-6E8A-4147-A177-3AD203B41FA5}">
                      <a16:colId xmlns:a16="http://schemas.microsoft.com/office/drawing/2014/main" val="20001"/>
                    </a:ext>
                  </a:extLst>
                </a:gridCol>
              </a:tblGrid>
              <a:tr h="0">
                <a:tc>
                  <a:txBody>
                    <a:bodyPr/>
                    <a:lstStyle/>
                    <a:p>
                      <a:r>
                        <a:rPr lang="en-US" sz="1800" dirty="0">
                          <a:solidFill>
                            <a:srgbClr val="000099"/>
                          </a:solidFill>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dirty="0">
                          <a:solidFill>
                            <a:srgbClr val="000099"/>
                          </a:solidFill>
                        </a:rPr>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r>
                        <a:rPr lang="en-US" sz="1800" dirty="0">
                          <a:solidFill>
                            <a:srgbClr val="000099"/>
                          </a:solidFill>
                        </a:rPr>
                        <a:t>CaseName.psx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dirty="0">
                          <a:solidFill>
                            <a:srgbClr val="000099"/>
                          </a:solidFill>
                        </a:rPr>
                        <a:t>Plant information file in ASCII (XML) format.  Note that the suffix was added when the export was</a:t>
                      </a:r>
                      <a:r>
                        <a:rPr lang="en-US" sz="1800" baseline="0" dirty="0">
                          <a:solidFill>
                            <a:srgbClr val="000099"/>
                          </a:solidFill>
                        </a:rPr>
                        <a:t> done.</a:t>
                      </a:r>
                      <a:endParaRPr lang="en-US" sz="18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r>
                        <a:rPr lang="en-US" sz="1800" dirty="0">
                          <a:solidFill>
                            <a:srgbClr val="000099"/>
                          </a:solidFill>
                        </a:rPr>
                        <a:t>CaseName.dfx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99"/>
                          </a:solidFill>
                        </a:rPr>
                        <a:t>Dose conversion factors file in ASCII (XML) format.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r>
                        <a:rPr lang="en-US" sz="1800" dirty="0">
                          <a:solidFill>
                            <a:srgbClr val="000099"/>
                          </a:solidFill>
                        </a:rPr>
                        <a:t>CaseName.nix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00099"/>
                          </a:solidFill>
                        </a:rPr>
                        <a:t>Nuclide data file in ASCII format for each source (x is source number).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r>
                        <a:rPr lang="en-US" sz="1800" dirty="0">
                          <a:solidFill>
                            <a:srgbClr val="000099"/>
                          </a:solidFill>
                        </a:rPr>
                        <a:t>CaseName_x.srx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dirty="0">
                          <a:solidFill>
                            <a:srgbClr val="000099"/>
                          </a:solidFill>
                        </a:rPr>
                        <a:t>Release</a:t>
                      </a:r>
                      <a:r>
                        <a:rPr lang="en-US" sz="1800" baseline="0" dirty="0">
                          <a:solidFill>
                            <a:srgbClr val="000099"/>
                          </a:solidFill>
                        </a:rPr>
                        <a:t> fraction file in ASCII format for each source (x is source number).</a:t>
                      </a:r>
                      <a:endParaRPr lang="en-US" sz="18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r>
                        <a:rPr lang="en-US" sz="1800" dirty="0">
                          <a:solidFill>
                            <a:srgbClr val="000099"/>
                          </a:solidFill>
                        </a:rPr>
                        <a:t>CaseName_X.icx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800" dirty="0">
                          <a:solidFill>
                            <a:srgbClr val="000099"/>
                          </a:solidFill>
                        </a:rPr>
                        <a:t>Nuclide inventory</a:t>
                      </a:r>
                      <a:r>
                        <a:rPr lang="en-US" sz="1800" baseline="0" dirty="0">
                          <a:solidFill>
                            <a:srgbClr val="000099"/>
                          </a:solidFill>
                        </a:rPr>
                        <a:t> file in ASCII (XML) format.</a:t>
                      </a:r>
                      <a:endParaRPr lang="en-US" sz="1800" dirty="0">
                        <a:solidFill>
                          <a:srgbClr val="00009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6" name="Content Placeholder 5"/>
          <p:cNvSpPr>
            <a:spLocks noGrp="1"/>
          </p:cNvSpPr>
          <p:nvPr>
            <p:ph idx="1"/>
          </p:nvPr>
        </p:nvSpPr>
        <p:spPr>
          <a:xfrm>
            <a:off x="838200" y="1574800"/>
            <a:ext cx="8128000" cy="551455"/>
          </a:xfrm>
        </p:spPr>
        <p:txBody>
          <a:bodyPr/>
          <a:lstStyle/>
          <a:p>
            <a:r>
              <a:rPr lang="en-US" dirty="0"/>
              <a:t>The following files are exported:</a:t>
            </a:r>
          </a:p>
        </p:txBody>
      </p:sp>
    </p:spTree>
    <p:extLst>
      <p:ext uri="{BB962C8B-B14F-4D97-AF65-F5344CB8AC3E}">
        <p14:creationId xmlns:p14="http://schemas.microsoft.com/office/powerpoint/2010/main" val="21690305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65755" y="462867"/>
            <a:ext cx="8763000" cy="654733"/>
          </a:xfrm>
        </p:spPr>
        <p:txBody>
          <a:bodyPr/>
          <a:lstStyle/>
          <a:p>
            <a:pPr eaLnBrk="1" hangingPunct="1"/>
            <a:r>
              <a:rPr lang="en-US" sz="2400" dirty="0">
                <a:solidFill>
                  <a:srgbClr val="000099"/>
                </a:solidFill>
              </a:rPr>
              <a:t>RADTRAD Mathematical Models</a:t>
            </a:r>
            <a:br>
              <a:rPr lang="en-US" sz="2400" dirty="0">
                <a:solidFill>
                  <a:srgbClr val="000099"/>
                </a:solidFill>
              </a:rPr>
            </a:br>
            <a:r>
              <a:rPr lang="en-US" sz="2400" dirty="0">
                <a:solidFill>
                  <a:srgbClr val="000099"/>
                </a:solidFill>
              </a:rPr>
              <a:t>(for RADTRAD-AC)</a:t>
            </a:r>
          </a:p>
        </p:txBody>
      </p:sp>
      <p:sp>
        <p:nvSpPr>
          <p:cNvPr id="18435" name="Text Box 3"/>
          <p:cNvSpPr txBox="1">
            <a:spLocks noChangeArrowheads="1"/>
          </p:cNvSpPr>
          <p:nvPr/>
        </p:nvSpPr>
        <p:spPr bwMode="auto">
          <a:xfrm>
            <a:off x="858838" y="1778952"/>
            <a:ext cx="7716202"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2"/>
                </a:solidFill>
                <a:latin typeface="Times New Roman" pitchFamily="18" charset="0"/>
              </a:defRPr>
            </a:lvl1pPr>
            <a:lvl2pPr marL="742950" indent="-285750" eaLnBrk="0" hangingPunct="0">
              <a:defRPr sz="2000">
                <a:solidFill>
                  <a:schemeClr val="tx2"/>
                </a:solidFill>
                <a:latin typeface="Times New Roman" pitchFamily="18" charset="0"/>
              </a:defRPr>
            </a:lvl2pPr>
            <a:lvl3pPr marL="1143000" indent="-228600" eaLnBrk="0" hangingPunct="0">
              <a:defRPr sz="2000">
                <a:solidFill>
                  <a:schemeClr val="tx2"/>
                </a:solidFill>
                <a:latin typeface="Times New Roman" pitchFamily="18" charset="0"/>
              </a:defRPr>
            </a:lvl3pPr>
            <a:lvl4pPr marL="1600200" indent="-228600" eaLnBrk="0" hangingPunct="0">
              <a:defRPr sz="2000">
                <a:solidFill>
                  <a:schemeClr val="tx2"/>
                </a:solidFill>
                <a:latin typeface="Times New Roman" pitchFamily="18" charset="0"/>
              </a:defRPr>
            </a:lvl4pPr>
            <a:lvl5pPr marL="2057400" indent="-228600" eaLnBrk="0" hangingPunct="0">
              <a:defRPr sz="2000">
                <a:solidFill>
                  <a:schemeClr val="tx2"/>
                </a:solidFill>
                <a:latin typeface="Times New Roman" pitchFamily="18" charset="0"/>
              </a:defRPr>
            </a:lvl5pPr>
            <a:lvl6pPr marL="2514600" indent="-228600" eaLnBrk="0" fontAlgn="base" hangingPunct="0">
              <a:spcBef>
                <a:spcPct val="0"/>
              </a:spcBef>
              <a:spcAft>
                <a:spcPct val="0"/>
              </a:spcAft>
              <a:defRPr sz="2000">
                <a:solidFill>
                  <a:schemeClr val="tx2"/>
                </a:solidFill>
                <a:latin typeface="Times New Roman" pitchFamily="18" charset="0"/>
              </a:defRPr>
            </a:lvl6pPr>
            <a:lvl7pPr marL="2971800" indent="-228600" eaLnBrk="0" fontAlgn="base" hangingPunct="0">
              <a:spcBef>
                <a:spcPct val="0"/>
              </a:spcBef>
              <a:spcAft>
                <a:spcPct val="0"/>
              </a:spcAft>
              <a:defRPr sz="2000">
                <a:solidFill>
                  <a:schemeClr val="tx2"/>
                </a:solidFill>
                <a:latin typeface="Times New Roman" pitchFamily="18" charset="0"/>
              </a:defRPr>
            </a:lvl7pPr>
            <a:lvl8pPr marL="3429000" indent="-228600" eaLnBrk="0" fontAlgn="base" hangingPunct="0">
              <a:spcBef>
                <a:spcPct val="0"/>
              </a:spcBef>
              <a:spcAft>
                <a:spcPct val="0"/>
              </a:spcAft>
              <a:defRPr sz="2000">
                <a:solidFill>
                  <a:schemeClr val="tx2"/>
                </a:solidFill>
                <a:latin typeface="Times New Roman" pitchFamily="18" charset="0"/>
              </a:defRPr>
            </a:lvl8pPr>
            <a:lvl9pPr marL="3886200" indent="-228600" eaLnBrk="0" fontAlgn="base" hangingPunct="0">
              <a:spcBef>
                <a:spcPct val="0"/>
              </a:spcBef>
              <a:spcAft>
                <a:spcPct val="0"/>
              </a:spcAft>
              <a:defRPr sz="2000">
                <a:solidFill>
                  <a:schemeClr val="tx2"/>
                </a:solidFill>
                <a:latin typeface="Times New Roman" pitchFamily="18" charset="0"/>
              </a:defRPr>
            </a:lvl9pPr>
          </a:lstStyle>
          <a:p>
            <a:pPr marL="342900" indent="-342900" eaLnBrk="1" hangingPunct="1">
              <a:buFont typeface="Arial" panose="020B0604020202020204" pitchFamily="34" charset="0"/>
              <a:buChar char="•"/>
            </a:pPr>
            <a:r>
              <a:rPr lang="en-US" dirty="0">
                <a:latin typeface="+mn-lt"/>
              </a:rPr>
              <a:t>RADTRAD utilizes a multi-compartment model with radionuclide release to one or more compartments, flow pathways to account for transfer among compartments, and models for removal within a compartment.   </a:t>
            </a:r>
          </a:p>
          <a:p>
            <a:pPr eaLnBrk="1" hangingPunct="1"/>
            <a:endParaRPr lang="en-US" dirty="0">
              <a:latin typeface="+mn-lt"/>
            </a:endParaRPr>
          </a:p>
          <a:p>
            <a:pPr marL="342900" indent="-342900" eaLnBrk="1" hangingPunct="1">
              <a:buFont typeface="Arial" panose="020B0604020202020204" pitchFamily="34" charset="0"/>
              <a:buChar char="•"/>
            </a:pPr>
            <a:r>
              <a:rPr lang="en-US" dirty="0">
                <a:latin typeface="+mn-lt"/>
              </a:rPr>
              <a:t>A key assumption is that the airborne activity in each non-environment compartment is assumed to be uniformly mixed.</a:t>
            </a:r>
          </a:p>
          <a:p>
            <a:pPr eaLnBrk="1" hangingPunct="1"/>
            <a:endParaRPr lang="en-US" dirty="0">
              <a:latin typeface="+mn-lt"/>
            </a:endParaRPr>
          </a:p>
          <a:p>
            <a:pPr marL="342900" indent="-342900" eaLnBrk="1" hangingPunct="1">
              <a:buFont typeface="Arial" panose="020B0604020202020204" pitchFamily="34" charset="0"/>
              <a:buChar char="•"/>
            </a:pPr>
            <a:r>
              <a:rPr lang="en-US" dirty="0">
                <a:latin typeface="+mn-lt"/>
              </a:rPr>
              <a:t>Models for filtration and deposition within a flow pathway can be specified.  </a:t>
            </a:r>
          </a:p>
          <a:p>
            <a:pPr eaLnBrk="1" hangingPunct="1"/>
            <a:endParaRPr lang="en-US" dirty="0">
              <a:latin typeface="+mn-lt"/>
            </a:endParaRPr>
          </a:p>
          <a:p>
            <a:pPr marL="342900" indent="-342900" eaLnBrk="1" hangingPunct="1">
              <a:buFont typeface="Arial" panose="020B0604020202020204" pitchFamily="34" charset="0"/>
              <a:buChar char="•"/>
            </a:pPr>
            <a:r>
              <a:rPr lang="en-US" dirty="0">
                <a:latin typeface="+mn-lt"/>
              </a:rPr>
              <a:t>Within a compartment, removal due to decay, natural deposition and sprays can be modeled.</a:t>
            </a:r>
          </a:p>
          <a:p>
            <a:pPr eaLnBrk="1" hangingPunct="1"/>
            <a:endParaRPr lang="en-US" dirty="0">
              <a:latin typeface="+mn-lt"/>
            </a:endParaRPr>
          </a:p>
          <a:p>
            <a:pPr marL="342900" indent="-342900" eaLnBrk="1" hangingPunct="1">
              <a:buFont typeface="Arial" panose="020B0604020202020204" pitchFamily="34" charset="0"/>
              <a:buChar char="•"/>
            </a:pPr>
            <a:r>
              <a:rPr lang="en-US" dirty="0">
                <a:latin typeface="+mn-lt"/>
              </a:rPr>
              <a:t>Daughter product buildup and decay can also be accounted for.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RADTRAD Governing Equations</a:t>
            </a:r>
          </a:p>
        </p:txBody>
      </p:sp>
      <p:sp>
        <p:nvSpPr>
          <p:cNvPr id="72" name="Rectangle 99"/>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itchFamily="34" charset="0"/>
              <a:cs typeface="Arial" pitchFamily="34" charset="0"/>
            </a:endParaRPr>
          </a:p>
        </p:txBody>
      </p:sp>
      <p:pic>
        <p:nvPicPr>
          <p:cNvPr id="75" name="Picture 74"/>
          <p:cNvPicPr/>
          <p:nvPr/>
        </p:nvPicPr>
        <p:blipFill>
          <a:blip r:embed="rId2" cstate="print"/>
          <a:stretch>
            <a:fillRect/>
          </a:stretch>
        </p:blipFill>
        <p:spPr>
          <a:xfrm>
            <a:off x="1463467" y="1519033"/>
            <a:ext cx="5943600" cy="5170170"/>
          </a:xfrm>
          <a:prstGeom prst="rect">
            <a:avLst/>
          </a:prstGeom>
        </p:spPr>
      </p:pic>
    </p:spTree>
    <p:extLst>
      <p:ext uri="{BB962C8B-B14F-4D97-AF65-F5344CB8AC3E}">
        <p14:creationId xmlns:p14="http://schemas.microsoft.com/office/powerpoint/2010/main" val="37130869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66688" y="450850"/>
            <a:ext cx="8763000" cy="487363"/>
          </a:xfrm>
        </p:spPr>
        <p:txBody>
          <a:bodyPr/>
          <a:lstStyle/>
          <a:p>
            <a:pPr eaLnBrk="1" hangingPunct="1">
              <a:defRPr/>
            </a:pPr>
            <a:r>
              <a:rPr lang="en-US" sz="2400" dirty="0">
                <a:solidFill>
                  <a:srgbClr val="000099"/>
                </a:solidFill>
              </a:rPr>
              <a:t>SNAP/RADTRAD Overview</a:t>
            </a:r>
          </a:p>
        </p:txBody>
      </p:sp>
      <p:sp>
        <p:nvSpPr>
          <p:cNvPr id="8195" name="Text Box 3"/>
          <p:cNvSpPr txBox="1">
            <a:spLocks noChangeArrowheads="1"/>
          </p:cNvSpPr>
          <p:nvPr/>
        </p:nvSpPr>
        <p:spPr bwMode="auto">
          <a:xfrm>
            <a:off x="609600" y="1619250"/>
            <a:ext cx="8185150" cy="5139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000">
                <a:solidFill>
                  <a:schemeClr val="tx2"/>
                </a:solidFill>
                <a:latin typeface="Times New Roman" pitchFamily="18" charset="0"/>
              </a:defRPr>
            </a:lvl1pPr>
            <a:lvl2pPr eaLnBrk="0" hangingPunct="0">
              <a:defRPr sz="2000">
                <a:solidFill>
                  <a:schemeClr val="tx2"/>
                </a:solidFill>
                <a:latin typeface="Times New Roman" pitchFamily="18" charset="0"/>
              </a:defRPr>
            </a:lvl2pPr>
            <a:lvl3pPr indent="-457200" eaLnBrk="0" hangingPunct="0">
              <a:defRPr sz="2000">
                <a:solidFill>
                  <a:schemeClr val="tx2"/>
                </a:solidFill>
                <a:latin typeface="Times New Roman" pitchFamily="18" charset="0"/>
              </a:defRPr>
            </a:lvl3pPr>
            <a:lvl4pPr marL="1600200" indent="-228600" eaLnBrk="0" hangingPunct="0">
              <a:defRPr sz="2000">
                <a:solidFill>
                  <a:schemeClr val="tx2"/>
                </a:solidFill>
                <a:latin typeface="Times New Roman" pitchFamily="18" charset="0"/>
              </a:defRPr>
            </a:lvl4pPr>
            <a:lvl5pPr marL="2057400" indent="-228600" eaLnBrk="0" hangingPunct="0">
              <a:defRPr sz="2000">
                <a:solidFill>
                  <a:schemeClr val="tx2"/>
                </a:solidFill>
                <a:latin typeface="Times New Roman" pitchFamily="18" charset="0"/>
              </a:defRPr>
            </a:lvl5pPr>
            <a:lvl6pPr marL="2514600" indent="-228600" eaLnBrk="0" fontAlgn="base" hangingPunct="0">
              <a:spcBef>
                <a:spcPct val="0"/>
              </a:spcBef>
              <a:spcAft>
                <a:spcPct val="0"/>
              </a:spcAft>
              <a:defRPr sz="2000">
                <a:solidFill>
                  <a:schemeClr val="tx2"/>
                </a:solidFill>
                <a:latin typeface="Times New Roman" pitchFamily="18" charset="0"/>
              </a:defRPr>
            </a:lvl6pPr>
            <a:lvl7pPr marL="2971800" indent="-228600" eaLnBrk="0" fontAlgn="base" hangingPunct="0">
              <a:spcBef>
                <a:spcPct val="0"/>
              </a:spcBef>
              <a:spcAft>
                <a:spcPct val="0"/>
              </a:spcAft>
              <a:defRPr sz="2000">
                <a:solidFill>
                  <a:schemeClr val="tx2"/>
                </a:solidFill>
                <a:latin typeface="Times New Roman" pitchFamily="18" charset="0"/>
              </a:defRPr>
            </a:lvl7pPr>
            <a:lvl8pPr marL="3429000" indent="-228600" eaLnBrk="0" fontAlgn="base" hangingPunct="0">
              <a:spcBef>
                <a:spcPct val="0"/>
              </a:spcBef>
              <a:spcAft>
                <a:spcPct val="0"/>
              </a:spcAft>
              <a:defRPr sz="2000">
                <a:solidFill>
                  <a:schemeClr val="tx2"/>
                </a:solidFill>
                <a:latin typeface="Times New Roman" pitchFamily="18" charset="0"/>
              </a:defRPr>
            </a:lvl8pPr>
            <a:lvl9pPr marL="3886200" indent="-228600" eaLnBrk="0" fontAlgn="base" hangingPunct="0">
              <a:spcBef>
                <a:spcPct val="0"/>
              </a:spcBef>
              <a:spcAft>
                <a:spcPct val="0"/>
              </a:spcAft>
              <a:defRPr sz="2000">
                <a:solidFill>
                  <a:schemeClr val="tx2"/>
                </a:solidFill>
                <a:latin typeface="Times New Roman" pitchFamily="18" charset="0"/>
              </a:defRPr>
            </a:lvl9pPr>
          </a:lstStyle>
          <a:p>
            <a:pPr marL="342900" lvl="1" indent="-342900" eaLnBrk="1" hangingPunct="1">
              <a:buFont typeface="Arial" panose="020B0604020202020204" pitchFamily="34" charset="0"/>
              <a:buChar char="•"/>
              <a:defRPr/>
            </a:pPr>
            <a:r>
              <a:rPr lang="en-US" sz="2200" b="1" dirty="0"/>
              <a:t>S</a:t>
            </a:r>
            <a:r>
              <a:rPr lang="en-US" sz="2200" dirty="0"/>
              <a:t>ymbolic </a:t>
            </a:r>
            <a:r>
              <a:rPr lang="en-US" sz="2200" b="1" dirty="0"/>
              <a:t>N</a:t>
            </a:r>
            <a:r>
              <a:rPr lang="en-US" sz="2200" dirty="0"/>
              <a:t>uclear </a:t>
            </a:r>
            <a:r>
              <a:rPr lang="en-US" sz="2200" b="1" dirty="0"/>
              <a:t>A</a:t>
            </a:r>
            <a:r>
              <a:rPr lang="en-US" sz="2200" dirty="0"/>
              <a:t>nalysis </a:t>
            </a:r>
            <a:r>
              <a:rPr lang="en-US" sz="2200" b="1" dirty="0"/>
              <a:t>P</a:t>
            </a:r>
            <a:r>
              <a:rPr lang="en-US" sz="2200" dirty="0"/>
              <a:t>ackage – suite of applications that interface with nuclear analysis/safety computer codes:</a:t>
            </a:r>
          </a:p>
          <a:p>
            <a:pPr marL="800100" lvl="2" indent="-342900" eaLnBrk="1" hangingPunct="1">
              <a:buFont typeface="Arial" panose="020B0604020202020204" pitchFamily="34" charset="0"/>
              <a:buChar char="•"/>
              <a:defRPr/>
            </a:pPr>
            <a:r>
              <a:rPr lang="en-US" sz="2200" dirty="0"/>
              <a:t>Developed by Applied Programming Technology, Inc.</a:t>
            </a:r>
          </a:p>
          <a:p>
            <a:pPr marL="800100" lvl="2" indent="-342900" eaLnBrk="1" hangingPunct="1">
              <a:buFont typeface="Arial" panose="020B0604020202020204" pitchFamily="34" charset="0"/>
              <a:buChar char="•"/>
              <a:defRPr/>
            </a:pPr>
            <a:r>
              <a:rPr lang="en-US" sz="2200" dirty="0"/>
              <a:t>Initial focus was the thermal hydraulics codes (TRACE, RELAP5)</a:t>
            </a:r>
          </a:p>
          <a:p>
            <a:pPr marL="800100" lvl="2" indent="-342900" eaLnBrk="1" hangingPunct="1">
              <a:buFont typeface="Arial" panose="020B0604020202020204" pitchFamily="34" charset="0"/>
              <a:buChar char="•"/>
              <a:defRPr/>
            </a:pPr>
            <a:r>
              <a:rPr lang="en-US" sz="2200" dirty="0"/>
              <a:t>Later, other codes added (MELCOR, FRAPTRAN, FRAPCON, etc.)</a:t>
            </a:r>
          </a:p>
          <a:p>
            <a:pPr marL="800100" lvl="2" indent="-342900" eaLnBrk="1" hangingPunct="1">
              <a:buFont typeface="Arial" panose="020B0604020202020204" pitchFamily="34" charset="0"/>
              <a:buChar char="•"/>
              <a:defRPr/>
            </a:pPr>
            <a:r>
              <a:rPr lang="en-US" sz="2200" dirty="0"/>
              <a:t>Current version is V2.6.0 as of Nov. 9, 2017</a:t>
            </a:r>
          </a:p>
          <a:p>
            <a:pPr marL="800100" lvl="2" indent="-342900" eaLnBrk="1" hangingPunct="1">
              <a:buFont typeface="Arial" panose="020B0604020202020204" pitchFamily="34" charset="0"/>
              <a:buChar char="•"/>
              <a:defRPr/>
            </a:pPr>
            <a:endParaRPr lang="en-US" sz="2200" dirty="0"/>
          </a:p>
          <a:p>
            <a:pPr marL="342900" lvl="1" indent="-342900" eaLnBrk="1" hangingPunct="1">
              <a:buFont typeface="Arial" panose="020B0604020202020204" pitchFamily="34" charset="0"/>
              <a:buChar char="•"/>
              <a:defRPr/>
            </a:pPr>
            <a:r>
              <a:rPr lang="en-US" sz="2200" dirty="0"/>
              <a:t>SNAP provides a standard graphical user interface to simplify the development of models for the supported analytical codes.  SNAP is used to:</a:t>
            </a:r>
          </a:p>
          <a:p>
            <a:pPr marL="800100" lvl="2" indent="-342900" eaLnBrk="1" hangingPunct="1">
              <a:buFont typeface="Arial" panose="020B0604020202020204" pitchFamily="34" charset="0"/>
              <a:buChar char="•"/>
              <a:defRPr/>
            </a:pPr>
            <a:r>
              <a:rPr lang="en-US" sz="2200" dirty="0"/>
              <a:t>Construct, maintain and document models</a:t>
            </a:r>
          </a:p>
          <a:p>
            <a:pPr marL="800100" lvl="2" indent="-342900" eaLnBrk="1" hangingPunct="1">
              <a:buFont typeface="Arial" panose="020B0604020202020204" pitchFamily="34" charset="0"/>
              <a:buChar char="•"/>
              <a:defRPr/>
            </a:pPr>
            <a:r>
              <a:rPr lang="en-US" sz="2200" dirty="0"/>
              <a:t>Run analyses and analyze results</a:t>
            </a:r>
          </a:p>
          <a:p>
            <a:pPr marL="0" lvl="1" eaLnBrk="1" hangingPunct="1">
              <a:defRPr/>
            </a:pPr>
            <a:endParaRPr lang="en-US" dirty="0"/>
          </a:p>
        </p:txBody>
      </p:sp>
    </p:spTree>
    <p:extLst>
      <p:ext uri="{BB962C8B-B14F-4D97-AF65-F5344CB8AC3E}">
        <p14:creationId xmlns:p14="http://schemas.microsoft.com/office/powerpoint/2010/main" val="378510093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RADTRAD Governing Equations</a:t>
            </a:r>
          </a:p>
        </p:txBody>
      </p:sp>
      <p:pic>
        <p:nvPicPr>
          <p:cNvPr id="348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1267" y="2172204"/>
            <a:ext cx="8422733" cy="3305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891303" y="1640792"/>
            <a:ext cx="6899005" cy="400110"/>
          </a:xfrm>
          <a:prstGeom prst="rect">
            <a:avLst/>
          </a:prstGeom>
          <a:noFill/>
        </p:spPr>
        <p:txBody>
          <a:bodyPr wrap="none" rtlCol="0">
            <a:spAutoFit/>
          </a:bodyPr>
          <a:lstStyle/>
          <a:p>
            <a:r>
              <a:rPr lang="en-US" dirty="0"/>
              <a:t>For, compartment 1, the rate of change in the number of atoms is:</a:t>
            </a:r>
          </a:p>
        </p:txBody>
      </p:sp>
    </p:spTree>
    <p:extLst>
      <p:ext uri="{BB962C8B-B14F-4D97-AF65-F5344CB8AC3E}">
        <p14:creationId xmlns:p14="http://schemas.microsoft.com/office/powerpoint/2010/main" val="12319281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RADTRAD Governing Equations</a:t>
            </a:r>
          </a:p>
        </p:txBody>
      </p:sp>
      <p:sp>
        <p:nvSpPr>
          <p:cNvPr id="5" name="Rectangle 4"/>
          <p:cNvSpPr/>
          <p:nvPr/>
        </p:nvSpPr>
        <p:spPr>
          <a:xfrm>
            <a:off x="1229360" y="1530737"/>
            <a:ext cx="7213600" cy="400110"/>
          </a:xfrm>
          <a:prstGeom prst="rect">
            <a:avLst/>
          </a:prstGeom>
        </p:spPr>
        <p:txBody>
          <a:bodyPr wrap="square">
            <a:spAutoFit/>
          </a:bodyPr>
          <a:lstStyle/>
          <a:p>
            <a:r>
              <a:rPr lang="en-US" dirty="0"/>
              <a:t>For compartment 2, a similar equation is used which is:</a:t>
            </a:r>
          </a:p>
        </p:txBody>
      </p:sp>
      <p:pic>
        <p:nvPicPr>
          <p:cNvPr id="358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3619" y="2309398"/>
            <a:ext cx="8490740" cy="2355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86142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RADTRAD Governing Equations</a:t>
            </a:r>
          </a:p>
        </p:txBody>
      </p:sp>
      <p:pic>
        <p:nvPicPr>
          <p:cNvPr id="368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54518" y="2615294"/>
            <a:ext cx="12309231" cy="12466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028700" y="1767254"/>
            <a:ext cx="7584127" cy="707886"/>
          </a:xfrm>
          <a:prstGeom prst="rect">
            <a:avLst/>
          </a:prstGeom>
          <a:noFill/>
        </p:spPr>
        <p:txBody>
          <a:bodyPr wrap="none" rtlCol="0">
            <a:spAutoFit/>
          </a:bodyPr>
          <a:lstStyle/>
          <a:p>
            <a:r>
              <a:rPr lang="en-US" dirty="0"/>
              <a:t>More generally, the rate of change in the number of atoms in the</a:t>
            </a:r>
          </a:p>
          <a:p>
            <a:r>
              <a:rPr lang="en-US" dirty="0"/>
              <a:t>kth compartment in a set of n interconnected compartments is given by</a:t>
            </a:r>
          </a:p>
        </p:txBody>
      </p:sp>
      <mc:AlternateContent xmlns:mc="http://schemas.openxmlformats.org/markup-compatibility/2006" xmlns:a14="http://schemas.microsoft.com/office/drawing/2010/main">
        <mc:Choice Requires="a14">
          <p:sp>
            <p:nvSpPr>
              <p:cNvPr id="10" name="Rectangle 9"/>
              <p:cNvSpPr/>
              <p:nvPr/>
            </p:nvSpPr>
            <p:spPr>
              <a:xfrm>
                <a:off x="1028700" y="3861965"/>
                <a:ext cx="537903" cy="42486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i="1">
                              <a:latin typeface="Cambria Math" panose="02040503050406030204" pitchFamily="18" charset="0"/>
                            </a:rPr>
                          </m:ctrlPr>
                        </m:sSubSupPr>
                        <m:e>
                          <m:r>
                            <a:rPr lang="en-US" i="1">
                              <a:effectLst/>
                              <a:latin typeface="Cambria Math"/>
                              <a:ea typeface="Calibri"/>
                              <a:cs typeface="Arial"/>
                            </a:rPr>
                            <m:t>𝑅</m:t>
                          </m:r>
                        </m:e>
                        <m:sub>
                          <m:r>
                            <a:rPr lang="en-US" i="1">
                              <a:effectLst/>
                              <a:latin typeface="Cambria Math"/>
                              <a:ea typeface="Calibri"/>
                              <a:cs typeface="Arial"/>
                            </a:rPr>
                            <m:t>𝑘</m:t>
                          </m:r>
                        </m:sub>
                        <m:sup>
                          <m:r>
                            <a:rPr lang="en-US" i="1">
                              <a:effectLst/>
                              <a:latin typeface="Cambria Math"/>
                              <a:ea typeface="Calibri"/>
                              <a:cs typeface="Arial"/>
                            </a:rPr>
                            <m:t>𝑖</m:t>
                          </m:r>
                        </m:sup>
                      </m:sSubSup>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028700" y="3861965"/>
                <a:ext cx="537903" cy="424860"/>
              </a:xfrm>
              <a:prstGeom prst="rect">
                <a:avLst/>
              </a:prstGeom>
              <a:blipFill rotWithShape="1">
                <a:blip r:embed="rId3" cstate="print"/>
                <a:stretch>
                  <a:fillRect b="-4348"/>
                </a:stretch>
              </a:blipFill>
            </p:spPr>
            <p:txBody>
              <a:bodyPr/>
              <a:lstStyle/>
              <a:p>
                <a:r>
                  <a:rPr lang="en-US">
                    <a:noFill/>
                  </a:rPr>
                  <a:t> </a:t>
                </a:r>
              </a:p>
            </p:txBody>
          </p:sp>
        </mc:Fallback>
      </mc:AlternateContent>
      <p:sp>
        <p:nvSpPr>
          <p:cNvPr id="11" name="TextBox 10"/>
          <p:cNvSpPr txBox="1"/>
          <p:nvPr/>
        </p:nvSpPr>
        <p:spPr>
          <a:xfrm>
            <a:off x="1566603" y="3912353"/>
            <a:ext cx="6906058" cy="400110"/>
          </a:xfrm>
          <a:prstGeom prst="rect">
            <a:avLst/>
          </a:prstGeom>
          <a:noFill/>
        </p:spPr>
        <p:txBody>
          <a:bodyPr wrap="none" rtlCol="0">
            <a:spAutoFit/>
          </a:bodyPr>
          <a:lstStyle/>
          <a:p>
            <a:r>
              <a:rPr lang="en-US" dirty="0"/>
              <a:t>is the source release rate of species i in compartment k in atoms/s</a:t>
            </a:r>
          </a:p>
        </p:txBody>
      </p:sp>
      <p:sp>
        <p:nvSpPr>
          <p:cNvPr id="12" name="Rectangle 11"/>
          <p:cNvSpPr/>
          <p:nvPr/>
        </p:nvSpPr>
        <p:spPr>
          <a:xfrm>
            <a:off x="1028700" y="4536132"/>
            <a:ext cx="7303450" cy="1323439"/>
          </a:xfrm>
          <a:prstGeom prst="rect">
            <a:avLst/>
          </a:prstGeom>
        </p:spPr>
        <p:txBody>
          <a:bodyPr wrap="square">
            <a:spAutoFit/>
          </a:bodyPr>
          <a:lstStyle/>
          <a:p>
            <a:r>
              <a:rPr lang="en-US" dirty="0"/>
              <a:t>The first summation represents the removal terms from compartment </a:t>
            </a:r>
            <a:r>
              <a:rPr lang="en-US" i="1" dirty="0"/>
              <a:t>k</a:t>
            </a:r>
            <a:r>
              <a:rPr lang="en-US" dirty="0"/>
              <a:t> due either to removal within the compartment or transfer to another compartment.  The second summation represents transfer from compartment </a:t>
            </a:r>
            <a:r>
              <a:rPr lang="en-US" i="1" dirty="0"/>
              <a:t>j</a:t>
            </a:r>
            <a:r>
              <a:rPr lang="en-US" dirty="0"/>
              <a:t> to compartment </a:t>
            </a:r>
            <a:r>
              <a:rPr lang="en-US" i="1" dirty="0"/>
              <a:t>k</a:t>
            </a:r>
            <a:r>
              <a:rPr lang="en-US" dirty="0"/>
              <a:t>. </a:t>
            </a:r>
          </a:p>
        </p:txBody>
      </p:sp>
    </p:spTree>
    <p:extLst>
      <p:ext uri="{BB962C8B-B14F-4D97-AF65-F5344CB8AC3E}">
        <p14:creationId xmlns:p14="http://schemas.microsoft.com/office/powerpoint/2010/main" val="17893165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563880"/>
            <a:ext cx="8021638" cy="685800"/>
          </a:xfrm>
        </p:spPr>
        <p:txBody>
          <a:bodyPr/>
          <a:lstStyle/>
          <a:p>
            <a:r>
              <a:rPr lang="en-US" sz="2400" dirty="0"/>
              <a:t>RADTRAD Governing Equations</a:t>
            </a:r>
          </a:p>
        </p:txBody>
      </p:sp>
      <p:sp>
        <p:nvSpPr>
          <p:cNvPr id="3" name="Rectangle 2"/>
          <p:cNvSpPr/>
          <p:nvPr/>
        </p:nvSpPr>
        <p:spPr>
          <a:xfrm>
            <a:off x="883920" y="1630849"/>
            <a:ext cx="7934960" cy="707886"/>
          </a:xfrm>
          <a:prstGeom prst="rect">
            <a:avLst/>
          </a:prstGeom>
        </p:spPr>
        <p:txBody>
          <a:bodyPr wrap="square">
            <a:spAutoFit/>
          </a:bodyPr>
          <a:lstStyle/>
          <a:p>
            <a:pPr marL="0" marR="0">
              <a:spcBef>
                <a:spcPts val="0"/>
              </a:spcBef>
              <a:spcAft>
                <a:spcPts val="0"/>
              </a:spcAft>
            </a:pPr>
            <a:r>
              <a:rPr lang="en-US" dirty="0">
                <a:effectLst/>
                <a:latin typeface="Times New Roman"/>
                <a:ea typeface="Times New Roman"/>
              </a:rPr>
              <a:t>A matrix formulation can be used to represent the above equations for n compartments as follows:</a:t>
            </a:r>
          </a:p>
        </p:txBody>
      </p:sp>
      <p:pic>
        <p:nvPicPr>
          <p:cNvPr id="3789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68" y="2803524"/>
            <a:ext cx="9867935" cy="2024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926384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Governing Equations</a:t>
            </a:r>
          </a:p>
        </p:txBody>
      </p:sp>
      <p:sp>
        <p:nvSpPr>
          <p:cNvPr id="3" name="Content Placeholder 2"/>
          <p:cNvSpPr>
            <a:spLocks noGrp="1"/>
          </p:cNvSpPr>
          <p:nvPr>
            <p:ph idx="1"/>
          </p:nvPr>
        </p:nvSpPr>
        <p:spPr/>
        <p:txBody>
          <a:bodyPr/>
          <a:lstStyle/>
          <a:p>
            <a:pPr marL="0" indent="0">
              <a:buNone/>
            </a:pPr>
            <a:r>
              <a:rPr lang="en-US" dirty="0"/>
              <a:t>Off-diagonal terms in the matrix are transfer terms.</a:t>
            </a:r>
          </a:p>
          <a:p>
            <a:r>
              <a:rPr lang="en-US" dirty="0"/>
              <a:t>Calculated as f/V where f is the flow rate out of a compartment (vol (or mass) units/time) and V is the compartment volume (vol (or mass) units), yielding units of time</a:t>
            </a:r>
            <a:r>
              <a:rPr lang="en-US" baseline="30000" dirty="0"/>
              <a:t>‑1</a:t>
            </a:r>
            <a:r>
              <a:rPr lang="en-US" dirty="0"/>
              <a:t>.  </a:t>
            </a:r>
          </a:p>
          <a:p>
            <a:r>
              <a:rPr lang="en-US" dirty="0"/>
              <a:t>This ratio is multiplied by the radionuclide inventory in the upstream connecting compartment to provide a source to the connecting downstream compartment.  </a:t>
            </a:r>
          </a:p>
          <a:p>
            <a:r>
              <a:rPr lang="en-US" dirty="0"/>
              <a:t>Uniform mixing throughout each volume is assumed.</a:t>
            </a:r>
          </a:p>
          <a:p>
            <a:pPr marL="0" indent="0">
              <a:buNone/>
            </a:pPr>
            <a:endParaRPr lang="en-US" dirty="0"/>
          </a:p>
          <a:p>
            <a:pPr marL="0" indent="0">
              <a:buNone/>
            </a:pPr>
            <a:r>
              <a:rPr lang="en-US" dirty="0"/>
              <a:t>Diagonal terms in the matrix are removal terms.  </a:t>
            </a:r>
          </a:p>
          <a:p>
            <a:r>
              <a:rPr lang="en-US" dirty="0"/>
              <a:t>Idea is the same in that a removal coefficient expressed in units of time</a:t>
            </a:r>
            <a:r>
              <a:rPr lang="en-US" baseline="30000" dirty="0"/>
              <a:t>‑1</a:t>
            </a:r>
            <a:r>
              <a:rPr lang="en-US" dirty="0"/>
              <a:t> is multiplied by the radionuclide inventory to yield a removal rate.  </a:t>
            </a:r>
          </a:p>
        </p:txBody>
      </p:sp>
    </p:spTree>
    <p:extLst>
      <p:ext uri="{BB962C8B-B14F-4D97-AF65-F5344CB8AC3E}">
        <p14:creationId xmlns:p14="http://schemas.microsoft.com/office/powerpoint/2010/main" val="19531950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Governing Equations</a:t>
            </a:r>
          </a:p>
        </p:txBody>
      </p:sp>
      <p:sp>
        <p:nvSpPr>
          <p:cNvPr id="4" name="Content Placeholder 3"/>
          <p:cNvSpPr>
            <a:spLocks noGrp="1"/>
          </p:cNvSpPr>
          <p:nvPr>
            <p:ph idx="1"/>
          </p:nvPr>
        </p:nvSpPr>
        <p:spPr>
          <a:xfrm>
            <a:off x="838200" y="1574800"/>
            <a:ext cx="8128000" cy="746981"/>
          </a:xfrm>
        </p:spPr>
        <p:txBody>
          <a:bodyPr/>
          <a:lstStyle/>
          <a:p>
            <a:r>
              <a:rPr lang="en-US" sz="1800" dirty="0"/>
              <a:t>The terms included in the diagonal removal coefficients each have units of 1/sec and are:</a:t>
            </a:r>
          </a:p>
        </p:txBody>
      </p:sp>
      <mc:AlternateContent xmlns:mc="http://schemas.openxmlformats.org/markup-compatibility/2006" xmlns:a14="http://schemas.microsoft.com/office/drawing/2010/main">
        <mc:Choice Requires="a14">
          <p:sp>
            <p:nvSpPr>
              <p:cNvPr id="5" name="Rectangle 4"/>
              <p:cNvSpPr/>
              <p:nvPr/>
            </p:nvSpPr>
            <p:spPr>
              <a:xfrm>
                <a:off x="1685676" y="2438568"/>
                <a:ext cx="5339301" cy="74667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1800" i="1">
                              <a:latin typeface="Cambria Math" panose="02040503050406030204" pitchFamily="18" charset="0"/>
                            </a:rPr>
                          </m:ctrlPr>
                        </m:sSubSupPr>
                        <m:e>
                          <m:r>
                            <m:rPr>
                              <m:sty m:val="p"/>
                            </m:rPr>
                            <a:rPr lang="en-US" sz="1800">
                              <a:latin typeface="Cambria Math"/>
                            </a:rPr>
                            <m:t>Λ</m:t>
                          </m:r>
                        </m:e>
                        <m:sub>
                          <m:r>
                            <a:rPr lang="en-US" sz="1800" i="1">
                              <a:latin typeface="Cambria Math"/>
                            </a:rPr>
                            <m:t>𝑗</m:t>
                          </m:r>
                          <m:r>
                            <a:rPr lang="en-US" sz="1800" i="1">
                              <a:latin typeface="Cambria Math"/>
                            </a:rPr>
                            <m:t>,</m:t>
                          </m:r>
                          <m:r>
                            <a:rPr lang="en-US" sz="1800" i="1">
                              <a:latin typeface="Cambria Math"/>
                            </a:rPr>
                            <m:t>𝑗</m:t>
                          </m:r>
                        </m:sub>
                        <m:sup>
                          <m:r>
                            <a:rPr lang="en-US" sz="1800" i="1">
                              <a:latin typeface="Cambria Math"/>
                            </a:rPr>
                            <m:t>𝑖</m:t>
                          </m:r>
                        </m:sup>
                      </m:sSubSup>
                      <m:r>
                        <a:rPr lang="en-US" sz="1800" i="1">
                          <a:latin typeface="Cambria Math"/>
                        </a:rPr>
                        <m:t>=</m:t>
                      </m:r>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𝑗</m:t>
                          </m:r>
                          <m:r>
                            <a:rPr lang="en-US" sz="1800" i="1">
                              <a:latin typeface="Cambria Math"/>
                            </a:rPr>
                            <m:t>,</m:t>
                          </m:r>
                          <m:r>
                            <a:rPr lang="en-US" sz="1800" i="1">
                              <a:latin typeface="Cambria Math"/>
                            </a:rPr>
                            <m:t>𝑠𝑝𝑟</m:t>
                          </m:r>
                        </m:sub>
                        <m:sup>
                          <m:r>
                            <a:rPr lang="en-US" sz="1800" i="1">
                              <a:latin typeface="Cambria Math"/>
                            </a:rPr>
                            <m:t>𝑖</m:t>
                          </m:r>
                        </m:sup>
                      </m:sSubSup>
                      <m:r>
                        <a:rPr lang="en-US" sz="1800" i="1">
                          <a:latin typeface="Cambria Math"/>
                        </a:rPr>
                        <m:t>+</m:t>
                      </m:r>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𝑗</m:t>
                          </m:r>
                          <m:r>
                            <a:rPr lang="en-US" sz="1800" i="1">
                              <a:latin typeface="Cambria Math"/>
                            </a:rPr>
                            <m:t>,</m:t>
                          </m:r>
                          <m:r>
                            <a:rPr lang="en-US" sz="1800" i="1">
                              <a:latin typeface="Cambria Math"/>
                            </a:rPr>
                            <m:t>𝑑𝑒𝑝</m:t>
                          </m:r>
                        </m:sub>
                        <m:sup>
                          <m:r>
                            <a:rPr lang="en-US" sz="1800" i="1">
                              <a:latin typeface="Cambria Math"/>
                            </a:rPr>
                            <m:t>𝑖</m:t>
                          </m:r>
                        </m:sup>
                      </m:sSubSup>
                      <m:r>
                        <a:rPr lang="en-US" sz="1800" i="1">
                          <a:latin typeface="Cambria Math"/>
                        </a:rPr>
                        <m:t>+</m:t>
                      </m:r>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𝑗</m:t>
                          </m:r>
                          <m:r>
                            <a:rPr lang="en-US" sz="1800" i="1">
                              <a:latin typeface="Cambria Math"/>
                            </a:rPr>
                            <m:t>,</m:t>
                          </m:r>
                          <m:r>
                            <a:rPr lang="en-US" sz="1800" i="1">
                              <a:latin typeface="Cambria Math"/>
                            </a:rPr>
                            <m:t>𝑓𝑖𝑙𝑡𝑒𝑟</m:t>
                          </m:r>
                        </m:sub>
                        <m:sup>
                          <m:r>
                            <a:rPr lang="en-US" sz="1800" i="1">
                              <a:latin typeface="Cambria Math"/>
                            </a:rPr>
                            <m:t>𝑖</m:t>
                          </m:r>
                        </m:sup>
                      </m:sSubSup>
                      <m:r>
                        <a:rPr lang="en-US" sz="1800" i="1">
                          <a:latin typeface="Cambria Math"/>
                        </a:rPr>
                        <m:t>+</m:t>
                      </m:r>
                      <m:nary>
                        <m:naryPr>
                          <m:chr m:val="∑"/>
                          <m:limLoc m:val="subSup"/>
                          <m:ctrlPr>
                            <a:rPr lang="en-US" sz="1800" i="1">
                              <a:latin typeface="Cambria Math" panose="02040503050406030204" pitchFamily="18" charset="0"/>
                            </a:rPr>
                          </m:ctrlPr>
                        </m:naryPr>
                        <m:sub>
                          <m:eqArr>
                            <m:eqArrPr>
                              <m:ctrlPr>
                                <a:rPr lang="en-US" sz="1800" i="1">
                                  <a:latin typeface="Cambria Math" panose="02040503050406030204" pitchFamily="18" charset="0"/>
                                </a:rPr>
                              </m:ctrlPr>
                            </m:eqArrPr>
                            <m:e>
                              <m:r>
                                <a:rPr lang="en-US" sz="1800" i="1">
                                  <a:latin typeface="Cambria Math"/>
                                </a:rPr>
                                <m:t>𝑘</m:t>
                              </m:r>
                              <m:r>
                                <a:rPr lang="en-US" sz="1800" i="1">
                                  <a:latin typeface="Cambria Math"/>
                                </a:rPr>
                                <m:t>=1</m:t>
                              </m:r>
                            </m:e>
                            <m:e>
                              <m:r>
                                <a:rPr lang="en-US" sz="1800" i="1">
                                  <a:latin typeface="Cambria Math"/>
                                </a:rPr>
                                <m:t>𝑘</m:t>
                              </m:r>
                              <m:r>
                                <a:rPr lang="en-US" sz="1800" i="1">
                                  <a:latin typeface="Cambria Math"/>
                                </a:rPr>
                                <m:t>≠</m:t>
                              </m:r>
                              <m:r>
                                <a:rPr lang="en-US" sz="1800" i="1">
                                  <a:latin typeface="Cambria Math"/>
                                </a:rPr>
                                <m:t>𝑗</m:t>
                              </m:r>
                            </m:e>
                          </m:eqArr>
                        </m:sub>
                        <m:sup>
                          <m:r>
                            <a:rPr lang="en-US" sz="1800" i="1">
                              <a:latin typeface="Cambria Math"/>
                            </a:rPr>
                            <m:t>𝑛</m:t>
                          </m:r>
                        </m:sup>
                        <m:e>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𝑘</m:t>
                              </m:r>
                              <m:r>
                                <a:rPr lang="en-US" sz="1800" i="1">
                                  <a:latin typeface="Cambria Math"/>
                                </a:rPr>
                                <m:t>,</m:t>
                              </m:r>
                              <m:r>
                                <a:rPr lang="en-US" sz="1800" i="1">
                                  <a:latin typeface="Cambria Math"/>
                                </a:rPr>
                                <m:t>𝑗</m:t>
                              </m:r>
                            </m:sub>
                            <m:sup>
                              <m:r>
                                <a:rPr lang="en-US" sz="1800" i="1">
                                  <a:latin typeface="Cambria Math"/>
                                </a:rPr>
                                <m:t>𝑖</m:t>
                              </m:r>
                            </m:sup>
                          </m:sSubSup>
                        </m:e>
                      </m:nary>
                    </m:oMath>
                  </m:oMathPara>
                </a14:m>
                <a:endParaRPr lang="en-US" sz="1800" dirty="0"/>
              </a:p>
            </p:txBody>
          </p:sp>
        </mc:Choice>
        <mc:Fallback xmlns="">
          <p:sp>
            <p:nvSpPr>
              <p:cNvPr id="5" name="Rectangle 4"/>
              <p:cNvSpPr>
                <a:spLocks noRot="1" noChangeAspect="1" noMove="1" noResize="1" noEditPoints="1" noAdjustHandles="1" noChangeArrowheads="1" noChangeShapeType="1" noTextEdit="1"/>
              </p:cNvSpPr>
              <p:nvPr/>
            </p:nvSpPr>
            <p:spPr>
              <a:xfrm>
                <a:off x="1685676" y="2438568"/>
                <a:ext cx="5339301" cy="746679"/>
              </a:xfrm>
              <a:prstGeom prst="rect">
                <a:avLst/>
              </a:prstGeom>
              <a:blipFill rotWithShape="1">
                <a:blip r:embed="rId2"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129086" y="3482880"/>
                <a:ext cx="8014914" cy="1444242"/>
              </a:xfrm>
              <a:prstGeom prst="rect">
                <a:avLst/>
              </a:prstGeom>
            </p:spPr>
            <p:txBody>
              <a:bodyPr wrap="square">
                <a:spAutoFit/>
              </a:bodyPr>
              <a:lstStyle/>
              <a:p>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𝑗</m:t>
                        </m:r>
                        <m:r>
                          <a:rPr lang="en-US" sz="1800" i="1">
                            <a:latin typeface="Cambria Math"/>
                          </a:rPr>
                          <m:t>,</m:t>
                        </m:r>
                        <m:r>
                          <a:rPr lang="en-US" sz="1800" i="1">
                            <a:latin typeface="Cambria Math"/>
                          </a:rPr>
                          <m:t>𝑠𝑝𝑟</m:t>
                        </m:r>
                      </m:sub>
                      <m:sup>
                        <m:r>
                          <a:rPr lang="en-US" sz="1800" i="1">
                            <a:latin typeface="Cambria Math"/>
                          </a:rPr>
                          <m:t>𝑖</m:t>
                        </m:r>
                      </m:sup>
                    </m:sSubSup>
                  </m:oMath>
                </a14:m>
                <a:r>
                  <a:rPr lang="en-US" sz="1800" dirty="0">
                    <a:effectLst/>
                  </a:rPr>
                  <a:t>	= the spray removal coefficient in 1/s</a:t>
                </a:r>
              </a:p>
              <a:p>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𝑗</m:t>
                        </m:r>
                        <m:r>
                          <a:rPr lang="en-US" sz="1800" i="1">
                            <a:latin typeface="Cambria Math"/>
                          </a:rPr>
                          <m:t>, </m:t>
                        </m:r>
                        <m:r>
                          <a:rPr lang="en-US" sz="1800" i="1">
                            <a:latin typeface="Cambria Math"/>
                          </a:rPr>
                          <m:t>𝑑𝑒𝑝</m:t>
                        </m:r>
                      </m:sub>
                      <m:sup>
                        <m:r>
                          <a:rPr lang="en-US" sz="1800" i="1">
                            <a:latin typeface="Cambria Math"/>
                          </a:rPr>
                          <m:t>𝑖</m:t>
                        </m:r>
                      </m:sup>
                    </m:sSubSup>
                  </m:oMath>
                </a14:m>
                <a:r>
                  <a:rPr lang="en-US" sz="1800" dirty="0"/>
                  <a:t>	= the natural deposition removal rate in 1/s</a:t>
                </a:r>
                <a:endParaRPr lang="en-US" sz="1800" dirty="0">
                  <a:effectLst/>
                </a:endParaRPr>
              </a:p>
              <a:p>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𝑗</m:t>
                        </m:r>
                        <m:r>
                          <a:rPr lang="en-US" sz="1800" i="1">
                            <a:latin typeface="Cambria Math"/>
                          </a:rPr>
                          <m:t>,</m:t>
                        </m:r>
                        <m:r>
                          <a:rPr lang="en-US" sz="1800" i="1">
                            <a:latin typeface="Cambria Math"/>
                          </a:rPr>
                          <m:t>𝑓𝑖𝑙𝑡𝑒𝑟</m:t>
                        </m:r>
                      </m:sub>
                      <m:sup>
                        <m:r>
                          <a:rPr lang="en-US" sz="1800" i="1">
                            <a:latin typeface="Cambria Math"/>
                          </a:rPr>
                          <m:t>𝑖</m:t>
                        </m:r>
                      </m:sup>
                    </m:sSubSup>
                  </m:oMath>
                </a14:m>
                <a:r>
                  <a:rPr lang="en-US" sz="1800" dirty="0"/>
                  <a:t>	= the filtered removal rated within compartment in 1/s</a:t>
                </a:r>
                <a:endParaRPr lang="en-US" sz="1800" dirty="0">
                  <a:effectLst/>
                </a:endParaRPr>
              </a:p>
              <a:p>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𝑘</m:t>
                        </m:r>
                        <m:r>
                          <a:rPr lang="en-US" sz="1800" i="1">
                            <a:latin typeface="Cambria Math"/>
                          </a:rPr>
                          <m:t>,</m:t>
                        </m:r>
                        <m:r>
                          <a:rPr lang="en-US" sz="1800" i="1">
                            <a:latin typeface="Cambria Math"/>
                          </a:rPr>
                          <m:t>𝑗</m:t>
                        </m:r>
                      </m:sub>
                      <m:sup>
                        <m:r>
                          <a:rPr lang="en-US" sz="1800" i="1">
                            <a:latin typeface="Cambria Math"/>
                          </a:rPr>
                          <m:t>𝑖</m:t>
                        </m:r>
                      </m:sup>
                    </m:sSubSup>
                  </m:oMath>
                </a14:m>
                <a:r>
                  <a:rPr lang="en-US" sz="1800" dirty="0"/>
                  <a:t>	= the removal rate from compartment j toward compartment k in 1/s.</a:t>
                </a:r>
              </a:p>
            </p:txBody>
          </p:sp>
        </mc:Choice>
        <mc:Fallback xmlns="">
          <p:sp>
            <p:nvSpPr>
              <p:cNvPr id="6" name="Rectangle 5"/>
              <p:cNvSpPr>
                <a:spLocks noRot="1" noChangeAspect="1" noMove="1" noResize="1" noEditPoints="1" noAdjustHandles="1" noChangeArrowheads="1" noChangeShapeType="1" noTextEdit="1"/>
              </p:cNvSpPr>
              <p:nvPr/>
            </p:nvSpPr>
            <p:spPr>
              <a:xfrm>
                <a:off x="1129086" y="3482880"/>
                <a:ext cx="8014914" cy="1444242"/>
              </a:xfrm>
              <a:prstGeom prst="rect">
                <a:avLst/>
              </a:prstGeom>
              <a:blipFill rotWithShape="1">
                <a:blip r:embed="rId3" cstate="print"/>
                <a:stretch>
                  <a:fillRect b="-3797"/>
                </a:stretch>
              </a:blipFill>
            </p:spPr>
            <p:txBody>
              <a:bodyPr/>
              <a:lstStyle/>
              <a:p>
                <a:r>
                  <a:rPr lang="en-US">
                    <a:noFill/>
                  </a:rPr>
                  <a:t> </a:t>
                </a:r>
              </a:p>
            </p:txBody>
          </p:sp>
        </mc:Fallback>
      </mc:AlternateContent>
    </p:spTree>
    <p:extLst>
      <p:ext uri="{BB962C8B-B14F-4D97-AF65-F5344CB8AC3E}">
        <p14:creationId xmlns:p14="http://schemas.microsoft.com/office/powerpoint/2010/main" val="11781829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Governing Equations</a:t>
            </a:r>
          </a:p>
        </p:txBody>
      </p:sp>
      <p:sp>
        <p:nvSpPr>
          <p:cNvPr id="3" name="Content Placeholder 2"/>
          <p:cNvSpPr>
            <a:spLocks noGrp="1"/>
          </p:cNvSpPr>
          <p:nvPr>
            <p:ph idx="1"/>
          </p:nvPr>
        </p:nvSpPr>
        <p:spPr>
          <a:xfrm>
            <a:off x="838200" y="1574800"/>
            <a:ext cx="8128000" cy="715176"/>
          </a:xfrm>
        </p:spPr>
        <p:txBody>
          <a:bodyPr/>
          <a:lstStyle/>
          <a:p>
            <a:pPr marL="0" indent="0">
              <a:buNone/>
            </a:pPr>
            <a:r>
              <a:rPr lang="en-US" dirty="0"/>
              <a:t>The removal rate is given by the following equation and includes a few different types of transfer between compartments.</a:t>
            </a:r>
          </a:p>
        </p:txBody>
      </p:sp>
      <mc:AlternateContent xmlns:mc="http://schemas.openxmlformats.org/markup-compatibility/2006" xmlns:a14="http://schemas.microsoft.com/office/drawing/2010/main">
        <mc:Choice Requires="a14">
          <p:sp>
            <p:nvSpPr>
              <p:cNvPr id="7" name="Rectangle 6"/>
              <p:cNvSpPr/>
              <p:nvPr/>
            </p:nvSpPr>
            <p:spPr>
              <a:xfrm>
                <a:off x="2172689" y="2539117"/>
                <a:ext cx="3199658" cy="75219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𝑘</m:t>
                          </m:r>
                          <m:r>
                            <a:rPr lang="en-US" sz="1800" i="1">
                              <a:latin typeface="Cambria Math"/>
                            </a:rPr>
                            <m:t>,</m:t>
                          </m:r>
                          <m:r>
                            <a:rPr lang="en-US" sz="1800" i="1">
                              <a:latin typeface="Cambria Math"/>
                            </a:rPr>
                            <m:t>𝑗</m:t>
                          </m:r>
                        </m:sub>
                        <m:sup>
                          <m:r>
                            <a:rPr lang="en-US" sz="1800" i="1">
                              <a:latin typeface="Cambria Math"/>
                            </a:rPr>
                            <m:t>𝑖</m:t>
                          </m:r>
                        </m:sup>
                      </m:sSubSup>
                      <m:r>
                        <a:rPr lang="en-US" sz="1800" i="1">
                          <a:latin typeface="Cambria Math"/>
                        </a:rPr>
                        <m:t>=</m:t>
                      </m:r>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𝑘</m:t>
                          </m:r>
                          <m:r>
                            <a:rPr lang="en-US" sz="1800" i="1">
                              <a:latin typeface="Cambria Math"/>
                            </a:rPr>
                            <m:t>,</m:t>
                          </m:r>
                          <m:r>
                            <a:rPr lang="en-US" sz="1800" i="1">
                              <a:latin typeface="Cambria Math"/>
                            </a:rPr>
                            <m:t>𝑗</m:t>
                          </m:r>
                          <m:r>
                            <a:rPr lang="en-US" sz="1800" i="1">
                              <a:latin typeface="Cambria Math"/>
                            </a:rPr>
                            <m:t>,</m:t>
                          </m:r>
                          <m:r>
                            <a:rPr lang="en-US" sz="1800" i="1">
                              <a:latin typeface="Cambria Math"/>
                            </a:rPr>
                            <m:t>𝑙𝑒𝑎𝑘</m:t>
                          </m:r>
                        </m:sub>
                        <m:sup>
                          <m:r>
                            <a:rPr lang="en-US" sz="1800" i="1">
                              <a:latin typeface="Cambria Math"/>
                            </a:rPr>
                            <m:t>𝑖</m:t>
                          </m:r>
                        </m:sup>
                      </m:sSubSup>
                      <m:r>
                        <a:rPr lang="en-US" sz="1800" i="1">
                          <a:latin typeface="Cambria Math"/>
                        </a:rPr>
                        <m:t>+</m:t>
                      </m:r>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𝑘</m:t>
                          </m:r>
                          <m:r>
                            <a:rPr lang="en-US" sz="1800" i="1">
                              <a:latin typeface="Cambria Math"/>
                            </a:rPr>
                            <m:t>,</m:t>
                          </m:r>
                          <m:r>
                            <a:rPr lang="en-US" sz="1800" i="1">
                              <a:latin typeface="Cambria Math"/>
                            </a:rPr>
                            <m:t>𝑗</m:t>
                          </m:r>
                          <m:r>
                            <a:rPr lang="en-US" sz="1800" i="1">
                              <a:latin typeface="Cambria Math"/>
                            </a:rPr>
                            <m:t>,</m:t>
                          </m:r>
                          <m:r>
                            <a:rPr lang="en-US" sz="1800" i="1">
                              <a:latin typeface="Cambria Math"/>
                            </a:rPr>
                            <m:t>𝑓𝑖𝑙𝑡𝑒𝑟</m:t>
                          </m:r>
                        </m:sub>
                        <m:sup>
                          <m:r>
                            <a:rPr lang="en-US" sz="1800" i="1">
                              <a:latin typeface="Cambria Math"/>
                            </a:rPr>
                            <m:t>𝑖</m:t>
                          </m:r>
                        </m:sup>
                      </m:sSubSup>
                      <m:r>
                        <a:rPr lang="en-US" sz="1800" i="1">
                          <a:latin typeface="Cambria Math"/>
                        </a:rPr>
                        <m:t>+</m:t>
                      </m:r>
                      <m:f>
                        <m:fPr>
                          <m:ctrlPr>
                            <a:rPr lang="en-US" sz="1800" i="1">
                              <a:latin typeface="Cambria Math" panose="02040503050406030204" pitchFamily="18" charset="0"/>
                            </a:rPr>
                          </m:ctrlPr>
                        </m:fPr>
                        <m:num>
                          <m:sSub>
                            <m:sSubPr>
                              <m:ctrlPr>
                                <a:rPr lang="en-US" sz="1800" i="1">
                                  <a:latin typeface="Cambria Math" panose="02040503050406030204" pitchFamily="18" charset="0"/>
                                </a:rPr>
                              </m:ctrlPr>
                            </m:sSubPr>
                            <m:e>
                              <m:r>
                                <a:rPr lang="en-US" sz="1800" i="1">
                                  <a:latin typeface="Cambria Math"/>
                                </a:rPr>
                                <m:t>𝑓</m:t>
                              </m:r>
                            </m:e>
                            <m:sub>
                              <m:r>
                                <a:rPr lang="en-US" sz="1800" i="1">
                                  <a:latin typeface="Cambria Math"/>
                                </a:rPr>
                                <m:t>𝑘</m:t>
                              </m:r>
                              <m:r>
                                <a:rPr lang="en-US" sz="1800" i="1">
                                  <a:latin typeface="Cambria Math"/>
                                </a:rPr>
                                <m:t>,</m:t>
                              </m:r>
                              <m:r>
                                <a:rPr lang="en-US" sz="1800" i="1">
                                  <a:latin typeface="Cambria Math"/>
                                </a:rPr>
                                <m:t>𝑗</m:t>
                              </m:r>
                            </m:sub>
                          </m:sSub>
                        </m:num>
                        <m:den>
                          <m:sSub>
                            <m:sSubPr>
                              <m:ctrlPr>
                                <a:rPr lang="en-US" sz="1800" i="1">
                                  <a:latin typeface="Cambria Math" panose="02040503050406030204" pitchFamily="18" charset="0"/>
                                </a:rPr>
                              </m:ctrlPr>
                            </m:sSubPr>
                            <m:e>
                              <m:r>
                                <a:rPr lang="en-US" sz="1800" i="1">
                                  <a:latin typeface="Cambria Math"/>
                                </a:rPr>
                                <m:t>𝑉</m:t>
                              </m:r>
                            </m:e>
                            <m:sub>
                              <m:r>
                                <a:rPr lang="en-US" sz="1800" i="1">
                                  <a:latin typeface="Cambria Math"/>
                                </a:rPr>
                                <m:t>𝑗</m:t>
                              </m:r>
                            </m:sub>
                          </m:sSub>
                        </m:den>
                      </m:f>
                    </m:oMath>
                  </m:oMathPara>
                </a14:m>
                <a:endParaRPr lang="en-US" sz="1800" dirty="0"/>
              </a:p>
            </p:txBody>
          </p:sp>
        </mc:Choice>
        <mc:Fallback xmlns="">
          <p:sp>
            <p:nvSpPr>
              <p:cNvPr id="7" name="Rectangle 6"/>
              <p:cNvSpPr>
                <a:spLocks noRot="1" noChangeAspect="1" noMove="1" noResize="1" noEditPoints="1" noAdjustHandles="1" noChangeArrowheads="1" noChangeShapeType="1" noTextEdit="1"/>
              </p:cNvSpPr>
              <p:nvPr/>
            </p:nvSpPr>
            <p:spPr>
              <a:xfrm>
                <a:off x="2172689" y="2539117"/>
                <a:ext cx="3199658" cy="752194"/>
              </a:xfrm>
              <a:prstGeom prst="rect">
                <a:avLst/>
              </a:prstGeom>
              <a:blipFill rotWithShape="1">
                <a:blip r:embed="rId2"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085352" y="3702720"/>
                <a:ext cx="7923475" cy="1414105"/>
              </a:xfrm>
              <a:prstGeom prst="rect">
                <a:avLst/>
              </a:prstGeom>
            </p:spPr>
            <p:txBody>
              <a:bodyPr wrap="square">
                <a:spAutoFit/>
              </a:bodyPr>
              <a:lstStyle/>
              <a:p>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𝑘</m:t>
                        </m:r>
                        <m:r>
                          <a:rPr lang="en-US" sz="1800" i="1">
                            <a:latin typeface="Cambria Math"/>
                          </a:rPr>
                          <m:t>,</m:t>
                        </m:r>
                        <m:r>
                          <a:rPr lang="en-US" sz="1800" i="1">
                            <a:latin typeface="Cambria Math"/>
                          </a:rPr>
                          <m:t>𝑗</m:t>
                        </m:r>
                        <m:r>
                          <a:rPr lang="en-US" sz="1800" i="1">
                            <a:latin typeface="Cambria Math"/>
                          </a:rPr>
                          <m:t>,</m:t>
                        </m:r>
                        <m:r>
                          <a:rPr lang="en-US" sz="1800" i="1">
                            <a:latin typeface="Cambria Math"/>
                          </a:rPr>
                          <m:t>𝑙𝑒𝑎𝑘</m:t>
                        </m:r>
                      </m:sub>
                      <m:sup>
                        <m:r>
                          <a:rPr lang="en-US" sz="1800" i="1">
                            <a:latin typeface="Cambria Math"/>
                          </a:rPr>
                          <m:t>𝑖</m:t>
                        </m:r>
                      </m:sup>
                    </m:sSubSup>
                  </m:oMath>
                </a14:m>
                <a:r>
                  <a:rPr lang="en-US" sz="1800" dirty="0"/>
                  <a:t>	= the transfer via leakage paths in 1/s.</a:t>
                </a:r>
                <a:endParaRPr lang="en-US" sz="1800" dirty="0">
                  <a:effectLst/>
                </a:endParaRPr>
              </a:p>
              <a:p>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𝑘</m:t>
                        </m:r>
                        <m:r>
                          <a:rPr lang="en-US" sz="1800" i="1">
                            <a:latin typeface="Cambria Math"/>
                          </a:rPr>
                          <m:t>,</m:t>
                        </m:r>
                        <m:r>
                          <a:rPr lang="en-US" sz="1800" i="1">
                            <a:latin typeface="Cambria Math"/>
                          </a:rPr>
                          <m:t>𝑗</m:t>
                        </m:r>
                        <m:r>
                          <a:rPr lang="en-US" sz="1800" i="1">
                            <a:latin typeface="Cambria Math"/>
                          </a:rPr>
                          <m:t>,</m:t>
                        </m:r>
                        <m:r>
                          <a:rPr lang="en-US" sz="1800" i="1">
                            <a:latin typeface="Cambria Math"/>
                          </a:rPr>
                          <m:t>𝑓𝑖𝑙𝑡𝑒𝑟</m:t>
                        </m:r>
                      </m:sub>
                      <m:sup>
                        <m:r>
                          <a:rPr lang="en-US" sz="1800" i="1">
                            <a:latin typeface="Cambria Math"/>
                          </a:rPr>
                          <m:t>𝑖</m:t>
                        </m:r>
                      </m:sup>
                    </m:sSubSup>
                  </m:oMath>
                </a14:m>
                <a:r>
                  <a:rPr lang="en-US" sz="1800" dirty="0"/>
                  <a:t>	= the transfer through a filtered path in 1/s.</a:t>
                </a:r>
                <a:endParaRPr lang="en-US" sz="1800" dirty="0">
                  <a:effectLst/>
                </a:endParaRPr>
              </a:p>
              <a:p>
                <a14:m>
                  <m:oMath xmlns:m="http://schemas.openxmlformats.org/officeDocument/2006/math">
                    <m:sSub>
                      <m:sSubPr>
                        <m:ctrlPr>
                          <a:rPr lang="en-US" sz="1800" i="1">
                            <a:latin typeface="Cambria Math" panose="02040503050406030204" pitchFamily="18" charset="0"/>
                          </a:rPr>
                        </m:ctrlPr>
                      </m:sSubPr>
                      <m:e>
                        <m:r>
                          <a:rPr lang="en-US" sz="1800" i="1">
                            <a:latin typeface="Cambria Math"/>
                          </a:rPr>
                          <m:t>𝑓</m:t>
                        </m:r>
                      </m:e>
                      <m:sub>
                        <m:r>
                          <a:rPr lang="en-US" sz="1800" i="1">
                            <a:latin typeface="Cambria Math"/>
                          </a:rPr>
                          <m:t>𝑘</m:t>
                        </m:r>
                        <m:r>
                          <a:rPr lang="en-US" sz="1800" i="1">
                            <a:latin typeface="Cambria Math"/>
                          </a:rPr>
                          <m:t>,</m:t>
                        </m:r>
                        <m:r>
                          <a:rPr lang="en-US" sz="1800" i="1">
                            <a:latin typeface="Cambria Math"/>
                          </a:rPr>
                          <m:t>𝑗</m:t>
                        </m:r>
                      </m:sub>
                    </m:sSub>
                  </m:oMath>
                </a14:m>
                <a:r>
                  <a:rPr lang="en-US" sz="1800" dirty="0"/>
                  <a:t>	= the flow in m</a:t>
                </a:r>
                <a:r>
                  <a:rPr lang="en-US" sz="1800" baseline="30000" dirty="0"/>
                  <a:t>3</a:t>
                </a:r>
                <a:r>
                  <a:rPr lang="en-US" sz="1800" dirty="0"/>
                  <a:t>/s from </a:t>
                </a:r>
                <a:r>
                  <a:rPr lang="en-US" sz="1800" i="1" dirty="0"/>
                  <a:t>j</a:t>
                </a:r>
                <a:r>
                  <a:rPr lang="en-US" sz="1800" dirty="0"/>
                  <a:t> to </a:t>
                </a:r>
                <a:r>
                  <a:rPr lang="en-US" sz="1800" i="1" dirty="0"/>
                  <a:t>k</a:t>
                </a:r>
                <a:r>
                  <a:rPr lang="en-US" sz="1800" dirty="0"/>
                  <a:t> through a path with a DF.</a:t>
                </a:r>
                <a:endParaRPr lang="en-US" sz="1800" dirty="0">
                  <a:effectLst/>
                </a:endParaRPr>
              </a:p>
              <a:p>
                <a14:m>
                  <m:oMath xmlns:m="http://schemas.openxmlformats.org/officeDocument/2006/math">
                    <m:sSub>
                      <m:sSubPr>
                        <m:ctrlPr>
                          <a:rPr lang="en-US" sz="1800" i="1">
                            <a:latin typeface="Cambria Math" panose="02040503050406030204" pitchFamily="18" charset="0"/>
                          </a:rPr>
                        </m:ctrlPr>
                      </m:sSubPr>
                      <m:e>
                        <m:r>
                          <a:rPr lang="en-US" sz="1800" i="1">
                            <a:latin typeface="Cambria Math"/>
                          </a:rPr>
                          <m:t>𝑉</m:t>
                        </m:r>
                      </m:e>
                      <m:sub>
                        <m:r>
                          <a:rPr lang="en-US" sz="1800" i="1">
                            <a:latin typeface="Cambria Math"/>
                          </a:rPr>
                          <m:t>𝑗</m:t>
                        </m:r>
                      </m:sub>
                    </m:sSub>
                  </m:oMath>
                </a14:m>
                <a:r>
                  <a:rPr lang="en-US" sz="1800" dirty="0"/>
                  <a:t>	= the volume of compartment </a:t>
                </a:r>
                <a:r>
                  <a:rPr lang="en-US" sz="1800" i="1" dirty="0"/>
                  <a:t>j</a:t>
                </a:r>
                <a:r>
                  <a:rPr lang="en-US" sz="1800" dirty="0"/>
                  <a:t> in m</a:t>
                </a:r>
                <a:r>
                  <a:rPr lang="en-US" sz="1800" baseline="30000" dirty="0"/>
                  <a:t>3</a:t>
                </a:r>
                <a:r>
                  <a:rPr lang="en-US" sz="1800" dirty="0"/>
                  <a:t>.</a:t>
                </a:r>
              </a:p>
            </p:txBody>
          </p:sp>
        </mc:Choice>
        <mc:Fallback xmlns="">
          <p:sp>
            <p:nvSpPr>
              <p:cNvPr id="8" name="Rectangle 7"/>
              <p:cNvSpPr>
                <a:spLocks noRot="1" noChangeAspect="1" noMove="1" noResize="1" noEditPoints="1" noAdjustHandles="1" noChangeArrowheads="1" noChangeShapeType="1" noTextEdit="1"/>
              </p:cNvSpPr>
              <p:nvPr/>
            </p:nvSpPr>
            <p:spPr>
              <a:xfrm>
                <a:off x="1085352" y="3702720"/>
                <a:ext cx="7923475" cy="1414105"/>
              </a:xfrm>
              <a:prstGeom prst="rect">
                <a:avLst/>
              </a:prstGeom>
              <a:blipFill rotWithShape="1">
                <a:blip r:embed="rId3" cstate="print"/>
                <a:stretch>
                  <a:fillRect l="-154" t="-431" b="-431"/>
                </a:stretch>
              </a:blipFill>
            </p:spPr>
            <p:txBody>
              <a:bodyPr/>
              <a:lstStyle/>
              <a:p>
                <a:r>
                  <a:rPr lang="en-US">
                    <a:noFill/>
                  </a:rPr>
                  <a:t> </a:t>
                </a:r>
              </a:p>
            </p:txBody>
          </p:sp>
        </mc:Fallback>
      </mc:AlternateContent>
    </p:spTree>
    <p:extLst>
      <p:ext uri="{BB962C8B-B14F-4D97-AF65-F5344CB8AC3E}">
        <p14:creationId xmlns:p14="http://schemas.microsoft.com/office/powerpoint/2010/main" val="17698397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Governing Equations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838200" y="1574800"/>
                <a:ext cx="8128000" cy="4988560"/>
              </a:xfrm>
            </p:spPr>
            <p:txBody>
              <a:bodyPr/>
              <a:lstStyle/>
              <a:p>
                <a:pPr marL="0" indent="0">
                  <a:buNone/>
                </a:pPr>
                <a:r>
                  <a:rPr lang="en-US" dirty="0"/>
                  <a:t>Matrix equation solved in RADTRAD using a matrix exponential based on Lee and Wilson:</a:t>
                </a:r>
              </a:p>
              <a:p>
                <a:r>
                  <a:rPr lang="en-US" dirty="0"/>
                  <a:t>Matrix exponential methods are used to solve systems of linear differential equations of the form </a:t>
                </a:r>
                <a14:m>
                  <m:oMath xmlns:m="http://schemas.openxmlformats.org/officeDocument/2006/math">
                    <m:acc>
                      <m:accPr>
                        <m:chr m:val="̇"/>
                        <m:ctrlPr>
                          <a:rPr lang="en-US" i="1">
                            <a:latin typeface="Cambria Math" panose="02040503050406030204" pitchFamily="18" charset="0"/>
                          </a:rPr>
                        </m:ctrlPr>
                      </m:accPr>
                      <m:e>
                        <m:r>
                          <a:rPr lang="en-US" i="1">
                            <a:latin typeface="Cambria Math"/>
                          </a:rPr>
                          <m:t>𝑋</m:t>
                        </m:r>
                      </m:e>
                    </m:acc>
                    <m:r>
                      <a:rPr lang="en-US" i="1">
                        <a:latin typeface="Cambria Math"/>
                      </a:rPr>
                      <m:t>=</m:t>
                    </m:r>
                    <m:r>
                      <a:rPr lang="en-US" i="1">
                        <a:latin typeface="Cambria Math"/>
                      </a:rPr>
                      <m:t>𝐴𝑋</m:t>
                    </m:r>
                    <m:r>
                      <a:rPr lang="en-US" i="1">
                        <a:latin typeface="Cambria Math"/>
                      </a:rPr>
                      <m:t>+</m:t>
                    </m:r>
                    <m:r>
                      <a:rPr lang="en-US" i="1">
                        <a:latin typeface="Cambria Math"/>
                      </a:rPr>
                      <m:t>𝑆</m:t>
                    </m:r>
                    <m:r>
                      <a:rPr lang="en-US" i="1">
                        <a:latin typeface="Cambria Math"/>
                      </a:rPr>
                      <m:t> </m:t>
                    </m:r>
                  </m:oMath>
                </a14:m>
                <a:r>
                  <a:rPr lang="en-US" dirty="0"/>
                  <a:t>subject to an initial condition </a:t>
                </a:r>
                <a14:m>
                  <m:oMath xmlns:m="http://schemas.openxmlformats.org/officeDocument/2006/math">
                    <m:sSub>
                      <m:sSubPr>
                        <m:ctrlPr>
                          <a:rPr lang="en-US" i="1">
                            <a:latin typeface="Cambria Math" panose="02040503050406030204" pitchFamily="18" charset="0"/>
                          </a:rPr>
                        </m:ctrlPr>
                      </m:sSubPr>
                      <m:e>
                        <m:r>
                          <a:rPr lang="en-US" i="1">
                            <a:latin typeface="Cambria Math"/>
                          </a:rPr>
                          <m:t>𝑋</m:t>
                        </m:r>
                      </m:e>
                      <m:sub>
                        <m:r>
                          <a:rPr lang="en-US" i="1">
                            <a:latin typeface="Cambria Math"/>
                          </a:rPr>
                          <m:t>0</m:t>
                        </m:r>
                      </m:sub>
                    </m:sSub>
                  </m:oMath>
                </a14:m>
                <a:r>
                  <a:rPr lang="en-US" dirty="0"/>
                  <a:t>. </a:t>
                </a:r>
              </a:p>
              <a:p>
                <a:r>
                  <a:rPr lang="en-US" dirty="0"/>
                  <a:t>Note that the coefficient matrix is invariant within a time interval.  As a result, the initial condition at the start of a given time interval is adjusted based on the quantity of material in each compartment at the end of the previous time interval. </a:t>
                </a:r>
              </a:p>
              <a:p>
                <a:pPr marL="0" indent="0">
                  <a:buNone/>
                </a:pPr>
                <a:r>
                  <a:rPr lang="en-US" dirty="0"/>
                  <a:t>Decay is not explicitly included in the matrix equation. </a:t>
                </a:r>
              </a:p>
              <a:p>
                <a:r>
                  <a:rPr lang="en-US" dirty="0"/>
                  <a:t>Decay is accounted for in RADTRAD by dividing the solution of the differential equations into two parts:  (1) radioactive decay and daughter in‑growth, and (2) radionuclide transport.  </a:t>
                </a:r>
              </a:p>
              <a:p>
                <a:r>
                  <a:rPr lang="en-US" dirty="0"/>
                  <a:t>Used to overcome the limitations of personal computers available at the time the original version of RADTRAD was developed and has been retained to the present time. </a:t>
                </a:r>
              </a:p>
              <a:p>
                <a:endParaRPr lang="en-US" dirty="0"/>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838200" y="1574800"/>
                <a:ext cx="8128000" cy="4988560"/>
              </a:xfrm>
              <a:blipFill rotWithShape="1">
                <a:blip r:embed="rId2" cstate="print"/>
                <a:stretch>
                  <a:fillRect l="-825" t="-611" r="-1350" b="-1954"/>
                </a:stretch>
              </a:blipFill>
            </p:spPr>
            <p:txBody>
              <a:bodyPr/>
              <a:lstStyle/>
              <a:p>
                <a:r>
                  <a:rPr lang="en-US">
                    <a:noFill/>
                  </a:rPr>
                  <a:t> </a:t>
                </a:r>
              </a:p>
            </p:txBody>
          </p:sp>
        </mc:Fallback>
      </mc:AlternateContent>
    </p:spTree>
    <p:extLst>
      <p:ext uri="{BB962C8B-B14F-4D97-AF65-F5344CB8AC3E}">
        <p14:creationId xmlns:p14="http://schemas.microsoft.com/office/powerpoint/2010/main" val="24308474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Governing Equations</a:t>
            </a:r>
          </a:p>
        </p:txBody>
      </p:sp>
      <p:sp>
        <p:nvSpPr>
          <p:cNvPr id="3" name="Content Placeholder 2"/>
          <p:cNvSpPr>
            <a:spLocks noGrp="1"/>
          </p:cNvSpPr>
          <p:nvPr>
            <p:ph idx="1"/>
          </p:nvPr>
        </p:nvSpPr>
        <p:spPr>
          <a:xfrm>
            <a:off x="838200" y="1574800"/>
            <a:ext cx="8128000" cy="532296"/>
          </a:xfrm>
        </p:spPr>
        <p:txBody>
          <a:bodyPr/>
          <a:lstStyle/>
          <a:p>
            <a:pPr marL="0" indent="0">
              <a:buNone/>
            </a:pPr>
            <a:r>
              <a:rPr lang="en-US" dirty="0"/>
              <a:t>Radioactive decay and daughter production occur within a compartment, so no intercompartmental transfer needs to be considered.  The governing equation is:</a:t>
            </a:r>
          </a:p>
          <a:p>
            <a:pPr marL="0" indent="0">
              <a:buNone/>
            </a:pPr>
            <a:endParaRPr lang="en-US" dirty="0"/>
          </a:p>
        </p:txBody>
      </p:sp>
      <mc:AlternateContent xmlns:mc="http://schemas.openxmlformats.org/markup-compatibility/2006" xmlns:a14="http://schemas.microsoft.com/office/drawing/2010/main">
        <mc:Choice Requires="a14">
          <p:sp>
            <p:nvSpPr>
              <p:cNvPr id="4" name="Rectangle 3"/>
              <p:cNvSpPr/>
              <p:nvPr/>
            </p:nvSpPr>
            <p:spPr>
              <a:xfrm>
                <a:off x="2682444" y="2781374"/>
                <a:ext cx="3417346" cy="716928"/>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sz="1800" i="1">
                              <a:latin typeface="Cambria Math" panose="02040503050406030204" pitchFamily="18" charset="0"/>
                            </a:rPr>
                          </m:ctrlPr>
                        </m:fPr>
                        <m:num>
                          <m:r>
                            <a:rPr lang="en-US" sz="1800" i="1">
                              <a:latin typeface="Cambria Math"/>
                            </a:rPr>
                            <m:t>𝑑</m:t>
                          </m:r>
                          <m:sSubSup>
                            <m:sSubSupPr>
                              <m:ctrlPr>
                                <a:rPr lang="en-US" sz="1800" i="1">
                                  <a:latin typeface="Cambria Math" panose="02040503050406030204" pitchFamily="18" charset="0"/>
                                </a:rPr>
                              </m:ctrlPr>
                            </m:sSubSupPr>
                            <m:e>
                              <m:r>
                                <a:rPr lang="en-US" sz="1800" i="1">
                                  <a:latin typeface="Cambria Math"/>
                                </a:rPr>
                                <m:t>𝑁</m:t>
                              </m:r>
                            </m:e>
                            <m:sub>
                              <m:r>
                                <a:rPr lang="en-US" sz="1800" i="1">
                                  <a:latin typeface="Cambria Math"/>
                                </a:rPr>
                                <m:t>𝑗</m:t>
                              </m:r>
                            </m:sub>
                            <m:sup>
                              <m:r>
                                <a:rPr lang="en-US" sz="1800" i="1">
                                  <a:latin typeface="Cambria Math"/>
                                </a:rPr>
                                <m:t>𝑖</m:t>
                              </m:r>
                            </m:sup>
                          </m:sSubSup>
                        </m:num>
                        <m:den>
                          <m:r>
                            <a:rPr lang="en-US" sz="1800" i="1">
                              <a:latin typeface="Cambria Math"/>
                            </a:rPr>
                            <m:t>𝑑𝑡</m:t>
                          </m:r>
                        </m:den>
                      </m:f>
                      <m:r>
                        <a:rPr lang="en-US" sz="1800" i="1">
                          <a:latin typeface="Cambria Math"/>
                        </a:rPr>
                        <m:t>=</m:t>
                      </m:r>
                      <m:nary>
                        <m:naryPr>
                          <m:chr m:val="∑"/>
                          <m:limLoc m:val="subSup"/>
                          <m:ctrlPr>
                            <a:rPr lang="en-US" sz="1800" i="1">
                              <a:latin typeface="Cambria Math" panose="02040503050406030204" pitchFamily="18" charset="0"/>
                            </a:rPr>
                          </m:ctrlPr>
                        </m:naryPr>
                        <m:sub>
                          <m:r>
                            <a:rPr lang="en-US" sz="1800" i="1">
                              <a:latin typeface="Cambria Math"/>
                            </a:rPr>
                            <m:t>𝜈</m:t>
                          </m:r>
                          <m:r>
                            <a:rPr lang="en-US" sz="1800" i="1">
                              <a:latin typeface="Cambria Math"/>
                            </a:rPr>
                            <m:t>=1</m:t>
                          </m:r>
                        </m:sub>
                        <m:sup>
                          <m:r>
                            <a:rPr lang="en-US" sz="1800" i="1">
                              <a:latin typeface="Cambria Math"/>
                            </a:rPr>
                            <m:t>𝑛</m:t>
                          </m:r>
                          <m:r>
                            <a:rPr lang="en-US" sz="1800" i="1">
                              <a:latin typeface="Cambria Math"/>
                            </a:rPr>
                            <m:t>−1</m:t>
                          </m:r>
                        </m:sup>
                        <m:e>
                          <m:sSubSup>
                            <m:sSubSupPr>
                              <m:ctrlPr>
                                <a:rPr lang="en-US" sz="1800" i="1">
                                  <a:latin typeface="Cambria Math" panose="02040503050406030204" pitchFamily="18" charset="0"/>
                                </a:rPr>
                              </m:ctrlPr>
                            </m:sSubSupPr>
                            <m:e>
                              <m:sSub>
                                <m:sSubPr>
                                  <m:ctrlPr>
                                    <a:rPr lang="en-US" sz="1800" i="1">
                                      <a:latin typeface="Cambria Math" panose="02040503050406030204" pitchFamily="18" charset="0"/>
                                    </a:rPr>
                                  </m:ctrlPr>
                                </m:sSubPr>
                                <m:e>
                                  <m:r>
                                    <a:rPr lang="en-US" sz="1800" i="1">
                                      <a:latin typeface="Cambria Math"/>
                                    </a:rPr>
                                    <m:t>𝜆</m:t>
                                  </m:r>
                                </m:e>
                                <m:sub>
                                  <m:r>
                                    <a:rPr lang="en-US" sz="1800" i="1">
                                      <a:latin typeface="Cambria Math"/>
                                    </a:rPr>
                                    <m:t>𝜈</m:t>
                                  </m:r>
                                </m:sub>
                              </m:sSub>
                              <m:r>
                                <a:rPr lang="en-US" sz="1800" i="1">
                                  <a:latin typeface="Cambria Math"/>
                                </a:rPr>
                                <m:t>𝛽</m:t>
                              </m:r>
                            </m:e>
                            <m:sub>
                              <m:r>
                                <a:rPr lang="en-US" sz="1800" i="1">
                                  <a:latin typeface="Cambria Math"/>
                                </a:rPr>
                                <m:t>𝜈</m:t>
                              </m:r>
                            </m:sub>
                            <m:sup>
                              <m:r>
                                <a:rPr lang="en-US" sz="1800" i="1">
                                  <a:latin typeface="Cambria Math"/>
                                </a:rPr>
                                <m:t>𝑖</m:t>
                              </m:r>
                            </m:sup>
                          </m:sSubSup>
                        </m:e>
                      </m:nary>
                      <m:sSubSup>
                        <m:sSubSupPr>
                          <m:ctrlPr>
                            <a:rPr lang="en-US" sz="1800" i="1">
                              <a:latin typeface="Cambria Math" panose="02040503050406030204" pitchFamily="18" charset="0"/>
                            </a:rPr>
                          </m:ctrlPr>
                        </m:sSubSupPr>
                        <m:e>
                          <m:r>
                            <a:rPr lang="en-US" sz="1800" i="1">
                              <a:latin typeface="Cambria Math"/>
                            </a:rPr>
                            <m:t>𝑁</m:t>
                          </m:r>
                        </m:e>
                        <m:sub>
                          <m:r>
                            <a:rPr lang="en-US" sz="1800" i="1">
                              <a:latin typeface="Cambria Math"/>
                            </a:rPr>
                            <m:t>𝑗</m:t>
                          </m:r>
                        </m:sub>
                        <m:sup>
                          <m:r>
                            <a:rPr lang="en-US" sz="1800" i="1">
                              <a:latin typeface="Cambria Math"/>
                            </a:rPr>
                            <m:t>𝜈</m:t>
                          </m:r>
                        </m:sup>
                      </m:sSubSup>
                      <m:r>
                        <a:rPr lang="en-US" sz="1800" i="1">
                          <a:latin typeface="Cambria Math"/>
                        </a:rPr>
                        <m:t>+</m:t>
                      </m:r>
                      <m:sSubSup>
                        <m:sSubSupPr>
                          <m:ctrlPr>
                            <a:rPr lang="en-US" sz="1800" i="1">
                              <a:latin typeface="Cambria Math" panose="02040503050406030204" pitchFamily="18" charset="0"/>
                            </a:rPr>
                          </m:ctrlPr>
                        </m:sSubSupPr>
                        <m:e>
                          <m:r>
                            <a:rPr lang="en-US" sz="1800" i="1">
                              <a:latin typeface="Cambria Math"/>
                            </a:rPr>
                            <m:t>𝜆</m:t>
                          </m:r>
                        </m:e>
                        <m:sub>
                          <m:r>
                            <a:rPr lang="en-US" sz="1800" i="1">
                              <a:latin typeface="Cambria Math"/>
                            </a:rPr>
                            <m:t>𝑑𝑒𝑐𝑎𝑦</m:t>
                          </m:r>
                        </m:sub>
                        <m:sup>
                          <m:r>
                            <a:rPr lang="en-US" sz="1800" i="1">
                              <a:latin typeface="Cambria Math"/>
                            </a:rPr>
                            <m:t>𝑖</m:t>
                          </m:r>
                        </m:sup>
                      </m:sSubSup>
                      <m:sSubSup>
                        <m:sSubSupPr>
                          <m:ctrlPr>
                            <a:rPr lang="en-US" sz="1800" i="1">
                              <a:latin typeface="Cambria Math" panose="02040503050406030204" pitchFamily="18" charset="0"/>
                            </a:rPr>
                          </m:ctrlPr>
                        </m:sSubSupPr>
                        <m:e>
                          <m:r>
                            <a:rPr lang="en-US" sz="1800" i="1">
                              <a:latin typeface="Cambria Math"/>
                            </a:rPr>
                            <m:t>𝑁</m:t>
                          </m:r>
                        </m:e>
                        <m:sub>
                          <m:r>
                            <a:rPr lang="en-US" sz="1800" i="1">
                              <a:latin typeface="Cambria Math"/>
                            </a:rPr>
                            <m:t>𝑗</m:t>
                          </m:r>
                        </m:sub>
                        <m:sup>
                          <m:r>
                            <a:rPr lang="en-US" sz="1800" i="1">
                              <a:latin typeface="Cambria Math"/>
                            </a:rPr>
                            <m:t>𝑖</m:t>
                          </m:r>
                        </m:sup>
                      </m:sSubSup>
                    </m:oMath>
                  </m:oMathPara>
                </a14:m>
                <a:endParaRPr lang="en-US" sz="1800" dirty="0"/>
              </a:p>
            </p:txBody>
          </p:sp>
        </mc:Choice>
        <mc:Fallback xmlns="">
          <p:sp>
            <p:nvSpPr>
              <p:cNvPr id="4" name="Rectangle 3"/>
              <p:cNvSpPr>
                <a:spLocks noRot="1" noChangeAspect="1" noMove="1" noResize="1" noEditPoints="1" noAdjustHandles="1" noChangeArrowheads="1" noChangeShapeType="1" noTextEdit="1"/>
              </p:cNvSpPr>
              <p:nvPr/>
            </p:nvSpPr>
            <p:spPr>
              <a:xfrm>
                <a:off x="2682444" y="2781374"/>
                <a:ext cx="3417346" cy="716928"/>
              </a:xfrm>
              <a:prstGeom prst="rect">
                <a:avLst/>
              </a:prstGeom>
              <a:blipFill rotWithShape="1">
                <a:blip r:embed="rId2" cstate="print"/>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1220525" y="3823367"/>
                <a:ext cx="7390738" cy="1438214"/>
              </a:xfrm>
              <a:prstGeom prst="rect">
                <a:avLst/>
              </a:prstGeom>
            </p:spPr>
            <p:txBody>
              <a:bodyPr wrap="square">
                <a:spAutoFit/>
              </a:bodyPr>
              <a:lstStyle/>
              <a:p>
                <a14:m>
                  <m:oMath xmlns:m="http://schemas.openxmlformats.org/officeDocument/2006/math">
                    <m:sSubSup>
                      <m:sSubSupPr>
                        <m:ctrlPr>
                          <a:rPr lang="en-US" i="1" smtClean="0">
                            <a:latin typeface="Cambria Math" panose="02040503050406030204" pitchFamily="18" charset="0"/>
                          </a:rPr>
                        </m:ctrlPr>
                      </m:sSubSupPr>
                      <m:e>
                        <m:r>
                          <a:rPr lang="en-US" i="1">
                            <a:latin typeface="Cambria Math"/>
                          </a:rPr>
                          <m:t>𝛽</m:t>
                        </m:r>
                      </m:e>
                      <m:sub>
                        <m:r>
                          <a:rPr lang="en-US" i="1">
                            <a:latin typeface="Cambria Math"/>
                          </a:rPr>
                          <m:t>𝜈</m:t>
                        </m:r>
                      </m:sub>
                      <m:sup>
                        <m:r>
                          <a:rPr lang="en-US" i="1">
                            <a:latin typeface="Cambria Math"/>
                          </a:rPr>
                          <m:t>𝑖</m:t>
                        </m:r>
                      </m:sup>
                    </m:sSubSup>
                    <m:r>
                      <a:rPr lang="en-US" b="0" i="0" smtClean="0">
                        <a:latin typeface="Cambria Math"/>
                      </a:rPr>
                      <m:t> </m:t>
                    </m:r>
                  </m:oMath>
                </a14:m>
                <a:r>
                  <a:rPr lang="en-US" dirty="0"/>
                  <a:t>= the fraction of nuclide </a:t>
                </a:r>
                <a14:m>
                  <m:oMath xmlns:m="http://schemas.openxmlformats.org/officeDocument/2006/math">
                    <m:r>
                      <a:rPr lang="en-US" i="1">
                        <a:latin typeface="Cambria Math"/>
                      </a:rPr>
                      <m:t>𝜈</m:t>
                    </m:r>
                  </m:oMath>
                </a14:m>
                <a:r>
                  <a:rPr lang="en-US" dirty="0"/>
                  <a:t> that decays to nuclide </a:t>
                </a:r>
                <a14:m>
                  <m:oMath xmlns:m="http://schemas.openxmlformats.org/officeDocument/2006/math">
                    <m:r>
                      <a:rPr lang="en-US" i="1">
                        <a:latin typeface="Cambria Math"/>
                      </a:rPr>
                      <m:t>𝑖</m:t>
                    </m:r>
                  </m:oMath>
                </a14:m>
                <a:r>
                  <a:rPr lang="en-US" dirty="0"/>
                  <a:t> (dimensionless).</a:t>
                </a:r>
                <a:endParaRPr lang="en-US" dirty="0">
                  <a:effectLst/>
                </a:endParaRPr>
              </a:p>
              <a:p>
                <a14:m>
                  <m:oMath xmlns:m="http://schemas.openxmlformats.org/officeDocument/2006/math">
                    <m:sSub>
                      <m:sSubPr>
                        <m:ctrlPr>
                          <a:rPr lang="en-US" i="1">
                            <a:latin typeface="Cambria Math" panose="02040503050406030204" pitchFamily="18" charset="0"/>
                          </a:rPr>
                        </m:ctrlPr>
                      </m:sSubPr>
                      <m:e>
                        <m:r>
                          <a:rPr lang="en-US" i="1">
                            <a:latin typeface="Cambria Math"/>
                          </a:rPr>
                          <m:t>𝜆</m:t>
                        </m:r>
                      </m:e>
                      <m:sub>
                        <m:r>
                          <a:rPr lang="en-US" i="1">
                            <a:latin typeface="Cambria Math"/>
                          </a:rPr>
                          <m:t>𝜈</m:t>
                        </m:r>
                      </m:sub>
                    </m:sSub>
                  </m:oMath>
                </a14:m>
                <a:r>
                  <a:rPr lang="en-US" dirty="0"/>
                  <a:t> = the decay rate associated with </a:t>
                </a:r>
                <a14:m>
                  <m:oMath xmlns:m="http://schemas.openxmlformats.org/officeDocument/2006/math">
                    <m:sSubSup>
                      <m:sSubSupPr>
                        <m:ctrlPr>
                          <a:rPr lang="en-US" i="1">
                            <a:latin typeface="Cambria Math" panose="02040503050406030204" pitchFamily="18" charset="0"/>
                          </a:rPr>
                        </m:ctrlPr>
                      </m:sSubSupPr>
                      <m:e>
                        <m:r>
                          <a:rPr lang="en-US" i="1">
                            <a:latin typeface="Cambria Math"/>
                          </a:rPr>
                          <m:t>𝛽</m:t>
                        </m:r>
                      </m:e>
                      <m:sub>
                        <m:r>
                          <a:rPr lang="en-US" i="1">
                            <a:latin typeface="Cambria Math"/>
                          </a:rPr>
                          <m:t>𝜈</m:t>
                        </m:r>
                      </m:sub>
                      <m:sup>
                        <m:r>
                          <a:rPr lang="en-US" i="1">
                            <a:latin typeface="Cambria Math"/>
                          </a:rPr>
                          <m:t>𝑖</m:t>
                        </m:r>
                      </m:sup>
                    </m:sSubSup>
                  </m:oMath>
                </a14:m>
                <a:r>
                  <a:rPr lang="en-US" dirty="0"/>
                  <a:t> in 1/s.</a:t>
                </a:r>
                <a:endParaRPr lang="en-US" dirty="0">
                  <a:effectLst/>
                </a:endParaRPr>
              </a:p>
              <a:p>
                <a14:m>
                  <m:oMath xmlns:m="http://schemas.openxmlformats.org/officeDocument/2006/math">
                    <m:sSubSup>
                      <m:sSubSupPr>
                        <m:ctrlPr>
                          <a:rPr lang="en-US" i="1">
                            <a:latin typeface="Cambria Math" panose="02040503050406030204" pitchFamily="18" charset="0"/>
                          </a:rPr>
                        </m:ctrlPr>
                      </m:sSubSupPr>
                      <m:e>
                        <m:r>
                          <a:rPr lang="en-US" i="1">
                            <a:latin typeface="Cambria Math"/>
                          </a:rPr>
                          <m:t>𝑁</m:t>
                        </m:r>
                      </m:e>
                      <m:sub>
                        <m:r>
                          <a:rPr lang="en-US" i="1">
                            <a:latin typeface="Cambria Math"/>
                          </a:rPr>
                          <m:t>𝑗</m:t>
                        </m:r>
                      </m:sub>
                      <m:sup>
                        <m:r>
                          <a:rPr lang="en-US" i="1">
                            <a:latin typeface="Cambria Math"/>
                          </a:rPr>
                          <m:t>𝜈</m:t>
                        </m:r>
                      </m:sup>
                    </m:sSubSup>
                  </m:oMath>
                </a14:m>
                <a:r>
                  <a:rPr lang="en-US" dirty="0"/>
                  <a:t> = the quantity of nuclide </a:t>
                </a:r>
                <a14:m>
                  <m:oMath xmlns:m="http://schemas.openxmlformats.org/officeDocument/2006/math">
                    <m:r>
                      <a:rPr lang="en-US" i="1">
                        <a:latin typeface="Cambria Math"/>
                      </a:rPr>
                      <m:t>𝜈</m:t>
                    </m:r>
                  </m:oMath>
                </a14:m>
                <a:r>
                  <a:rPr lang="en-US" dirty="0"/>
                  <a:t> in compartment </a:t>
                </a:r>
                <a14:m>
                  <m:oMath xmlns:m="http://schemas.openxmlformats.org/officeDocument/2006/math">
                    <m:r>
                      <a:rPr lang="en-US" i="1">
                        <a:latin typeface="Cambria Math"/>
                      </a:rPr>
                      <m:t>𝑗</m:t>
                    </m:r>
                  </m:oMath>
                </a14:m>
                <a:r>
                  <a:rPr lang="en-US" dirty="0">
                    <a:effectLst/>
                  </a:rPr>
                  <a:t>.</a:t>
                </a:r>
              </a:p>
              <a:p>
                <a14:m>
                  <m:oMath xmlns:m="http://schemas.openxmlformats.org/officeDocument/2006/math">
                    <m:sSubSup>
                      <m:sSubSupPr>
                        <m:ctrlPr>
                          <a:rPr lang="en-US" i="1" smtClean="0">
                            <a:latin typeface="Cambria Math" panose="02040503050406030204" pitchFamily="18" charset="0"/>
                          </a:rPr>
                        </m:ctrlPr>
                      </m:sSubSupPr>
                      <m:e>
                        <m:r>
                          <a:rPr lang="en-US" i="1">
                            <a:latin typeface="Cambria Math"/>
                          </a:rPr>
                          <m:t>𝜆</m:t>
                        </m:r>
                      </m:e>
                      <m:sub>
                        <m:r>
                          <a:rPr lang="en-US" i="1">
                            <a:latin typeface="Cambria Math"/>
                          </a:rPr>
                          <m:t>𝑑𝑒𝑐𝑎𝑦</m:t>
                        </m:r>
                      </m:sub>
                      <m:sup>
                        <m:r>
                          <a:rPr lang="en-US" i="1">
                            <a:latin typeface="Cambria Math"/>
                          </a:rPr>
                          <m:t>𝑖</m:t>
                        </m:r>
                      </m:sup>
                    </m:sSubSup>
                    <m:r>
                      <a:rPr lang="en-US" b="0" i="0" smtClean="0">
                        <a:latin typeface="Cambria Math"/>
                      </a:rPr>
                      <m:t>  </m:t>
                    </m:r>
                  </m:oMath>
                </a14:m>
                <a:r>
                  <a:rPr lang="en-US" dirty="0"/>
                  <a:t>= the rate of decay of nuclide </a:t>
                </a:r>
                <a14:m>
                  <m:oMath xmlns:m="http://schemas.openxmlformats.org/officeDocument/2006/math">
                    <m:r>
                      <a:rPr lang="en-US" i="1">
                        <a:latin typeface="Cambria Math"/>
                      </a:rPr>
                      <m:t>𝑖</m:t>
                    </m:r>
                  </m:oMath>
                </a14:m>
                <a:r>
                  <a:rPr lang="en-US" dirty="0"/>
                  <a:t> in 1/s.</a:t>
                </a:r>
              </a:p>
            </p:txBody>
          </p:sp>
        </mc:Choice>
        <mc:Fallback xmlns="">
          <p:sp>
            <p:nvSpPr>
              <p:cNvPr id="5" name="Rectangle 4"/>
              <p:cNvSpPr>
                <a:spLocks noRot="1" noChangeAspect="1" noMove="1" noResize="1" noEditPoints="1" noAdjustHandles="1" noChangeArrowheads="1" noChangeShapeType="1" noTextEdit="1"/>
              </p:cNvSpPr>
              <p:nvPr/>
            </p:nvSpPr>
            <p:spPr>
              <a:xfrm>
                <a:off x="1220525" y="3823367"/>
                <a:ext cx="7390738" cy="1438214"/>
              </a:xfrm>
              <a:prstGeom prst="rect">
                <a:avLst/>
              </a:prstGeom>
              <a:blipFill rotWithShape="1">
                <a:blip r:embed="rId3" cstate="print"/>
                <a:stretch>
                  <a:fillRect l="-330" t="-1271" b="-4237"/>
                </a:stretch>
              </a:blipFill>
            </p:spPr>
            <p:txBody>
              <a:bodyPr/>
              <a:lstStyle/>
              <a:p>
                <a:r>
                  <a:rPr lang="en-US">
                    <a:noFill/>
                  </a:rPr>
                  <a:t> </a:t>
                </a:r>
              </a:p>
            </p:txBody>
          </p:sp>
        </mc:Fallback>
      </mc:AlternateContent>
    </p:spTree>
    <p:extLst>
      <p:ext uri="{BB962C8B-B14F-4D97-AF65-F5344CB8AC3E}">
        <p14:creationId xmlns:p14="http://schemas.microsoft.com/office/powerpoint/2010/main" val="185094492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Governing Equations</a:t>
            </a:r>
          </a:p>
        </p:txBody>
      </p:sp>
      <p:sp>
        <p:nvSpPr>
          <p:cNvPr id="3" name="Content Placeholder 2"/>
          <p:cNvSpPr>
            <a:spLocks noGrp="1"/>
          </p:cNvSpPr>
          <p:nvPr>
            <p:ph idx="1"/>
          </p:nvPr>
        </p:nvSpPr>
        <p:spPr/>
        <p:txBody>
          <a:bodyPr/>
          <a:lstStyle/>
          <a:p>
            <a:pPr marL="0" indent="0">
              <a:buNone/>
            </a:pPr>
            <a:r>
              <a:rPr lang="en-US" dirty="0"/>
              <a:t>Decay and transport calculations are performed alternately in RADTRAD.</a:t>
            </a:r>
          </a:p>
          <a:p>
            <a:r>
              <a:rPr lang="en-US" dirty="0"/>
              <a:t>Code begins its integration over a time step by analyzing the effect of radioactive decay and daughter in‑growth on the inventory of all compartments.  </a:t>
            </a:r>
          </a:p>
          <a:p>
            <a:r>
              <a:rPr lang="en-US" dirty="0"/>
              <a:t>Code then calculates the effect of radionuclide transport between compartments during that same time step.  </a:t>
            </a:r>
          </a:p>
          <a:p>
            <a:r>
              <a:rPr lang="en-US" dirty="0"/>
              <a:t>Process of alternating between radioactive decay and daughter in‑growth and radionuclide transport continues until the specified end time is reached.  </a:t>
            </a:r>
          </a:p>
          <a:p>
            <a:r>
              <a:rPr lang="en-US" dirty="0"/>
              <a:t>Calculations where radioactive decay is not modeled, the solution algorithm is simplified to the single step of calculating radionuclide transport.</a:t>
            </a:r>
          </a:p>
          <a:p>
            <a:endParaRPr lang="en-US" dirty="0"/>
          </a:p>
        </p:txBody>
      </p:sp>
    </p:spTree>
    <p:extLst>
      <p:ext uri="{BB962C8B-B14F-4D97-AF65-F5344CB8AC3E}">
        <p14:creationId xmlns:p14="http://schemas.microsoft.com/office/powerpoint/2010/main" val="1742550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66688" y="450850"/>
            <a:ext cx="8763000" cy="487363"/>
          </a:xfrm>
        </p:spPr>
        <p:txBody>
          <a:bodyPr/>
          <a:lstStyle/>
          <a:p>
            <a:pPr eaLnBrk="1" hangingPunct="1">
              <a:defRPr/>
            </a:pPr>
            <a:r>
              <a:rPr lang="en-US" sz="2400" dirty="0">
                <a:solidFill>
                  <a:srgbClr val="000099"/>
                </a:solidFill>
              </a:rPr>
              <a:t>SNAP/RADTRAD Overview</a:t>
            </a:r>
          </a:p>
        </p:txBody>
      </p:sp>
      <p:sp>
        <p:nvSpPr>
          <p:cNvPr id="8195" name="Text Box 3"/>
          <p:cNvSpPr txBox="1">
            <a:spLocks noChangeArrowheads="1"/>
          </p:cNvSpPr>
          <p:nvPr/>
        </p:nvSpPr>
        <p:spPr bwMode="auto">
          <a:xfrm>
            <a:off x="609600" y="1619250"/>
            <a:ext cx="8185150"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000">
                <a:solidFill>
                  <a:schemeClr val="tx2"/>
                </a:solidFill>
                <a:latin typeface="Times New Roman" pitchFamily="18" charset="0"/>
              </a:defRPr>
            </a:lvl1pPr>
            <a:lvl2pPr eaLnBrk="0" hangingPunct="0">
              <a:defRPr sz="2000">
                <a:solidFill>
                  <a:schemeClr val="tx2"/>
                </a:solidFill>
                <a:latin typeface="Times New Roman" pitchFamily="18" charset="0"/>
              </a:defRPr>
            </a:lvl2pPr>
            <a:lvl3pPr indent="-457200" eaLnBrk="0" hangingPunct="0">
              <a:defRPr sz="2000">
                <a:solidFill>
                  <a:schemeClr val="tx2"/>
                </a:solidFill>
                <a:latin typeface="Times New Roman" pitchFamily="18" charset="0"/>
              </a:defRPr>
            </a:lvl3pPr>
            <a:lvl4pPr marL="1600200" indent="-228600" eaLnBrk="0" hangingPunct="0">
              <a:defRPr sz="2000">
                <a:solidFill>
                  <a:schemeClr val="tx2"/>
                </a:solidFill>
                <a:latin typeface="Times New Roman" pitchFamily="18" charset="0"/>
              </a:defRPr>
            </a:lvl4pPr>
            <a:lvl5pPr marL="2057400" indent="-228600" eaLnBrk="0" hangingPunct="0">
              <a:defRPr sz="2000">
                <a:solidFill>
                  <a:schemeClr val="tx2"/>
                </a:solidFill>
                <a:latin typeface="Times New Roman" pitchFamily="18" charset="0"/>
              </a:defRPr>
            </a:lvl5pPr>
            <a:lvl6pPr marL="2514600" indent="-228600" eaLnBrk="0" fontAlgn="base" hangingPunct="0">
              <a:spcBef>
                <a:spcPct val="0"/>
              </a:spcBef>
              <a:spcAft>
                <a:spcPct val="0"/>
              </a:spcAft>
              <a:defRPr sz="2000">
                <a:solidFill>
                  <a:schemeClr val="tx2"/>
                </a:solidFill>
                <a:latin typeface="Times New Roman" pitchFamily="18" charset="0"/>
              </a:defRPr>
            </a:lvl6pPr>
            <a:lvl7pPr marL="2971800" indent="-228600" eaLnBrk="0" fontAlgn="base" hangingPunct="0">
              <a:spcBef>
                <a:spcPct val="0"/>
              </a:spcBef>
              <a:spcAft>
                <a:spcPct val="0"/>
              </a:spcAft>
              <a:defRPr sz="2000">
                <a:solidFill>
                  <a:schemeClr val="tx2"/>
                </a:solidFill>
                <a:latin typeface="Times New Roman" pitchFamily="18" charset="0"/>
              </a:defRPr>
            </a:lvl7pPr>
            <a:lvl8pPr marL="3429000" indent="-228600" eaLnBrk="0" fontAlgn="base" hangingPunct="0">
              <a:spcBef>
                <a:spcPct val="0"/>
              </a:spcBef>
              <a:spcAft>
                <a:spcPct val="0"/>
              </a:spcAft>
              <a:defRPr sz="2000">
                <a:solidFill>
                  <a:schemeClr val="tx2"/>
                </a:solidFill>
                <a:latin typeface="Times New Roman" pitchFamily="18" charset="0"/>
              </a:defRPr>
            </a:lvl8pPr>
            <a:lvl9pPr marL="3886200" indent="-228600" eaLnBrk="0" fontAlgn="base" hangingPunct="0">
              <a:spcBef>
                <a:spcPct val="0"/>
              </a:spcBef>
              <a:spcAft>
                <a:spcPct val="0"/>
              </a:spcAft>
              <a:defRPr sz="2000">
                <a:solidFill>
                  <a:schemeClr val="tx2"/>
                </a:solidFill>
                <a:latin typeface="Times New Roman" pitchFamily="18" charset="0"/>
              </a:defRPr>
            </a:lvl9pPr>
          </a:lstStyle>
          <a:p>
            <a:pPr marL="342900" lvl="1" indent="-342900" eaLnBrk="1" hangingPunct="1">
              <a:buFont typeface="Arial" panose="020B0604020202020204" pitchFamily="34" charset="0"/>
              <a:buChar char="•"/>
              <a:defRPr/>
            </a:pPr>
            <a:r>
              <a:rPr lang="en-US" sz="2200" dirty="0"/>
              <a:t>The primary apps in SNAP for RADATRAD analysis are:</a:t>
            </a:r>
          </a:p>
          <a:p>
            <a:pPr marL="800100" lvl="2" indent="-342900" eaLnBrk="1" hangingPunct="1">
              <a:buFont typeface="Arial" panose="020B0604020202020204" pitchFamily="34" charset="0"/>
              <a:buChar char="•"/>
              <a:defRPr/>
            </a:pPr>
            <a:r>
              <a:rPr lang="en-US" sz="2200" dirty="0"/>
              <a:t>Model Editor – primary interface for developing models.</a:t>
            </a:r>
          </a:p>
          <a:p>
            <a:pPr marL="800100" lvl="2" indent="-342900" eaLnBrk="1" hangingPunct="1">
              <a:buFont typeface="Arial" panose="020B0604020202020204" pitchFamily="34" charset="0"/>
              <a:buChar char="•"/>
              <a:defRPr/>
            </a:pPr>
            <a:r>
              <a:rPr lang="en-US" sz="2200" dirty="0"/>
              <a:t>Configuration Tool – used to configure SNAP for operation on a given computer.</a:t>
            </a:r>
          </a:p>
          <a:p>
            <a:pPr marL="800100" lvl="2" indent="-342900" eaLnBrk="1" hangingPunct="1">
              <a:buFont typeface="Arial" panose="020B0604020202020204" pitchFamily="34" charset="0"/>
              <a:buChar char="•"/>
              <a:defRPr/>
            </a:pPr>
            <a:r>
              <a:rPr lang="en-US" sz="2200" dirty="0"/>
              <a:t>Job Status Tool – used to check job progress and view results,</a:t>
            </a:r>
          </a:p>
          <a:p>
            <a:pPr marL="800100" lvl="2" indent="-342900" eaLnBrk="1" hangingPunct="1">
              <a:buFont typeface="Arial" panose="020B0604020202020204" pitchFamily="34" charset="0"/>
              <a:buChar char="•"/>
              <a:defRPr/>
            </a:pPr>
            <a:r>
              <a:rPr lang="en-US" sz="2200" dirty="0"/>
              <a:t>Calculation Server – operates in the background and controls code execution.  Allows current jobs on multicore processors.</a:t>
            </a:r>
          </a:p>
          <a:p>
            <a:pPr marL="342900" lvl="1" indent="-342900" eaLnBrk="1" hangingPunct="1">
              <a:buFont typeface="Arial" panose="020B0604020202020204" pitchFamily="34" charset="0"/>
              <a:buChar char="•"/>
              <a:defRPr/>
            </a:pPr>
            <a:endParaRPr lang="en-US" sz="2200" dirty="0"/>
          </a:p>
          <a:p>
            <a:pPr marL="342900" lvl="1" indent="-342900" eaLnBrk="1" hangingPunct="1">
              <a:buFont typeface="Arial" panose="020B0604020202020204" pitchFamily="34" charset="0"/>
              <a:buChar char="•"/>
              <a:defRPr/>
            </a:pPr>
            <a:r>
              <a:rPr lang="en-US" sz="2200" dirty="0"/>
              <a:t>SNAP is developed in JAVA and is platform-independent.  </a:t>
            </a:r>
          </a:p>
          <a:p>
            <a:pPr marL="800100" lvl="2" indent="-342900" eaLnBrk="1" hangingPunct="1">
              <a:buFont typeface="Arial" panose="020B0604020202020204" pitchFamily="34" charset="0"/>
              <a:buChar char="•"/>
              <a:defRPr/>
            </a:pPr>
            <a:r>
              <a:rPr lang="en-US" sz="2200" dirty="0"/>
              <a:t>Uses a plug-in architecture.</a:t>
            </a:r>
          </a:p>
          <a:p>
            <a:pPr marL="800100" lvl="2" indent="-342900" eaLnBrk="1" hangingPunct="1">
              <a:buFont typeface="Arial" panose="020B0604020202020204" pitchFamily="34" charset="0"/>
              <a:buChar char="•"/>
              <a:defRPr/>
            </a:pPr>
            <a:r>
              <a:rPr lang="en-US" sz="2200" dirty="0"/>
              <a:t>Can be adapted to any engineering code.</a:t>
            </a:r>
          </a:p>
        </p:txBody>
      </p:sp>
    </p:spTree>
    <p:extLst>
      <p:ext uri="{BB962C8B-B14F-4D97-AF65-F5344CB8AC3E}">
        <p14:creationId xmlns:p14="http://schemas.microsoft.com/office/powerpoint/2010/main" val="108982884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Adaptive Time Step</a:t>
            </a:r>
          </a:p>
        </p:txBody>
      </p:sp>
      <p:sp>
        <p:nvSpPr>
          <p:cNvPr id="3" name="Content Placeholder 2"/>
          <p:cNvSpPr>
            <a:spLocks noGrp="1"/>
          </p:cNvSpPr>
          <p:nvPr>
            <p:ph idx="1"/>
          </p:nvPr>
        </p:nvSpPr>
        <p:spPr/>
        <p:txBody>
          <a:bodyPr/>
          <a:lstStyle/>
          <a:p>
            <a:pPr marL="0" indent="0">
              <a:spcAft>
                <a:spcPts val="1200"/>
              </a:spcAft>
              <a:buNone/>
            </a:pPr>
            <a:r>
              <a:rPr lang="en-US" dirty="0"/>
              <a:t>By default RADTRAD uses a predetermined time step size algorithm that starts at 2 seconds and gradually increases to a maximum of 4 hours after about 12.5 hours into the simulation. The time step size can be specified manually as well. </a:t>
            </a:r>
          </a:p>
          <a:p>
            <a:pPr marL="0" indent="0">
              <a:spcAft>
                <a:spcPts val="1200"/>
              </a:spcAft>
              <a:buNone/>
            </a:pPr>
            <a:r>
              <a:rPr lang="en-US" dirty="0"/>
              <a:t>Numerical error is a function of the time step size, and by adjusting the time step size it was found that the default time step size algorithm resulted in notable error for some simulations.</a:t>
            </a:r>
          </a:p>
          <a:p>
            <a:pPr marL="0" indent="0">
              <a:spcAft>
                <a:spcPts val="1200"/>
              </a:spcAft>
              <a:buNone/>
            </a:pPr>
            <a:r>
              <a:rPr lang="en-US" dirty="0"/>
              <a:t>An adaptive time step algorithm was added to RADTRAD in order to control the time step size in order to limit the numerical error.</a:t>
            </a:r>
          </a:p>
        </p:txBody>
      </p:sp>
    </p:spTree>
    <p:extLst>
      <p:ext uri="{BB962C8B-B14F-4D97-AF65-F5344CB8AC3E}">
        <p14:creationId xmlns:p14="http://schemas.microsoft.com/office/powerpoint/2010/main" val="3021313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Adaptive Time Step Error</a:t>
            </a:r>
          </a:p>
        </p:txBody>
      </p:sp>
      <p:sp>
        <p:nvSpPr>
          <p:cNvPr id="3" name="Content Placeholder 2"/>
          <p:cNvSpPr>
            <a:spLocks noGrp="1"/>
          </p:cNvSpPr>
          <p:nvPr>
            <p:ph idx="1"/>
          </p:nvPr>
        </p:nvSpPr>
        <p:spPr>
          <a:xfrm>
            <a:off x="838200" y="1574800"/>
            <a:ext cx="8128000" cy="1706716"/>
          </a:xfrm>
        </p:spPr>
        <p:txBody>
          <a:bodyPr/>
          <a:lstStyle/>
          <a:p>
            <a:pPr marL="0" indent="0">
              <a:spcAft>
                <a:spcPts val="1200"/>
              </a:spcAft>
              <a:buNone/>
            </a:pPr>
            <a:r>
              <a:rPr lang="en-US" dirty="0">
                <a:solidFill>
                  <a:srgbClr val="000099"/>
                </a:solidFill>
              </a:rPr>
              <a:t>The adaptive time stepper uses the following algorithm to calculate error over a single time step:</a:t>
            </a:r>
          </a:p>
          <a:p>
            <a:pPr>
              <a:spcAft>
                <a:spcPts val="600"/>
              </a:spcAft>
            </a:pPr>
            <a:r>
              <a:rPr lang="en-US" sz="1800" dirty="0">
                <a:solidFill>
                  <a:srgbClr val="000099"/>
                </a:solidFill>
              </a:rPr>
              <a:t>Starting from solution point</a:t>
            </a:r>
            <a:r>
              <a:rPr lang="en-US" sz="1800" dirty="0">
                <a:solidFill>
                  <a:schemeClr val="tx1"/>
                </a:solidFill>
              </a:rPr>
              <a:t> </a:t>
            </a:r>
            <a:r>
              <a:rPr lang="en-US" sz="1800" dirty="0">
                <a:solidFill>
                  <a:srgbClr val="FF0000"/>
                </a:solidFill>
              </a:rPr>
              <a:t>P</a:t>
            </a:r>
            <a:r>
              <a:rPr lang="en-US" sz="1800" dirty="0"/>
              <a:t> </a:t>
            </a:r>
            <a:r>
              <a:rPr lang="en-US" sz="1800" dirty="0">
                <a:solidFill>
                  <a:srgbClr val="000099"/>
                </a:solidFill>
              </a:rPr>
              <a:t>take a full time step to get the time step solution </a:t>
            </a:r>
            <a:r>
              <a:rPr lang="en-US" sz="1800" dirty="0">
                <a:solidFill>
                  <a:srgbClr val="000099"/>
                </a:solidFill>
                <a:latin typeface="Arial" panose="020B0604020202020204" pitchFamily="34" charset="0"/>
                <a:cs typeface="Arial" panose="020B0604020202020204" pitchFamily="34" charset="0"/>
              </a:rPr>
              <a:t>S1.</a:t>
            </a:r>
            <a:endParaRPr lang="en-US" sz="1800" dirty="0">
              <a:solidFill>
                <a:srgbClr val="000099"/>
              </a:solidFill>
            </a:endParaRPr>
          </a:p>
          <a:p>
            <a:pPr>
              <a:spcAft>
                <a:spcPts val="600"/>
              </a:spcAft>
            </a:pPr>
            <a:r>
              <a:rPr lang="en-US" sz="1800" dirty="0">
                <a:solidFill>
                  <a:srgbClr val="000099"/>
                </a:solidFill>
              </a:rPr>
              <a:t>Starting again from</a:t>
            </a:r>
            <a:r>
              <a:rPr lang="en-US" sz="1800" dirty="0">
                <a:solidFill>
                  <a:schemeClr val="tx1"/>
                </a:solidFill>
              </a:rPr>
              <a:t> </a:t>
            </a:r>
            <a:r>
              <a:rPr lang="en-US" sz="1800" dirty="0">
                <a:solidFill>
                  <a:srgbClr val="FF0000"/>
                </a:solidFill>
              </a:rPr>
              <a:t>P</a:t>
            </a:r>
            <a:r>
              <a:rPr lang="en-US" sz="1800" dirty="0"/>
              <a:t> </a:t>
            </a:r>
            <a:r>
              <a:rPr lang="en-US" sz="1800" dirty="0">
                <a:solidFill>
                  <a:srgbClr val="000099"/>
                </a:solidFill>
              </a:rPr>
              <a:t>take two half time steps to get the time step solution </a:t>
            </a:r>
            <a:r>
              <a:rPr lang="en-US" sz="1800" dirty="0">
                <a:solidFill>
                  <a:srgbClr val="000099"/>
                </a:solidFill>
                <a:latin typeface="Arial" panose="020B0604020202020204" pitchFamily="34" charset="0"/>
                <a:cs typeface="Arial" panose="020B0604020202020204" pitchFamily="34" charset="0"/>
              </a:rPr>
              <a:t>S2.</a:t>
            </a:r>
            <a:endParaRPr lang="en-US" sz="1800" dirty="0">
              <a:solidFill>
                <a:srgbClr val="000099"/>
              </a:solidFill>
            </a:endParaRPr>
          </a:p>
        </p:txBody>
      </p:sp>
      <p:pic>
        <p:nvPicPr>
          <p:cNvPr id="4" name="Picture 2" descr="C:\Project\RADTRAD\Presentations\Test3TimeStepFailureDiagram.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263" y="3572486"/>
            <a:ext cx="3738562"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870154" y="3296264"/>
            <a:ext cx="4527755" cy="2893100"/>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1800" dirty="0">
                <a:solidFill>
                  <a:srgbClr val="000099"/>
                </a:solidFill>
              </a:rPr>
              <a:t>Calculate the error by dividing</a:t>
            </a:r>
            <a:r>
              <a:rPr lang="en-US" sz="1800" dirty="0">
                <a:solidFill>
                  <a:schemeClr val="tx1"/>
                </a:solidFill>
              </a:rPr>
              <a:t> </a:t>
            </a:r>
            <a:r>
              <a:rPr lang="en-US" sz="1800" dirty="0">
                <a:solidFill>
                  <a:srgbClr val="FF66FF"/>
                </a:solidFill>
                <a:latin typeface="Arial" panose="020B0604020202020204" pitchFamily="34" charset="0"/>
                <a:cs typeface="Arial" panose="020B0604020202020204" pitchFamily="34" charset="0"/>
              </a:rPr>
              <a:t>|S2-S1|</a:t>
            </a:r>
            <a:r>
              <a:rPr lang="en-US" sz="1800" dirty="0">
                <a:solidFill>
                  <a:srgbClr val="FF66FF"/>
                </a:solidFill>
              </a:rPr>
              <a:t> </a:t>
            </a:r>
            <a:r>
              <a:rPr lang="en-US" sz="1800" dirty="0">
                <a:solidFill>
                  <a:srgbClr val="000099"/>
                </a:solidFill>
              </a:rPr>
              <a:t>(the difference in the two solutions) by</a:t>
            </a:r>
            <a:r>
              <a:rPr lang="en-US" sz="1800" dirty="0"/>
              <a:t> </a:t>
            </a:r>
            <a:r>
              <a:rPr lang="en-US" sz="1800" dirty="0">
                <a:solidFill>
                  <a:schemeClr val="tx2">
                    <a:lumMod val="60000"/>
                    <a:lumOff val="40000"/>
                  </a:schemeClr>
                </a:solidFill>
                <a:latin typeface="Arial" panose="020B0604020202020204" pitchFamily="34" charset="0"/>
                <a:cs typeface="Arial" panose="020B0604020202020204" pitchFamily="34" charset="0"/>
              </a:rPr>
              <a:t>|S1-P|</a:t>
            </a:r>
            <a:r>
              <a:rPr lang="en-US" sz="1800" dirty="0">
                <a:solidFill>
                  <a:schemeClr val="tx2">
                    <a:lumMod val="60000"/>
                    <a:lumOff val="40000"/>
                  </a:schemeClr>
                </a:solidFill>
              </a:rPr>
              <a:t> </a:t>
            </a:r>
            <a:r>
              <a:rPr lang="en-US" sz="1800" dirty="0">
                <a:solidFill>
                  <a:schemeClr val="tx1"/>
                </a:solidFill>
              </a:rPr>
              <a:t>+</a:t>
            </a:r>
            <a:r>
              <a:rPr lang="en-US" sz="1800" dirty="0"/>
              <a:t> </a:t>
            </a:r>
            <a:r>
              <a:rPr lang="en-US" sz="1800" dirty="0">
                <a:solidFill>
                  <a:srgbClr val="008000"/>
                </a:solidFill>
                <a:latin typeface="Arial" panose="020B0604020202020204" pitchFamily="34" charset="0"/>
                <a:cs typeface="Arial" panose="020B0604020202020204" pitchFamily="34" charset="0"/>
              </a:rPr>
              <a:t>|S2-P|</a:t>
            </a:r>
            <a:r>
              <a:rPr lang="en-US" sz="1800" dirty="0">
                <a:solidFill>
                  <a:srgbClr val="008000"/>
                </a:solidFill>
              </a:rPr>
              <a:t> </a:t>
            </a:r>
            <a:r>
              <a:rPr lang="en-US" sz="1800" dirty="0">
                <a:solidFill>
                  <a:srgbClr val="000099"/>
                </a:solidFill>
              </a:rPr>
              <a:t>(the magnitude of the change in S1 and S2 over the time step).</a:t>
            </a:r>
          </a:p>
          <a:p>
            <a:pPr marL="342900" indent="-342900">
              <a:spcAft>
                <a:spcPts val="1200"/>
              </a:spcAft>
              <a:buFont typeface="Arial" panose="020B0604020202020204" pitchFamily="34" charset="0"/>
              <a:buChar char="•"/>
            </a:pPr>
            <a:r>
              <a:rPr lang="en-US" sz="1800" dirty="0">
                <a:solidFill>
                  <a:srgbClr val="000099"/>
                </a:solidFill>
              </a:rPr>
              <a:t>The maximum error is 1 and the minimum error is 0.</a:t>
            </a:r>
          </a:p>
          <a:p>
            <a:pPr marL="342900" indent="-342900">
              <a:spcAft>
                <a:spcPts val="1200"/>
              </a:spcAft>
              <a:buFont typeface="Arial" panose="020B0604020202020204" pitchFamily="34" charset="0"/>
              <a:buChar char="•"/>
            </a:pPr>
            <a:r>
              <a:rPr lang="en-US" sz="1800" dirty="0">
                <a:solidFill>
                  <a:srgbClr val="000099"/>
                </a:solidFill>
              </a:rPr>
              <a:t>To get the percent error in relation to the </a:t>
            </a:r>
            <a:r>
              <a:rPr lang="en-US" sz="1800" b="1" dirty="0">
                <a:solidFill>
                  <a:srgbClr val="000099"/>
                </a:solidFill>
              </a:rPr>
              <a:t>average</a:t>
            </a:r>
            <a:r>
              <a:rPr lang="en-US" sz="1800" dirty="0">
                <a:solidFill>
                  <a:srgbClr val="000099"/>
                </a:solidFill>
              </a:rPr>
              <a:t> of</a:t>
            </a:r>
            <a:r>
              <a:rPr lang="en-US" sz="1800" dirty="0">
                <a:solidFill>
                  <a:schemeClr val="tx1"/>
                </a:solidFill>
              </a:rPr>
              <a:t> </a:t>
            </a:r>
            <a:r>
              <a:rPr lang="en-US" sz="1800" dirty="0">
                <a:solidFill>
                  <a:schemeClr val="tx2">
                    <a:lumMod val="60000"/>
                    <a:lumOff val="40000"/>
                  </a:schemeClr>
                </a:solidFill>
                <a:latin typeface="Arial" panose="020B0604020202020204" pitchFamily="34" charset="0"/>
                <a:cs typeface="Arial" panose="020B0604020202020204" pitchFamily="34" charset="0"/>
              </a:rPr>
              <a:t>|S1-P|</a:t>
            </a:r>
            <a:r>
              <a:rPr lang="en-US" sz="1800" dirty="0">
                <a:solidFill>
                  <a:schemeClr val="tx2">
                    <a:lumMod val="60000"/>
                    <a:lumOff val="40000"/>
                  </a:schemeClr>
                </a:solidFill>
              </a:rPr>
              <a:t> </a:t>
            </a:r>
            <a:r>
              <a:rPr lang="en-US" sz="1800" dirty="0">
                <a:solidFill>
                  <a:schemeClr val="tx1"/>
                </a:solidFill>
              </a:rPr>
              <a:t>and</a:t>
            </a:r>
            <a:r>
              <a:rPr lang="en-US" sz="1800" dirty="0"/>
              <a:t> </a:t>
            </a:r>
            <a:r>
              <a:rPr lang="en-US" sz="1800" dirty="0">
                <a:solidFill>
                  <a:srgbClr val="008000"/>
                </a:solidFill>
                <a:latin typeface="Arial" panose="020B0604020202020204" pitchFamily="34" charset="0"/>
                <a:cs typeface="Arial" panose="020B0604020202020204" pitchFamily="34" charset="0"/>
              </a:rPr>
              <a:t>|S2-P|</a:t>
            </a:r>
            <a:r>
              <a:rPr lang="en-US" sz="1800" dirty="0">
                <a:solidFill>
                  <a:schemeClr val="tx1"/>
                </a:solidFill>
              </a:rPr>
              <a:t>, </a:t>
            </a:r>
            <a:r>
              <a:rPr lang="en-US" sz="1800" dirty="0">
                <a:solidFill>
                  <a:srgbClr val="000099"/>
                </a:solidFill>
              </a:rPr>
              <a:t>multiply the error by 200. (The plot shows 28% error)</a:t>
            </a:r>
          </a:p>
        </p:txBody>
      </p:sp>
    </p:spTree>
    <p:extLst>
      <p:ext uri="{BB962C8B-B14F-4D97-AF65-F5344CB8AC3E}">
        <p14:creationId xmlns:p14="http://schemas.microsoft.com/office/powerpoint/2010/main" val="35329128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Adaptive Time Step Algorithm</a:t>
            </a:r>
          </a:p>
        </p:txBody>
      </p:sp>
      <p:sp>
        <p:nvSpPr>
          <p:cNvPr id="3" name="Content Placeholder 2"/>
          <p:cNvSpPr>
            <a:spLocks noGrp="1"/>
          </p:cNvSpPr>
          <p:nvPr>
            <p:ph idx="1"/>
          </p:nvPr>
        </p:nvSpPr>
        <p:spPr>
          <a:xfrm>
            <a:off x="838200" y="1574799"/>
            <a:ext cx="8128000" cy="5076723"/>
          </a:xfrm>
        </p:spPr>
        <p:txBody>
          <a:bodyPr/>
          <a:lstStyle/>
          <a:p>
            <a:pPr marL="0" indent="0">
              <a:spcAft>
                <a:spcPts val="1200"/>
              </a:spcAft>
              <a:buNone/>
            </a:pPr>
            <a:r>
              <a:rPr lang="en-US" sz="1800" dirty="0">
                <a:solidFill>
                  <a:srgbClr val="000099"/>
                </a:solidFill>
              </a:rPr>
              <a:t>A simple adaptive time stepping algorithm is used:</a:t>
            </a:r>
          </a:p>
          <a:p>
            <a:pPr>
              <a:spcAft>
                <a:spcPts val="1200"/>
              </a:spcAft>
            </a:pPr>
            <a:r>
              <a:rPr lang="en-US" sz="1800" dirty="0">
                <a:solidFill>
                  <a:srgbClr val="000099"/>
                </a:solidFill>
              </a:rPr>
              <a:t>A </a:t>
            </a:r>
            <a:r>
              <a:rPr lang="en-US" sz="1800" b="1" dirty="0">
                <a:solidFill>
                  <a:srgbClr val="000099"/>
                </a:solidFill>
              </a:rPr>
              <a:t>max error</a:t>
            </a:r>
            <a:r>
              <a:rPr lang="en-US" sz="1800" dirty="0">
                <a:solidFill>
                  <a:srgbClr val="000099"/>
                </a:solidFill>
              </a:rPr>
              <a:t> limit is specified for the model.  If the error over a time step exceeds the max error, the time step size is cut in half and the time step is repeated.</a:t>
            </a:r>
          </a:p>
          <a:p>
            <a:pPr>
              <a:spcAft>
                <a:spcPts val="1200"/>
              </a:spcAft>
            </a:pPr>
            <a:r>
              <a:rPr lang="en-US" sz="1800" dirty="0">
                <a:solidFill>
                  <a:srgbClr val="000099"/>
                </a:solidFill>
              </a:rPr>
              <a:t>If the error is less than </a:t>
            </a:r>
            <a:r>
              <a:rPr lang="en-US" sz="1800" b="1" dirty="0">
                <a:solidFill>
                  <a:srgbClr val="000099"/>
                </a:solidFill>
              </a:rPr>
              <a:t>max error/10</a:t>
            </a:r>
            <a:r>
              <a:rPr lang="en-US" sz="1800" dirty="0">
                <a:solidFill>
                  <a:srgbClr val="000099"/>
                </a:solidFill>
              </a:rPr>
              <a:t>, the time step size is doubled for the next time step.</a:t>
            </a:r>
          </a:p>
          <a:p>
            <a:pPr marL="0" indent="0">
              <a:spcAft>
                <a:spcPts val="1200"/>
              </a:spcAft>
              <a:buNone/>
            </a:pPr>
            <a:r>
              <a:rPr lang="en-US" sz="1800" dirty="0">
                <a:solidFill>
                  <a:srgbClr val="000099"/>
                </a:solidFill>
              </a:rPr>
              <a:t>This simple algorithm does not always work and in some cases, more complex logic is used. The adaptive time step algorithm is considered </a:t>
            </a:r>
            <a:r>
              <a:rPr lang="en-US" sz="1800" u="sng" dirty="0">
                <a:solidFill>
                  <a:srgbClr val="000099"/>
                </a:solidFill>
              </a:rPr>
              <a:t>experimental</a:t>
            </a:r>
            <a:r>
              <a:rPr lang="en-US" sz="1800" dirty="0">
                <a:solidFill>
                  <a:srgbClr val="000099"/>
                </a:solidFill>
              </a:rPr>
              <a:t> at present since it has had limited use.</a:t>
            </a:r>
          </a:p>
          <a:p>
            <a:pPr marL="0" indent="0">
              <a:spcAft>
                <a:spcPts val="1200"/>
              </a:spcAft>
              <a:buNone/>
            </a:pPr>
            <a:r>
              <a:rPr lang="en-US" sz="1800" dirty="0">
                <a:solidFill>
                  <a:srgbClr val="000099"/>
                </a:solidFill>
              </a:rPr>
              <a:t>Adaptive time step simulations can take significantly longer to complete. On average the adaptive time step logic takes about twice as long to perform a solution step and performs 3 solution steps per time step. For the same number of time steps, it takes 6 times longer on average. In addition, the adaptive time step logic can take many more time steps in order to limit the error. Notably there are some optimizations that are not currently implemented that could significantly improve runtime.</a:t>
            </a:r>
          </a:p>
        </p:txBody>
      </p:sp>
    </p:spTree>
    <p:extLst>
      <p:ext uri="{BB962C8B-B14F-4D97-AF65-F5344CB8AC3E}">
        <p14:creationId xmlns:p14="http://schemas.microsoft.com/office/powerpoint/2010/main" val="34120556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RADTRAD Adaptive Time Step Input</a:t>
            </a:r>
          </a:p>
        </p:txBody>
      </p:sp>
      <p:sp>
        <p:nvSpPr>
          <p:cNvPr id="3" name="Content Placeholder 2"/>
          <p:cNvSpPr>
            <a:spLocks noGrp="1"/>
          </p:cNvSpPr>
          <p:nvPr>
            <p:ph idx="1"/>
          </p:nvPr>
        </p:nvSpPr>
        <p:spPr/>
        <p:txBody>
          <a:bodyPr/>
          <a:lstStyle/>
          <a:p>
            <a:pPr marL="0" indent="0">
              <a:spcAft>
                <a:spcPts val="1200"/>
              </a:spcAft>
              <a:buNone/>
            </a:pPr>
            <a:r>
              <a:rPr lang="en-US" dirty="0"/>
              <a:t>To activate adaptive time stepping, select </a:t>
            </a:r>
            <a:r>
              <a:rPr lang="en-US" dirty="0">
                <a:latin typeface="Arial" panose="020B0604020202020204" pitchFamily="34" charset="0"/>
                <a:cs typeface="Arial" panose="020B0604020202020204" pitchFamily="34" charset="0"/>
              </a:rPr>
              <a:t>Model Options</a:t>
            </a:r>
            <a:r>
              <a:rPr lang="en-US" dirty="0"/>
              <a:t>. In the properties dialog set </a:t>
            </a:r>
            <a:r>
              <a:rPr lang="en-US" dirty="0">
                <a:latin typeface="Arial" panose="020B0604020202020204" pitchFamily="34" charset="0"/>
                <a:cs typeface="Arial" panose="020B0604020202020204" pitchFamily="34" charset="0"/>
              </a:rPr>
              <a:t>Time Step Algorithm</a:t>
            </a:r>
            <a:r>
              <a:rPr lang="en-US" dirty="0"/>
              <a:t> to </a:t>
            </a:r>
            <a:r>
              <a:rPr lang="en-US" dirty="0">
                <a:solidFill>
                  <a:srgbClr val="FF0000"/>
                </a:solidFill>
                <a:latin typeface="Arial" panose="020B0604020202020204" pitchFamily="34" charset="0"/>
                <a:cs typeface="Arial" panose="020B0604020202020204" pitchFamily="34" charset="0"/>
              </a:rPr>
              <a:t>Adaptive</a:t>
            </a:r>
            <a:r>
              <a:rPr lang="en-US" dirty="0"/>
              <a:t>. The maximum error is used to control the simulation accuracy. A maximum of between </a:t>
            </a:r>
            <a:r>
              <a:rPr lang="en-US" dirty="0">
                <a:solidFill>
                  <a:srgbClr val="008000"/>
                </a:solidFill>
              </a:rPr>
              <a:t>0.001</a:t>
            </a:r>
            <a:r>
              <a:rPr lang="en-US" dirty="0"/>
              <a:t> and </a:t>
            </a:r>
            <a:r>
              <a:rPr lang="en-US" dirty="0">
                <a:solidFill>
                  <a:srgbClr val="008000"/>
                </a:solidFill>
              </a:rPr>
              <a:t>0.0001</a:t>
            </a:r>
            <a:r>
              <a:rPr lang="en-US" dirty="0"/>
              <a:t> is recommended for most models. A </a:t>
            </a:r>
            <a:r>
              <a:rPr lang="en-US" dirty="0">
                <a:solidFill>
                  <a:srgbClr val="FF0000"/>
                </a:solidFill>
                <a:latin typeface="Arial" panose="020B0604020202020204" pitchFamily="34" charset="0"/>
                <a:cs typeface="Arial" panose="020B0604020202020204" pitchFamily="34" charset="0"/>
              </a:rPr>
              <a:t>Default with Error Calculation</a:t>
            </a:r>
            <a:r>
              <a:rPr lang="en-US" dirty="0"/>
              <a:t> </a:t>
            </a:r>
            <a:r>
              <a:rPr lang="en-US" dirty="0">
                <a:latin typeface="Arial" panose="020B0604020202020204" pitchFamily="34" charset="0"/>
                <a:cs typeface="Arial" panose="020B0604020202020204" pitchFamily="34" charset="0"/>
              </a:rPr>
              <a:t>Time Step Algorithm</a:t>
            </a:r>
            <a:r>
              <a:rPr lang="en-US" dirty="0"/>
              <a:t> is also available. This uses the default time step algorithm but calculates error to determine if the error is acceptable. An error plot variable is available for examining the error over the simulation.</a:t>
            </a:r>
          </a:p>
        </p:txBody>
      </p:sp>
      <p:grpSp>
        <p:nvGrpSpPr>
          <p:cNvPr id="6" name="Group 5"/>
          <p:cNvGrpSpPr/>
          <p:nvPr/>
        </p:nvGrpSpPr>
        <p:grpSpPr>
          <a:xfrm>
            <a:off x="2889947" y="4133391"/>
            <a:ext cx="3886200" cy="2371725"/>
            <a:chOff x="2889947" y="4133391"/>
            <a:chExt cx="3886200" cy="2371725"/>
          </a:xfrm>
        </p:grpSpPr>
        <p:pic>
          <p:nvPicPr>
            <p:cNvPr id="2560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89947" y="4133391"/>
              <a:ext cx="3886200" cy="2371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bwMode="auto">
            <a:xfrm>
              <a:off x="4198619" y="5213478"/>
              <a:ext cx="2057400" cy="263935"/>
            </a:xfrm>
            <a:prstGeom prst="rect">
              <a:avLst/>
            </a:prstGeom>
            <a:noFill/>
            <a:ln w="1905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
          <p:nvSpPr>
            <p:cNvPr id="5" name="Rectangle 4"/>
            <p:cNvSpPr/>
            <p:nvPr/>
          </p:nvSpPr>
          <p:spPr bwMode="auto">
            <a:xfrm>
              <a:off x="4198619" y="6244330"/>
              <a:ext cx="1640681" cy="238356"/>
            </a:xfrm>
            <a:prstGeom prst="rect">
              <a:avLst/>
            </a:prstGeom>
            <a:noFill/>
            <a:ln w="19050" cap="flat" cmpd="sng" algn="ctr">
              <a:solidFill>
                <a:srgbClr val="008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grpSp>
    </p:spTree>
    <p:extLst>
      <p:ext uri="{BB962C8B-B14F-4D97-AF65-F5344CB8AC3E}">
        <p14:creationId xmlns:p14="http://schemas.microsoft.com/office/powerpoint/2010/main" val="29576770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br>
              <a:rPr lang="en-US" dirty="0"/>
            </a:br>
            <a:r>
              <a:rPr lang="en-US" dirty="0"/>
              <a:t>4 Node Model Demo</a:t>
            </a:r>
          </a:p>
        </p:txBody>
      </p:sp>
      <p:sp>
        <p:nvSpPr>
          <p:cNvPr id="3" name="Content Placeholder 2"/>
          <p:cNvSpPr>
            <a:spLocks noGrp="1"/>
          </p:cNvSpPr>
          <p:nvPr>
            <p:ph idx="1"/>
          </p:nvPr>
        </p:nvSpPr>
        <p:spPr>
          <a:xfrm>
            <a:off x="838200" y="1574800"/>
            <a:ext cx="8128000" cy="4357464"/>
          </a:xfrm>
        </p:spPr>
        <p:txBody>
          <a:bodyPr/>
          <a:lstStyle/>
          <a:p>
            <a:r>
              <a:rPr lang="en-US" dirty="0"/>
              <a:t>Start the Model Editor and click on Create a New Model in the Welcome screen.  Select RATRAD model in the Select Model Type screen.</a:t>
            </a:r>
          </a:p>
          <a:p>
            <a:pPr lvl="1"/>
            <a:r>
              <a:rPr lang="en-US" dirty="0"/>
              <a:t>You should see the basic model nodes in the Navigator Window.  </a:t>
            </a:r>
          </a:p>
          <a:p>
            <a:pPr lvl="1"/>
            <a:r>
              <a:rPr lang="en-US" dirty="0"/>
              <a:t>If you expand one of the model categories using the (     ) icon, and click on Compartment 1 (Environment), data fields will appear in the Properties Window.  </a:t>
            </a:r>
          </a:p>
          <a:p>
            <a:r>
              <a:rPr lang="en-US" dirty="0"/>
              <a:t>To build a model, you need to set up an array of compartments, flow pathways, source scenarios, and other components and then specify key parameters in various components in the model.  </a:t>
            </a:r>
          </a:p>
          <a:p>
            <a:r>
              <a:rPr lang="en-US" u="sng" dirty="0"/>
              <a:t>For sources, compartments, and pathways that ultimately appear in the View Window, the basic pattern is to expand the node using the (   ) icon,  right-click on the component category, and select New.  A new model component is created</a:t>
            </a:r>
            <a:r>
              <a:rPr lang="en-US" dirty="0"/>
              <a:t>.</a:t>
            </a:r>
          </a:p>
          <a:p>
            <a:pPr marL="0" indent="0">
              <a:buNone/>
            </a:pPr>
            <a:endParaRPr lang="en-US"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32320" y="2743200"/>
            <a:ext cx="245297" cy="230867"/>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82386" y="4980959"/>
            <a:ext cx="229552" cy="216048"/>
          </a:xfrm>
          <a:prstGeom prst="rect">
            <a:avLst/>
          </a:prstGeom>
        </p:spPr>
      </p:pic>
    </p:spTree>
    <p:extLst>
      <p:ext uri="{BB962C8B-B14F-4D97-AF65-F5344CB8AC3E}">
        <p14:creationId xmlns:p14="http://schemas.microsoft.com/office/powerpoint/2010/main" val="13251957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br>
              <a:rPr lang="en-US" dirty="0"/>
            </a:br>
            <a:r>
              <a:rPr lang="en-US" dirty="0"/>
              <a:t>4 Node Model</a:t>
            </a:r>
          </a:p>
        </p:txBody>
      </p:sp>
      <p:sp>
        <p:nvSpPr>
          <p:cNvPr id="5" name="Content Placeholder 2"/>
          <p:cNvSpPr txBox="1">
            <a:spLocks/>
          </p:cNvSpPr>
          <p:nvPr/>
        </p:nvSpPr>
        <p:spPr bwMode="auto">
          <a:xfrm>
            <a:off x="4262163" y="1466119"/>
            <a:ext cx="4458644" cy="3091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800" kern="0" dirty="0"/>
              <a:t>Ex.  Create a new compartment by right-clicking on Compartments, and selecting New.  A new Compartment component is created. </a:t>
            </a:r>
          </a:p>
          <a:p>
            <a:r>
              <a:rPr lang="en-US" sz="1800" kern="0" dirty="0"/>
              <a:t>Note that the new Compartment is highlighted and the data for that compartment appears in the Properties Window.</a:t>
            </a:r>
          </a:p>
          <a:p>
            <a:r>
              <a:rPr lang="en-US" sz="1800" kern="0" dirty="0"/>
              <a:t>Note that an Environment compartment is automatically included in the model.</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8475" y="1466119"/>
            <a:ext cx="2628406" cy="2886727"/>
          </a:xfrm>
          <a:prstGeom prst="rect">
            <a:avLst/>
          </a:prstGeom>
        </p:spPr>
      </p:pic>
      <p:cxnSp>
        <p:nvCxnSpPr>
          <p:cNvPr id="9" name="Straight Arrow Connector 8"/>
          <p:cNvCxnSpPr/>
          <p:nvPr/>
        </p:nvCxnSpPr>
        <p:spPr bwMode="auto">
          <a:xfrm flipH="1" flipV="1">
            <a:off x="2055511" y="2002611"/>
            <a:ext cx="1979940" cy="45343"/>
          </a:xfrm>
          <a:prstGeom prst="straightConnector1">
            <a:avLst/>
          </a:prstGeom>
          <a:noFill/>
          <a:ln w="19050" cap="flat" cmpd="sng" algn="ctr">
            <a:solidFill>
              <a:srgbClr val="C00000"/>
            </a:solidFill>
            <a:prstDash val="solid"/>
            <a:round/>
            <a:headEnd type="none" w="med" len="med"/>
            <a:tailEnd type="arrow"/>
          </a:ln>
          <a:effectLst/>
        </p:spPr>
      </p:cxnSp>
      <p:cxnSp>
        <p:nvCxnSpPr>
          <p:cNvPr id="11" name="Straight Arrow Connector 10"/>
          <p:cNvCxnSpPr/>
          <p:nvPr/>
        </p:nvCxnSpPr>
        <p:spPr bwMode="auto">
          <a:xfrm flipH="1" flipV="1">
            <a:off x="2085739" y="2229324"/>
            <a:ext cx="1919484" cy="103938"/>
          </a:xfrm>
          <a:prstGeom prst="straightConnector1">
            <a:avLst/>
          </a:prstGeom>
          <a:noFill/>
          <a:ln w="19050" cap="flat" cmpd="sng" algn="ctr">
            <a:solidFill>
              <a:srgbClr val="C00000"/>
            </a:solidFill>
            <a:prstDash val="solid"/>
            <a:round/>
            <a:headEnd type="none" w="med" len="med"/>
            <a:tailEnd type="arrow"/>
          </a:ln>
          <a:effectLst/>
        </p:spPr>
      </p:cxnSp>
      <p:sp>
        <p:nvSpPr>
          <p:cNvPr id="16" name="Content Placeholder 2"/>
          <p:cNvSpPr txBox="1">
            <a:spLocks/>
          </p:cNvSpPr>
          <p:nvPr/>
        </p:nvSpPr>
        <p:spPr bwMode="auto">
          <a:xfrm>
            <a:off x="885432" y="4557872"/>
            <a:ext cx="7744690" cy="2048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800" kern="0" dirty="0"/>
              <a:t>Now, add the new Compartment 2 to the View Window by right-clicking on the new compartment and selecting Add to View -&gt; Default View.  Compartment 2 is added to the View Window.  Alternately, the Compartment 2 icon can be dragged to the View window.</a:t>
            </a:r>
          </a:p>
          <a:p>
            <a:r>
              <a:rPr lang="en-US" sz="1800" kern="0" dirty="0"/>
              <a:t>The new component is unnamed.  In the Name field in the Properties View, type in a name (Ex. Comp 1) and the name will appear in the Component 2 node in the View Window.</a:t>
            </a:r>
          </a:p>
        </p:txBody>
      </p:sp>
    </p:spTree>
    <p:extLst>
      <p:ext uri="{BB962C8B-B14F-4D97-AF65-F5344CB8AC3E}">
        <p14:creationId xmlns:p14="http://schemas.microsoft.com/office/powerpoint/2010/main" val="36186000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47624"/>
            <a:ext cx="8021638" cy="733032"/>
          </a:xfrm>
        </p:spPr>
        <p:txBody>
          <a:bodyPr/>
          <a:lstStyle/>
          <a:p>
            <a:br>
              <a:rPr lang="en-US" dirty="0"/>
            </a:br>
            <a:r>
              <a:rPr lang="en-US" dirty="0"/>
              <a:t>SNAP/RADTRAD Model Building</a:t>
            </a:r>
            <a:br>
              <a:rPr lang="en-US" dirty="0"/>
            </a:br>
            <a:r>
              <a:rPr lang="en-US" dirty="0"/>
              <a:t>4 Node Model</a:t>
            </a:r>
            <a:br>
              <a:rPr lang="en-US" dirty="0"/>
            </a:br>
            <a:endParaRPr lang="en-US" dirty="0"/>
          </a:p>
        </p:txBody>
      </p:sp>
      <p:sp>
        <p:nvSpPr>
          <p:cNvPr id="3" name="Content Placeholder 2"/>
          <p:cNvSpPr>
            <a:spLocks noGrp="1"/>
          </p:cNvSpPr>
          <p:nvPr>
            <p:ph idx="1"/>
          </p:nvPr>
        </p:nvSpPr>
        <p:spPr>
          <a:xfrm>
            <a:off x="4889394" y="1574800"/>
            <a:ext cx="4076805" cy="3684889"/>
          </a:xfrm>
        </p:spPr>
        <p:txBody>
          <a:bodyPr/>
          <a:lstStyle/>
          <a:p>
            <a:r>
              <a:rPr lang="en-US" sz="1800" dirty="0"/>
              <a:t>Add the pre-defined Environment Compartment to the view as was done for Compartment 2.</a:t>
            </a:r>
          </a:p>
          <a:p>
            <a:r>
              <a:rPr lang="en-US" sz="1800" dirty="0"/>
              <a:t>Define a flow pathway by right-clicking on Pathways [0] -&gt; New in the Navigator Window.  Pathway 1 appears.</a:t>
            </a:r>
          </a:p>
          <a:p>
            <a:r>
              <a:rPr lang="en-US" sz="1800" dirty="0"/>
              <a:t>Add Pathway 1 to the View Window (Right-click on Pathway 1 -&gt; Add to View -&gt; Default View).</a:t>
            </a:r>
          </a:p>
          <a:p>
            <a:r>
              <a:rPr lang="en-US" sz="1800" dirty="0"/>
              <a:t>Name the flow pathway in the Properties View window (Ex. FP 1).</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54975" y="1653075"/>
            <a:ext cx="2839173" cy="3132159"/>
          </a:xfrm>
          <a:prstGeom prst="rect">
            <a:avLst/>
          </a:prstGeom>
        </p:spPr>
      </p:pic>
      <p:sp>
        <p:nvSpPr>
          <p:cNvPr id="6" name="Content Placeholder 2"/>
          <p:cNvSpPr txBox="1">
            <a:spLocks/>
          </p:cNvSpPr>
          <p:nvPr/>
        </p:nvSpPr>
        <p:spPr bwMode="auto">
          <a:xfrm>
            <a:off x="952184" y="5365487"/>
            <a:ext cx="7889533" cy="884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800" kern="0" dirty="0"/>
              <a:t>Should now have Comp 1, Environment and FP 1 in the View Window.</a:t>
            </a:r>
          </a:p>
          <a:p>
            <a:r>
              <a:rPr lang="en-US" sz="1800" kern="0" dirty="0"/>
              <a:t>The next step is to connect them.</a:t>
            </a:r>
          </a:p>
        </p:txBody>
      </p:sp>
    </p:spTree>
    <p:extLst>
      <p:ext uri="{BB962C8B-B14F-4D97-AF65-F5344CB8AC3E}">
        <p14:creationId xmlns:p14="http://schemas.microsoft.com/office/powerpoint/2010/main" val="154970838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br>
              <a:rPr lang="en-US" dirty="0"/>
            </a:br>
            <a:r>
              <a:rPr lang="en-US" dirty="0"/>
              <a:t>4 Node Model </a:t>
            </a:r>
          </a:p>
        </p:txBody>
      </p:sp>
      <p:sp>
        <p:nvSpPr>
          <p:cNvPr id="3" name="Content Placeholder 2"/>
          <p:cNvSpPr>
            <a:spLocks noGrp="1"/>
          </p:cNvSpPr>
          <p:nvPr>
            <p:ph idx="1"/>
          </p:nvPr>
        </p:nvSpPr>
        <p:spPr>
          <a:xfrm>
            <a:off x="4980079" y="1574798"/>
            <a:ext cx="3986120" cy="5004851"/>
          </a:xfrm>
        </p:spPr>
        <p:txBody>
          <a:bodyPr/>
          <a:lstStyle/>
          <a:p>
            <a:r>
              <a:rPr lang="en-US" sz="1800" dirty="0"/>
              <a:t>Looking at the icons, you will note flow pathway connection points indicated by the little circles on each edge.</a:t>
            </a:r>
          </a:p>
          <a:p>
            <a:r>
              <a:rPr lang="en-US" sz="1800" dirty="0"/>
              <a:t>The square on the upper left corner of each icon is a source connection point.</a:t>
            </a:r>
          </a:p>
          <a:p>
            <a:r>
              <a:rPr lang="en-US" sz="1800" dirty="0"/>
              <a:t>The connection tool is used to make connections – activate the connection tool, then move the connection tool pointer to the first connection point, then left-click and drag to the second connection point.  Connection should be made</a:t>
            </a:r>
            <a:r>
              <a:rPr lang="en-US" sz="1600" dirty="0"/>
              <a:t>.</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38663" y="1616226"/>
            <a:ext cx="1381318" cy="79068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9637" y="2737604"/>
            <a:ext cx="1219370" cy="657317"/>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00637" y="3817250"/>
            <a:ext cx="857370" cy="44773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00637" y="5731467"/>
            <a:ext cx="1657581" cy="352474"/>
          </a:xfrm>
          <a:prstGeom prst="rect">
            <a:avLst/>
          </a:prstGeom>
        </p:spPr>
      </p:pic>
      <p:sp>
        <p:nvSpPr>
          <p:cNvPr id="9" name="Content Placeholder 2"/>
          <p:cNvSpPr txBox="1">
            <a:spLocks/>
          </p:cNvSpPr>
          <p:nvPr/>
        </p:nvSpPr>
        <p:spPr bwMode="auto">
          <a:xfrm>
            <a:off x="713685" y="5331480"/>
            <a:ext cx="1086952" cy="24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Selection Tool</a:t>
            </a:r>
          </a:p>
        </p:txBody>
      </p:sp>
      <p:sp>
        <p:nvSpPr>
          <p:cNvPr id="10" name="Content Placeholder 2"/>
          <p:cNvSpPr txBox="1">
            <a:spLocks/>
          </p:cNvSpPr>
          <p:nvPr/>
        </p:nvSpPr>
        <p:spPr bwMode="auto">
          <a:xfrm>
            <a:off x="1257161" y="6330267"/>
            <a:ext cx="745451" cy="24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Pan Tool</a:t>
            </a:r>
          </a:p>
        </p:txBody>
      </p:sp>
      <p:sp>
        <p:nvSpPr>
          <p:cNvPr id="11" name="Content Placeholder 2"/>
          <p:cNvSpPr txBox="1">
            <a:spLocks/>
          </p:cNvSpPr>
          <p:nvPr/>
        </p:nvSpPr>
        <p:spPr bwMode="auto">
          <a:xfrm>
            <a:off x="2629427" y="5257892"/>
            <a:ext cx="1086952" cy="24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Zoom Tool</a:t>
            </a:r>
          </a:p>
        </p:txBody>
      </p:sp>
      <p:sp>
        <p:nvSpPr>
          <p:cNvPr id="12" name="Content Placeholder 2"/>
          <p:cNvSpPr txBox="1">
            <a:spLocks/>
          </p:cNvSpPr>
          <p:nvPr/>
        </p:nvSpPr>
        <p:spPr bwMode="auto">
          <a:xfrm>
            <a:off x="2919981" y="6216283"/>
            <a:ext cx="1299984" cy="24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Connection Tool</a:t>
            </a:r>
          </a:p>
        </p:txBody>
      </p:sp>
      <p:cxnSp>
        <p:nvCxnSpPr>
          <p:cNvPr id="14" name="Straight Arrow Connector 13"/>
          <p:cNvCxnSpPr>
            <a:endCxn id="5" idx="3"/>
          </p:cNvCxnSpPr>
          <p:nvPr/>
        </p:nvCxnSpPr>
        <p:spPr bwMode="auto">
          <a:xfrm flipH="1" flipV="1">
            <a:off x="2919981" y="2011569"/>
            <a:ext cx="2082769" cy="300881"/>
          </a:xfrm>
          <a:prstGeom prst="straightConnector1">
            <a:avLst/>
          </a:prstGeom>
          <a:noFill/>
          <a:ln w="19050" cap="flat" cmpd="sng" algn="ctr">
            <a:solidFill>
              <a:srgbClr val="C00000"/>
            </a:solidFill>
            <a:prstDash val="solid"/>
            <a:round/>
            <a:headEnd type="none" w="med" len="med"/>
            <a:tailEnd type="arrow"/>
          </a:ln>
          <a:effectLst/>
        </p:spPr>
      </p:cxnSp>
      <p:cxnSp>
        <p:nvCxnSpPr>
          <p:cNvPr id="22" name="Straight Arrow Connector 21"/>
          <p:cNvCxnSpPr/>
          <p:nvPr/>
        </p:nvCxnSpPr>
        <p:spPr bwMode="auto">
          <a:xfrm flipH="1">
            <a:off x="1738116" y="2561831"/>
            <a:ext cx="376415" cy="175773"/>
          </a:xfrm>
          <a:prstGeom prst="straightConnector1">
            <a:avLst/>
          </a:prstGeom>
          <a:noFill/>
          <a:ln w="19050" cap="flat" cmpd="sng" algn="ctr">
            <a:solidFill>
              <a:srgbClr val="C00000"/>
            </a:solidFill>
            <a:prstDash val="solid"/>
            <a:round/>
            <a:headEnd type="none" w="med" len="med"/>
            <a:tailEnd type="arrow"/>
          </a:ln>
          <a:effectLst/>
        </p:spPr>
      </p:cxnSp>
      <p:cxnSp>
        <p:nvCxnSpPr>
          <p:cNvPr id="24" name="Elbow Connector 23"/>
          <p:cNvCxnSpPr/>
          <p:nvPr/>
        </p:nvCxnSpPr>
        <p:spPr bwMode="auto">
          <a:xfrm rot="10800000">
            <a:off x="2115967" y="2561831"/>
            <a:ext cx="2898116" cy="767038"/>
          </a:xfrm>
          <a:prstGeom prst="bentConnector3">
            <a:avLst>
              <a:gd name="adj1" fmla="val 50000"/>
            </a:avLst>
          </a:prstGeom>
          <a:noFill/>
          <a:ln w="19050" cap="flat" cmpd="sng" algn="ctr">
            <a:solidFill>
              <a:srgbClr val="C00000"/>
            </a:solidFill>
            <a:prstDash val="solid"/>
            <a:round/>
            <a:headEnd type="none" w="med" len="med"/>
            <a:tailEnd type="arrow"/>
          </a:ln>
          <a:effectLst/>
        </p:spPr>
      </p:cxnSp>
      <p:cxnSp>
        <p:nvCxnSpPr>
          <p:cNvPr id="26" name="Straight Arrow Connector 25"/>
          <p:cNvCxnSpPr>
            <a:stCxn id="9" idx="2"/>
          </p:cNvCxnSpPr>
          <p:nvPr/>
        </p:nvCxnSpPr>
        <p:spPr bwMode="auto">
          <a:xfrm>
            <a:off x="1257161" y="5580863"/>
            <a:ext cx="669162" cy="222932"/>
          </a:xfrm>
          <a:prstGeom prst="straightConnector1">
            <a:avLst/>
          </a:prstGeom>
          <a:noFill/>
          <a:ln w="19050" cap="flat" cmpd="sng" algn="ctr">
            <a:solidFill>
              <a:srgbClr val="C00000"/>
            </a:solidFill>
            <a:prstDash val="solid"/>
            <a:round/>
            <a:headEnd type="none" w="med" len="med"/>
            <a:tailEnd type="arrow"/>
          </a:ln>
          <a:effectLst/>
        </p:spPr>
      </p:cxnSp>
      <p:cxnSp>
        <p:nvCxnSpPr>
          <p:cNvPr id="28" name="Straight Arrow Connector 27"/>
          <p:cNvCxnSpPr>
            <a:stCxn id="10" idx="3"/>
          </p:cNvCxnSpPr>
          <p:nvPr/>
        </p:nvCxnSpPr>
        <p:spPr bwMode="auto">
          <a:xfrm flipV="1">
            <a:off x="2002612" y="5977607"/>
            <a:ext cx="226710" cy="477352"/>
          </a:xfrm>
          <a:prstGeom prst="straightConnector1">
            <a:avLst/>
          </a:prstGeom>
          <a:noFill/>
          <a:ln w="19050" cap="flat" cmpd="sng" algn="ctr">
            <a:solidFill>
              <a:srgbClr val="C00000"/>
            </a:solidFill>
            <a:prstDash val="solid"/>
            <a:round/>
            <a:headEnd type="none" w="med" len="med"/>
            <a:tailEnd type="arrow"/>
          </a:ln>
          <a:effectLst/>
        </p:spPr>
      </p:cxnSp>
      <p:cxnSp>
        <p:nvCxnSpPr>
          <p:cNvPr id="30" name="Straight Arrow Connector 29"/>
          <p:cNvCxnSpPr>
            <a:stCxn id="11" idx="1"/>
          </p:cNvCxnSpPr>
          <p:nvPr/>
        </p:nvCxnSpPr>
        <p:spPr bwMode="auto">
          <a:xfrm flipH="1">
            <a:off x="2457469" y="5382584"/>
            <a:ext cx="171958" cy="352031"/>
          </a:xfrm>
          <a:prstGeom prst="straightConnector1">
            <a:avLst/>
          </a:prstGeom>
          <a:noFill/>
          <a:ln w="19050" cap="flat" cmpd="sng" algn="ctr">
            <a:solidFill>
              <a:srgbClr val="C00000"/>
            </a:solidFill>
            <a:prstDash val="solid"/>
            <a:round/>
            <a:headEnd type="none" w="med" len="med"/>
            <a:tailEnd type="arrow"/>
          </a:ln>
          <a:effectLst/>
        </p:spPr>
      </p:cxnSp>
      <p:cxnSp>
        <p:nvCxnSpPr>
          <p:cNvPr id="33" name="Straight Arrow Connector 32"/>
          <p:cNvCxnSpPr>
            <a:stCxn id="12" idx="1"/>
          </p:cNvCxnSpPr>
          <p:nvPr/>
        </p:nvCxnSpPr>
        <p:spPr bwMode="auto">
          <a:xfrm flipH="1" flipV="1">
            <a:off x="2765871" y="5977607"/>
            <a:ext cx="154110" cy="363368"/>
          </a:xfrm>
          <a:prstGeom prst="straightConnector1">
            <a:avLst/>
          </a:prstGeom>
          <a:noFill/>
          <a:ln w="19050" cap="flat" cmpd="sng" algn="ctr">
            <a:solidFill>
              <a:srgbClr val="C00000"/>
            </a:solidFill>
            <a:prstDash val="solid"/>
            <a:round/>
            <a:headEnd type="none" w="med" len="med"/>
            <a:tailEnd type="arrow"/>
          </a:ln>
          <a:effectLst/>
        </p:spPr>
      </p:cxnSp>
      <p:sp>
        <p:nvSpPr>
          <p:cNvPr id="34" name="Content Placeholder 2"/>
          <p:cNvSpPr txBox="1">
            <a:spLocks/>
          </p:cNvSpPr>
          <p:nvPr/>
        </p:nvSpPr>
        <p:spPr bwMode="auto">
          <a:xfrm>
            <a:off x="3858400" y="5458782"/>
            <a:ext cx="1299984" cy="249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Annotation Tool</a:t>
            </a:r>
          </a:p>
        </p:txBody>
      </p:sp>
      <p:cxnSp>
        <p:nvCxnSpPr>
          <p:cNvPr id="36" name="Straight Arrow Connector 35"/>
          <p:cNvCxnSpPr>
            <a:stCxn id="34" idx="1"/>
          </p:cNvCxnSpPr>
          <p:nvPr/>
        </p:nvCxnSpPr>
        <p:spPr bwMode="auto">
          <a:xfrm flipH="1">
            <a:off x="3113494" y="5583474"/>
            <a:ext cx="744906" cy="220321"/>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430944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SNAP/RADTRAD Model Building</a:t>
            </a:r>
            <a:br>
              <a:rPr lang="en-US" sz="2000" dirty="0"/>
            </a:br>
            <a:r>
              <a:rPr lang="en-US" sz="2000" dirty="0"/>
              <a:t>4 Node Model</a:t>
            </a:r>
          </a:p>
        </p:txBody>
      </p:sp>
      <p:sp>
        <p:nvSpPr>
          <p:cNvPr id="3" name="Content Placeholder 2"/>
          <p:cNvSpPr>
            <a:spLocks noGrp="1"/>
          </p:cNvSpPr>
          <p:nvPr>
            <p:ph idx="1"/>
          </p:nvPr>
        </p:nvSpPr>
        <p:spPr/>
        <p:txBody>
          <a:bodyPr/>
          <a:lstStyle/>
          <a:p>
            <a:r>
              <a:rPr lang="en-US" dirty="0"/>
              <a:t>A source component can be added in the same way as the compartment and flow pathway – right-click on Sources [0] -&gt; New, then add to the View.  Name the source S1.</a:t>
            </a:r>
          </a:p>
          <a:p>
            <a:r>
              <a:rPr lang="en-US" dirty="0"/>
              <a:t>Connect the Source to Compartment 1 using the connect tool – “connecting the squares.”</a:t>
            </a:r>
          </a:p>
          <a:p>
            <a:r>
              <a:rPr lang="en-US" dirty="0"/>
              <a:t>Use the Selection tool to move the icons within the View Window – left-click and drag.</a:t>
            </a:r>
          </a:p>
          <a:p>
            <a:r>
              <a:rPr lang="en-US" dirty="0"/>
              <a:t>Note that the EAB and LPZ are automatically included in the Environment compartment.</a:t>
            </a:r>
          </a:p>
          <a:p>
            <a:r>
              <a:rPr lang="en-US" dirty="0"/>
              <a:t>Save the model using “Save As” and a suitable filename (I used sample1a) after the connections are made (usual Windows approach).</a:t>
            </a:r>
          </a:p>
          <a:p>
            <a:r>
              <a:rPr lang="en-US" dirty="0"/>
              <a:t>Sometimes users forget to activate the connection tool and can’t make connections.</a:t>
            </a:r>
          </a:p>
          <a:p>
            <a:r>
              <a:rPr lang="en-US" dirty="0"/>
              <a:t>A Connection Tool video and an Initial </a:t>
            </a:r>
            <a:r>
              <a:rPr lang="en-US" dirty="0" err="1"/>
              <a:t>Noding</a:t>
            </a:r>
            <a:r>
              <a:rPr lang="en-US" dirty="0"/>
              <a:t> video is available from the RAMP website.</a:t>
            </a:r>
          </a:p>
          <a:p>
            <a:endParaRPr lang="en-US" dirty="0"/>
          </a:p>
          <a:p>
            <a:endParaRPr lang="en-US" dirty="0"/>
          </a:p>
        </p:txBody>
      </p:sp>
    </p:spTree>
    <p:extLst>
      <p:ext uri="{BB962C8B-B14F-4D97-AF65-F5344CB8AC3E}">
        <p14:creationId xmlns:p14="http://schemas.microsoft.com/office/powerpoint/2010/main" val="355408099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p>
        </p:txBody>
      </p:sp>
      <p:sp>
        <p:nvSpPr>
          <p:cNvPr id="3" name="Content Placeholder 2"/>
          <p:cNvSpPr>
            <a:spLocks noGrp="1"/>
          </p:cNvSpPr>
          <p:nvPr>
            <p:ph idx="1"/>
          </p:nvPr>
        </p:nvSpPr>
        <p:spPr>
          <a:xfrm>
            <a:off x="808038" y="1363369"/>
            <a:ext cx="8128000" cy="2402971"/>
          </a:xfrm>
        </p:spPr>
        <p:txBody>
          <a:bodyPr/>
          <a:lstStyle/>
          <a:p>
            <a:r>
              <a:rPr lang="en-US" sz="1500" dirty="0"/>
              <a:t>Once you’ve complete the initial noding, save file as “sample1a.”</a:t>
            </a:r>
          </a:p>
          <a:p>
            <a:r>
              <a:rPr lang="en-US" sz="1500" dirty="0"/>
              <a:t>Next step – adding data to the various model components.</a:t>
            </a:r>
          </a:p>
          <a:p>
            <a:pPr lvl="1"/>
            <a:r>
              <a:rPr lang="en-US" sz="1500" dirty="0"/>
              <a:t>Start with Comp 1 – set the volume to 2.5 x 10</a:t>
            </a:r>
            <a:r>
              <a:rPr lang="en-US" sz="1500" baseline="30000" dirty="0"/>
              <a:t>6</a:t>
            </a:r>
            <a:r>
              <a:rPr lang="en-US" sz="1500" dirty="0"/>
              <a:t> ft</a:t>
            </a:r>
            <a:r>
              <a:rPr lang="en-US" sz="1500" baseline="30000" dirty="0"/>
              <a:t>3 </a:t>
            </a:r>
            <a:r>
              <a:rPr lang="en-US" sz="1500" dirty="0"/>
              <a:t>(7.079212x10</a:t>
            </a:r>
            <a:r>
              <a:rPr lang="en-US" sz="1500" baseline="30000" dirty="0"/>
              <a:t>4</a:t>
            </a:r>
            <a:r>
              <a:rPr lang="en-US" sz="1500" dirty="0"/>
              <a:t> m</a:t>
            </a:r>
            <a:r>
              <a:rPr lang="en-US" sz="1500" baseline="30000" dirty="0"/>
              <a:t>3</a:t>
            </a:r>
            <a:r>
              <a:rPr lang="en-US" sz="1500" dirty="0"/>
              <a:t>).  Note that default units are SI. </a:t>
            </a:r>
          </a:p>
          <a:p>
            <a:pPr lvl="2"/>
            <a:r>
              <a:rPr lang="en-US" sz="1500" dirty="0"/>
              <a:t>To switch units to English, right-click on the “black bar” in the Navigator Window, select Engineering Units -&gt; British to change the units.</a:t>
            </a:r>
          </a:p>
          <a:p>
            <a:pPr lvl="2"/>
            <a:r>
              <a:rPr lang="en-US" sz="1500" dirty="0"/>
              <a:t>Click on the Comp 1 icon in the View window or on the Navigator window and enter 2.5E6 in the Volume textbox.</a:t>
            </a:r>
          </a:p>
          <a:p>
            <a:pPr lvl="2"/>
            <a:r>
              <a:rPr lang="en-US" sz="1500" dirty="0"/>
              <a:t>Note that deposition, filter, and sprays models are not used.  We’ll use those later.</a:t>
            </a:r>
          </a:p>
          <a:p>
            <a:pPr marL="457200" lvl="1" indent="0">
              <a:buNone/>
            </a:pPr>
            <a:endParaRPr lang="en-US" sz="1600" dirty="0"/>
          </a:p>
          <a:p>
            <a:pPr lvl="2"/>
            <a:endParaRPr lang="en-US" baseline="300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013" y="4083098"/>
            <a:ext cx="2841095" cy="1528475"/>
          </a:xfrm>
          <a:prstGeom prst="rect">
            <a:avLst/>
          </a:prstGeom>
        </p:spPr>
      </p:pic>
      <p:cxnSp>
        <p:nvCxnSpPr>
          <p:cNvPr id="8" name="Straight Arrow Connector 7"/>
          <p:cNvCxnSpPr/>
          <p:nvPr/>
        </p:nvCxnSpPr>
        <p:spPr bwMode="auto">
          <a:xfrm flipV="1">
            <a:off x="2332886" y="5611573"/>
            <a:ext cx="561969" cy="381384"/>
          </a:xfrm>
          <a:prstGeom prst="straightConnector1">
            <a:avLst/>
          </a:prstGeom>
          <a:noFill/>
          <a:ln w="19050" cap="flat" cmpd="sng" algn="ctr">
            <a:solidFill>
              <a:srgbClr val="C00000"/>
            </a:solidFill>
            <a:prstDash val="solid"/>
            <a:round/>
            <a:headEnd type="none" w="med" len="med"/>
            <a:tailEnd type="arrow"/>
          </a:ln>
          <a:effectLst/>
        </p:spPr>
      </p:cxn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85701" y="3996803"/>
            <a:ext cx="1882776" cy="2327797"/>
          </a:xfrm>
          <a:prstGeom prst="rect">
            <a:avLst/>
          </a:prstGeom>
        </p:spPr>
      </p:pic>
      <p:sp>
        <p:nvSpPr>
          <p:cNvPr id="15" name="Content Placeholder 2"/>
          <p:cNvSpPr txBox="1">
            <a:spLocks/>
          </p:cNvSpPr>
          <p:nvPr/>
        </p:nvSpPr>
        <p:spPr bwMode="auto">
          <a:xfrm>
            <a:off x="5244294" y="3729592"/>
            <a:ext cx="3899706" cy="286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500" kern="0" dirty="0"/>
              <a:t>For Pathway 1 – expand Pathway node:</a:t>
            </a:r>
          </a:p>
          <a:p>
            <a:pPr marL="568325" lvl="1"/>
            <a:r>
              <a:rPr lang="en-US" sz="1500" kern="0" dirty="0"/>
              <a:t>Change the pathway type from Piping (default) to Air leakage (typically used for containments). </a:t>
            </a:r>
          </a:p>
          <a:p>
            <a:pPr marL="568325" lvl="1" indent="-228600"/>
            <a:r>
              <a:rPr lang="en-US" sz="1500" kern="0" dirty="0"/>
              <a:t>For leakage rate specification, click on the      icon adjacent to the Leakage Rate row.  A data entry table will appear.</a:t>
            </a:r>
          </a:p>
          <a:p>
            <a:pPr marL="568325" lvl="1">
              <a:tabLst>
                <a:tab pos="346075" algn="l"/>
              </a:tabLst>
            </a:pPr>
            <a:r>
              <a:rPr lang="en-US" sz="1500" kern="0" dirty="0"/>
              <a:t>Click on the Add button and add a leakage rate of 1.0E9 %/day for 0 to 720 hrs (essentially bypassing the compartment).  Click OK when completed.</a:t>
            </a:r>
          </a:p>
          <a:p>
            <a:pPr marL="457200" lvl="1" indent="0">
              <a:buFont typeface="Arial" pitchFamily="34" charset="0"/>
              <a:buNone/>
            </a:pPr>
            <a:endParaRPr lang="en-US" sz="1600" kern="0" dirty="0"/>
          </a:p>
          <a:p>
            <a:pPr lvl="2"/>
            <a:endParaRPr lang="en-US" kern="0" baseline="300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4586" y="5065451"/>
            <a:ext cx="171450" cy="190500"/>
          </a:xfrm>
          <a:prstGeom prst="rect">
            <a:avLst/>
          </a:prstGeom>
        </p:spPr>
      </p:pic>
    </p:spTree>
    <p:extLst>
      <p:ext uri="{BB962C8B-B14F-4D97-AF65-F5344CB8AC3E}">
        <p14:creationId xmlns:p14="http://schemas.microsoft.com/office/powerpoint/2010/main" val="2437973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66688" y="450850"/>
            <a:ext cx="8763000" cy="487363"/>
          </a:xfrm>
        </p:spPr>
        <p:txBody>
          <a:bodyPr/>
          <a:lstStyle/>
          <a:p>
            <a:pPr eaLnBrk="1" hangingPunct="1">
              <a:defRPr/>
            </a:pPr>
            <a:r>
              <a:rPr lang="en-US" sz="2400" dirty="0">
                <a:solidFill>
                  <a:srgbClr val="000099"/>
                </a:solidFill>
              </a:rPr>
              <a:t>SNAP/RADTRAD Overview</a:t>
            </a:r>
          </a:p>
        </p:txBody>
      </p:sp>
      <p:sp>
        <p:nvSpPr>
          <p:cNvPr id="8195" name="Text Box 3"/>
          <p:cNvSpPr txBox="1">
            <a:spLocks noChangeArrowheads="1"/>
          </p:cNvSpPr>
          <p:nvPr/>
        </p:nvSpPr>
        <p:spPr bwMode="auto">
          <a:xfrm>
            <a:off x="609600" y="1619250"/>
            <a:ext cx="818515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000">
                <a:solidFill>
                  <a:schemeClr val="tx2"/>
                </a:solidFill>
                <a:latin typeface="Times New Roman" pitchFamily="18" charset="0"/>
              </a:defRPr>
            </a:lvl1pPr>
            <a:lvl2pPr eaLnBrk="0" hangingPunct="0">
              <a:defRPr sz="2000">
                <a:solidFill>
                  <a:schemeClr val="tx2"/>
                </a:solidFill>
                <a:latin typeface="Times New Roman" pitchFamily="18" charset="0"/>
              </a:defRPr>
            </a:lvl2pPr>
            <a:lvl3pPr indent="-457200" eaLnBrk="0" hangingPunct="0">
              <a:defRPr sz="2000">
                <a:solidFill>
                  <a:schemeClr val="tx2"/>
                </a:solidFill>
                <a:latin typeface="Times New Roman" pitchFamily="18" charset="0"/>
              </a:defRPr>
            </a:lvl3pPr>
            <a:lvl4pPr marL="1600200" indent="-228600" eaLnBrk="0" hangingPunct="0">
              <a:defRPr sz="2000">
                <a:solidFill>
                  <a:schemeClr val="tx2"/>
                </a:solidFill>
                <a:latin typeface="Times New Roman" pitchFamily="18" charset="0"/>
              </a:defRPr>
            </a:lvl4pPr>
            <a:lvl5pPr marL="2057400" indent="-228600" eaLnBrk="0" hangingPunct="0">
              <a:defRPr sz="2000">
                <a:solidFill>
                  <a:schemeClr val="tx2"/>
                </a:solidFill>
                <a:latin typeface="Times New Roman" pitchFamily="18" charset="0"/>
              </a:defRPr>
            </a:lvl5pPr>
            <a:lvl6pPr marL="2514600" indent="-228600" eaLnBrk="0" fontAlgn="base" hangingPunct="0">
              <a:spcBef>
                <a:spcPct val="0"/>
              </a:spcBef>
              <a:spcAft>
                <a:spcPct val="0"/>
              </a:spcAft>
              <a:defRPr sz="2000">
                <a:solidFill>
                  <a:schemeClr val="tx2"/>
                </a:solidFill>
                <a:latin typeface="Times New Roman" pitchFamily="18" charset="0"/>
              </a:defRPr>
            </a:lvl6pPr>
            <a:lvl7pPr marL="2971800" indent="-228600" eaLnBrk="0" fontAlgn="base" hangingPunct="0">
              <a:spcBef>
                <a:spcPct val="0"/>
              </a:spcBef>
              <a:spcAft>
                <a:spcPct val="0"/>
              </a:spcAft>
              <a:defRPr sz="2000">
                <a:solidFill>
                  <a:schemeClr val="tx2"/>
                </a:solidFill>
                <a:latin typeface="Times New Roman" pitchFamily="18" charset="0"/>
              </a:defRPr>
            </a:lvl7pPr>
            <a:lvl8pPr marL="3429000" indent="-228600" eaLnBrk="0" fontAlgn="base" hangingPunct="0">
              <a:spcBef>
                <a:spcPct val="0"/>
              </a:spcBef>
              <a:spcAft>
                <a:spcPct val="0"/>
              </a:spcAft>
              <a:defRPr sz="2000">
                <a:solidFill>
                  <a:schemeClr val="tx2"/>
                </a:solidFill>
                <a:latin typeface="Times New Roman" pitchFamily="18" charset="0"/>
              </a:defRPr>
            </a:lvl8pPr>
            <a:lvl9pPr marL="3886200" indent="-228600" eaLnBrk="0" fontAlgn="base" hangingPunct="0">
              <a:spcBef>
                <a:spcPct val="0"/>
              </a:spcBef>
              <a:spcAft>
                <a:spcPct val="0"/>
              </a:spcAft>
              <a:defRPr sz="2000">
                <a:solidFill>
                  <a:schemeClr val="tx2"/>
                </a:solidFill>
                <a:latin typeface="Times New Roman" pitchFamily="18" charset="0"/>
              </a:defRPr>
            </a:lvl9pPr>
          </a:lstStyle>
          <a:p>
            <a:pPr marL="342900" lvl="1" indent="-342900" eaLnBrk="1" hangingPunct="1">
              <a:buFont typeface="Arial" panose="020B0604020202020204" pitchFamily="34" charset="0"/>
              <a:buChar char="•"/>
              <a:defRPr/>
            </a:pPr>
            <a:r>
              <a:rPr lang="en-US" sz="1800" dirty="0"/>
              <a:t>RADTRAD was incorporated into SNAP in two parts:</a:t>
            </a:r>
          </a:p>
          <a:p>
            <a:pPr marL="0" lvl="1" eaLnBrk="1" hangingPunct="1">
              <a:defRPr/>
            </a:pPr>
            <a:endParaRPr lang="en-US" sz="1800" dirty="0"/>
          </a:p>
          <a:p>
            <a:pPr marL="800100" lvl="2" indent="-342900" eaLnBrk="1" hangingPunct="1">
              <a:buFont typeface="Arial" panose="020B0604020202020204" pitchFamily="34" charset="0"/>
              <a:buChar char="•"/>
              <a:defRPr/>
            </a:pPr>
            <a:r>
              <a:rPr lang="en-US" sz="1800" dirty="0"/>
              <a:t>RADTRAD plugin to SNAP which, along with the Model Editor interface, provides the user with the ability to prepare RADTRAD models. This code is referred to as the RADTRAD plugin and is maintained by APT.  The current version is V4.11.6.</a:t>
            </a:r>
          </a:p>
          <a:p>
            <a:pPr marL="457200" lvl="2" indent="0" eaLnBrk="1" hangingPunct="1">
              <a:defRPr/>
            </a:pPr>
            <a:endParaRPr lang="en-US" sz="1800" dirty="0"/>
          </a:p>
          <a:p>
            <a:pPr marL="800100" lvl="2" indent="-342900" eaLnBrk="1" hangingPunct="1">
              <a:buFont typeface="Arial" panose="020B0604020202020204" pitchFamily="34" charset="0"/>
              <a:buChar char="•"/>
              <a:defRPr/>
            </a:pPr>
            <a:r>
              <a:rPr lang="en-US" sz="1800" dirty="0"/>
              <a:t>A separate analytical code that actually performs the calculations and generates the output. This code is maintained by ISL, Inc.  The current version is V4.5.6.</a:t>
            </a:r>
          </a:p>
          <a:p>
            <a:pPr marL="457200" lvl="2" indent="0" eaLnBrk="1" hangingPunct="1">
              <a:defRPr/>
            </a:pPr>
            <a:endParaRPr lang="en-US" sz="1800" dirty="0"/>
          </a:p>
          <a:p>
            <a:pPr marL="342900" lvl="1" indent="-342900" eaLnBrk="1" hangingPunct="1">
              <a:buFont typeface="Arial" panose="020B0604020202020204" pitchFamily="34" charset="0"/>
              <a:buChar char="•"/>
              <a:defRPr/>
            </a:pPr>
            <a:r>
              <a:rPr lang="en-US" sz="1800" dirty="0"/>
              <a:t>Documentation is available on SNAP/RADTRAD and the RADTRAD analytical code from the RAMP website.  Link is:</a:t>
            </a:r>
          </a:p>
          <a:p>
            <a:pPr marL="457200" lvl="2" indent="0" eaLnBrk="1" hangingPunct="1">
              <a:defRPr/>
            </a:pPr>
            <a:r>
              <a:rPr lang="en-US" sz="1800" dirty="0"/>
              <a:t>	https://www.usnrc-ramp.com/content/snapradtrad-overview</a:t>
            </a:r>
          </a:p>
        </p:txBody>
      </p:sp>
    </p:spTree>
    <p:extLst>
      <p:ext uri="{BB962C8B-B14F-4D97-AF65-F5344CB8AC3E}">
        <p14:creationId xmlns:p14="http://schemas.microsoft.com/office/powerpoint/2010/main" val="62671720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p>
        </p:txBody>
      </p:sp>
      <p:sp>
        <p:nvSpPr>
          <p:cNvPr id="3" name="Content Placeholder 2"/>
          <p:cNvSpPr>
            <a:spLocks noGrp="1"/>
          </p:cNvSpPr>
          <p:nvPr>
            <p:ph idx="1"/>
          </p:nvPr>
        </p:nvSpPr>
        <p:spPr>
          <a:xfrm>
            <a:off x="778440" y="1423166"/>
            <a:ext cx="8157598" cy="586509"/>
          </a:xfrm>
        </p:spPr>
        <p:txBody>
          <a:bodyPr/>
          <a:lstStyle/>
          <a:p>
            <a:r>
              <a:rPr lang="en-US" sz="1600" dirty="0"/>
              <a:t>Complete X/Q tables for the EAB and LPZ – similar approach as for the leakage from Compartment 1. Units are sec/m</a:t>
            </a:r>
            <a:r>
              <a:rPr lang="en-US" sz="1600" baseline="30000" dirty="0"/>
              <a:t>3</a:t>
            </a:r>
            <a:r>
              <a:rPr lang="en-US" sz="1600" dirty="0"/>
              <a:t>.</a:t>
            </a:r>
          </a:p>
        </p:txBody>
      </p:sp>
      <p:graphicFrame>
        <p:nvGraphicFramePr>
          <p:cNvPr id="6" name="Table 5"/>
          <p:cNvGraphicFramePr>
            <a:graphicFrameLocks noGrp="1"/>
          </p:cNvGraphicFramePr>
          <p:nvPr>
            <p:extLst>
              <p:ext uri="{D42A27DB-BD31-4B8C-83A1-F6EECF244321}">
                <p14:modId xmlns:p14="http://schemas.microsoft.com/office/powerpoint/2010/main" val="158109323"/>
              </p:ext>
            </p:extLst>
          </p:nvPr>
        </p:nvGraphicFramePr>
        <p:xfrm>
          <a:off x="1440242" y="2009987"/>
          <a:ext cx="6501562" cy="1300975"/>
        </p:xfrm>
        <a:graphic>
          <a:graphicData uri="http://schemas.openxmlformats.org/drawingml/2006/table">
            <a:tbl>
              <a:tblPr firstRow="1" bandRow="1">
                <a:tableStyleId>{5C22544A-7EE6-4342-B048-85BDC9FD1C3A}</a:tableStyleId>
              </a:tblPr>
              <a:tblGrid>
                <a:gridCol w="1300759">
                  <a:extLst>
                    <a:ext uri="{9D8B030D-6E8A-4147-A177-3AD203B41FA5}">
                      <a16:colId xmlns:a16="http://schemas.microsoft.com/office/drawing/2014/main" val="20000"/>
                    </a:ext>
                  </a:extLst>
                </a:gridCol>
                <a:gridCol w="866427">
                  <a:extLst>
                    <a:ext uri="{9D8B030D-6E8A-4147-A177-3AD203B41FA5}">
                      <a16:colId xmlns:a16="http://schemas.microsoft.com/office/drawing/2014/main" val="20001"/>
                    </a:ext>
                  </a:extLst>
                </a:gridCol>
                <a:gridCol w="1083594">
                  <a:extLst>
                    <a:ext uri="{9D8B030D-6E8A-4147-A177-3AD203B41FA5}">
                      <a16:colId xmlns:a16="http://schemas.microsoft.com/office/drawing/2014/main" val="20002"/>
                    </a:ext>
                  </a:extLst>
                </a:gridCol>
                <a:gridCol w="1083594">
                  <a:extLst>
                    <a:ext uri="{9D8B030D-6E8A-4147-A177-3AD203B41FA5}">
                      <a16:colId xmlns:a16="http://schemas.microsoft.com/office/drawing/2014/main" val="20003"/>
                    </a:ext>
                  </a:extLst>
                </a:gridCol>
                <a:gridCol w="1083594">
                  <a:extLst>
                    <a:ext uri="{9D8B030D-6E8A-4147-A177-3AD203B41FA5}">
                      <a16:colId xmlns:a16="http://schemas.microsoft.com/office/drawing/2014/main" val="20004"/>
                    </a:ext>
                  </a:extLst>
                </a:gridCol>
                <a:gridCol w="1083594">
                  <a:extLst>
                    <a:ext uri="{9D8B030D-6E8A-4147-A177-3AD203B41FA5}">
                      <a16:colId xmlns:a16="http://schemas.microsoft.com/office/drawing/2014/main" val="20005"/>
                    </a:ext>
                  </a:extLst>
                </a:gridCol>
              </a:tblGrid>
              <a:tr h="384904">
                <a:tc>
                  <a:txBody>
                    <a:bodyPr/>
                    <a:lstStyle/>
                    <a:p>
                      <a:r>
                        <a:rPr lang="en-US" sz="1400" b="0" dirty="0">
                          <a:solidFill>
                            <a:srgbClr val="000099"/>
                          </a:solidFill>
                        </a:rPr>
                        <a:t>Location</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0-2 hr</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2-8 hrs</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8-24 hrs</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1-4 days</a:t>
                      </a:r>
                    </a:p>
                    <a:p>
                      <a:r>
                        <a:rPr lang="en-US" sz="1400" b="0" dirty="0">
                          <a:solidFill>
                            <a:srgbClr val="000099"/>
                          </a:solidFill>
                        </a:rPr>
                        <a:t>(24-96 </a:t>
                      </a:r>
                      <a:r>
                        <a:rPr lang="en-US" sz="1400" b="0" dirty="0" err="1">
                          <a:solidFill>
                            <a:srgbClr val="000099"/>
                          </a:solidFill>
                        </a:rPr>
                        <a:t>hrs</a:t>
                      </a:r>
                      <a:r>
                        <a:rPr lang="en-US" sz="1400" b="0" dirty="0">
                          <a:solidFill>
                            <a:srgbClr val="000099"/>
                          </a:solidFill>
                        </a:rPr>
                        <a:t>)</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4-30 days</a:t>
                      </a:r>
                    </a:p>
                    <a:p>
                      <a:r>
                        <a:rPr lang="en-US" sz="1400" b="0" dirty="0">
                          <a:solidFill>
                            <a:srgbClr val="000099"/>
                          </a:solidFill>
                        </a:rPr>
                        <a:t>(96-720 </a:t>
                      </a:r>
                      <a:r>
                        <a:rPr lang="en-US" sz="1400" b="0" dirty="0" err="1">
                          <a:solidFill>
                            <a:srgbClr val="000099"/>
                          </a:solidFill>
                        </a:rPr>
                        <a:t>hrs</a:t>
                      </a:r>
                      <a:r>
                        <a:rPr lang="en-US" sz="1400" b="0" dirty="0">
                          <a:solidFill>
                            <a:srgbClr val="000099"/>
                          </a:solidFill>
                        </a:rPr>
                        <a:t>)</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1975">
                <a:tc>
                  <a:txBody>
                    <a:bodyPr/>
                    <a:lstStyle/>
                    <a:p>
                      <a:r>
                        <a:rPr lang="en-US" sz="1400" b="0" dirty="0">
                          <a:solidFill>
                            <a:srgbClr val="000099"/>
                          </a:solidFill>
                        </a:rPr>
                        <a:t>EAB</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1.40E-4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a:solidFill>
                            <a:srgbClr val="000099"/>
                          </a:solidFill>
                        </a:rPr>
                        <a:t>1.40E-4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a:solidFill>
                            <a:srgbClr val="000099"/>
                          </a:solidFill>
                        </a:rPr>
                        <a:t>1.40E-4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a:solidFill>
                            <a:srgbClr val="000099"/>
                          </a:solidFill>
                        </a:rPr>
                        <a:t>1.40E-4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a:solidFill>
                            <a:srgbClr val="000099"/>
                          </a:solidFill>
                        </a:rPr>
                        <a:t>1.40E-4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r>
                        <a:rPr lang="en-US" sz="1400" b="0" dirty="0">
                          <a:solidFill>
                            <a:srgbClr val="000099"/>
                          </a:solidFill>
                        </a:rPr>
                        <a:t>LPZ</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4.50E-5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2.39E-5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1.29E-5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5.49E-6</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b="0" dirty="0">
                          <a:solidFill>
                            <a:srgbClr val="000099"/>
                          </a:solidFill>
                        </a:rPr>
                        <a:t>1.61E-6</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7" name="Rectangle 6"/>
          <p:cNvSpPr/>
          <p:nvPr/>
        </p:nvSpPr>
        <p:spPr>
          <a:xfrm>
            <a:off x="914400" y="3310963"/>
            <a:ext cx="7553246" cy="3293209"/>
          </a:xfrm>
          <a:prstGeom prst="rect">
            <a:avLst/>
          </a:prstGeom>
        </p:spPr>
        <p:txBody>
          <a:bodyPr wrap="square">
            <a:spAutoFit/>
          </a:bodyPr>
          <a:lstStyle/>
          <a:p>
            <a:pPr marL="285750" indent="-285750">
              <a:buFont typeface="Arial" panose="020B0604020202020204" pitchFamily="34" charset="0"/>
              <a:buChar char="•"/>
            </a:pPr>
            <a:r>
              <a:rPr lang="en-US" sz="1600" dirty="0"/>
              <a:t>The final item to be completed is the source specification.  For this illustration, we will use the generic PWR core inventory with a power level of 3637 MWth and the alternative source term release fractions from R.G 1.183.</a:t>
            </a:r>
          </a:p>
          <a:p>
            <a:pPr marL="742950" lvl="1" indent="-285750">
              <a:buFont typeface="Arial" panose="020B0604020202020204" pitchFamily="34" charset="0"/>
              <a:buChar char="•"/>
            </a:pPr>
            <a:r>
              <a:rPr lang="en-US" sz="1600" dirty="0"/>
              <a:t>Left-click on Model Options in the Navigator Window, locate Plant Power Level and set the plant power level to 3637 MWth.</a:t>
            </a:r>
          </a:p>
          <a:p>
            <a:pPr marL="742950" lvl="1" indent="-285750">
              <a:buFont typeface="Arial" panose="020B0604020202020204" pitchFamily="34" charset="0"/>
              <a:buChar char="•"/>
            </a:pPr>
            <a:r>
              <a:rPr lang="en-US" sz="1600" dirty="0"/>
              <a:t>Expand the Sources node and left-click on Source 1 (S1), locate Source Scenarios and left-click on     .</a:t>
            </a:r>
          </a:p>
          <a:p>
            <a:pPr marL="742950" lvl="1" indent="-285750">
              <a:buFont typeface="Arial" panose="020B0604020202020204" pitchFamily="34" charset="0"/>
              <a:buChar char="•"/>
            </a:pPr>
            <a:r>
              <a:rPr lang="en-US" sz="1600" dirty="0"/>
              <a:t>In the Edit Inventory Scenarios window, add a new Scenario by clicking on the New (     ) icon under Scenarios in the Edit Inventory Scenarios window that appears. Pick PWR from the Available Total Inventories.  Enter PWR-AST in the Scenario Name text box.</a:t>
            </a:r>
          </a:p>
          <a:p>
            <a:pPr marL="742950" lvl="1" indent="-285750">
              <a:buFont typeface="Arial" panose="020B0604020202020204" pitchFamily="34" charset="0"/>
              <a:buChar char="•"/>
            </a:pPr>
            <a:r>
              <a:rPr lang="en-US" sz="1600" dirty="0"/>
              <a:t>In the Accident Parameters tab, pick DBA AST under the Accident Type list and pick the PWR button under Defaults Type.</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8302" y="4862317"/>
            <a:ext cx="171450" cy="19050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0666" y="5332034"/>
            <a:ext cx="253548" cy="277696"/>
          </a:xfrm>
          <a:prstGeom prst="rect">
            <a:avLst/>
          </a:prstGeom>
        </p:spPr>
      </p:pic>
    </p:spTree>
    <p:extLst>
      <p:ext uri="{BB962C8B-B14F-4D97-AF65-F5344CB8AC3E}">
        <p14:creationId xmlns:p14="http://schemas.microsoft.com/office/powerpoint/2010/main" val="2561581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p>
        </p:txBody>
      </p:sp>
      <p:sp>
        <p:nvSpPr>
          <p:cNvPr id="3" name="Content Placeholder 2"/>
          <p:cNvSpPr>
            <a:spLocks noGrp="1"/>
          </p:cNvSpPr>
          <p:nvPr>
            <p:ph idx="1"/>
          </p:nvPr>
        </p:nvSpPr>
        <p:spPr>
          <a:xfrm>
            <a:off x="808602" y="1574799"/>
            <a:ext cx="8157598" cy="4894013"/>
          </a:xfrm>
        </p:spPr>
        <p:txBody>
          <a:bodyPr/>
          <a:lstStyle/>
          <a:p>
            <a:r>
              <a:rPr lang="en-US" sz="1800" dirty="0"/>
              <a:t>The final item …</a:t>
            </a:r>
          </a:p>
          <a:p>
            <a:pPr lvl="1"/>
            <a:r>
              <a:rPr lang="en-US" sz="1600" dirty="0"/>
              <a:t>Click on the Adjusted Inventory tab and review the inventories listed.</a:t>
            </a:r>
          </a:p>
          <a:p>
            <a:pPr lvl="1"/>
            <a:r>
              <a:rPr lang="en-US" sz="1600" dirty="0"/>
              <a:t>Click on the Release Fractions and Timings tab and review the release fractions used.  Note the release durations in hours.</a:t>
            </a:r>
          </a:p>
          <a:p>
            <a:pPr lvl="1"/>
            <a:r>
              <a:rPr lang="en-US" sz="1600" dirty="0"/>
              <a:t>Click on the Source Term tab and review the gap and early releases.</a:t>
            </a:r>
          </a:p>
          <a:p>
            <a:pPr lvl="1"/>
            <a:r>
              <a:rPr lang="en-US" sz="1600" dirty="0"/>
              <a:t>Change name to PWR Fuel Release in the Scenario Name Textbox.</a:t>
            </a:r>
          </a:p>
          <a:p>
            <a:pPr lvl="1"/>
            <a:r>
              <a:rPr lang="en-US" sz="1600" dirty="0"/>
              <a:t>Click on OK.</a:t>
            </a:r>
          </a:p>
          <a:p>
            <a:pPr lvl="1"/>
            <a:r>
              <a:rPr lang="en-US" sz="1600" dirty="0"/>
              <a:t>A Model Check is performed at this point to illustrate how errors are identified (Tools-&gt;Check Model)</a:t>
            </a:r>
          </a:p>
          <a:p>
            <a:r>
              <a:rPr lang="en-US" sz="1800" dirty="0"/>
              <a:t>Complete the Source Scenario input:</a:t>
            </a:r>
          </a:p>
          <a:p>
            <a:pPr lvl="1"/>
            <a:r>
              <a:rPr lang="en-US" sz="1600" dirty="0"/>
              <a:t>Source Term Fraction – 1.0</a:t>
            </a:r>
          </a:p>
          <a:p>
            <a:pPr lvl="1"/>
            <a:r>
              <a:rPr lang="en-US" sz="1600" dirty="0"/>
              <a:t>Iodine Physical Form – NUREG-1465</a:t>
            </a:r>
          </a:p>
          <a:p>
            <a:pPr lvl="1"/>
            <a:r>
              <a:rPr lang="en-US" sz="1600" dirty="0"/>
              <a:t>Note that the aerosol, elemental, and organic fractions are input (greyed out).</a:t>
            </a:r>
          </a:p>
          <a:p>
            <a:pPr lvl="1"/>
            <a:endParaRPr lang="en-US" sz="1600" dirty="0"/>
          </a:p>
          <a:p>
            <a:r>
              <a:rPr lang="en-US" sz="1800" dirty="0"/>
              <a:t>A video illustrating data entry for the 4-node problem is available from the RAMP website.</a:t>
            </a:r>
          </a:p>
          <a:p>
            <a:pPr marL="457200" lvl="1" indent="0">
              <a:buNone/>
            </a:pPr>
            <a:endParaRPr lang="en-US" dirty="0"/>
          </a:p>
        </p:txBody>
      </p:sp>
    </p:spTree>
    <p:extLst>
      <p:ext uri="{BB962C8B-B14F-4D97-AF65-F5344CB8AC3E}">
        <p14:creationId xmlns:p14="http://schemas.microsoft.com/office/powerpoint/2010/main" val="273787038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p>
        </p:txBody>
      </p:sp>
      <p:sp>
        <p:nvSpPr>
          <p:cNvPr id="3" name="Content Placeholder 2"/>
          <p:cNvSpPr>
            <a:spLocks noGrp="1"/>
          </p:cNvSpPr>
          <p:nvPr>
            <p:ph idx="1"/>
          </p:nvPr>
        </p:nvSpPr>
        <p:spPr/>
        <p:txBody>
          <a:bodyPr/>
          <a:lstStyle/>
          <a:p>
            <a:r>
              <a:rPr lang="en-US" sz="2400" dirty="0"/>
              <a:t>Probably a good idea to resave the model now.</a:t>
            </a:r>
          </a:p>
          <a:p>
            <a:r>
              <a:rPr lang="en-US" sz="2400" dirty="0"/>
              <a:t>Check the model using Tools -&gt; Check Model.  Look in Messages window to confirm that there are no errors.</a:t>
            </a:r>
          </a:p>
          <a:p>
            <a:r>
              <a:rPr lang="en-US" sz="2400" dirty="0"/>
              <a:t>Expand Job Stream node in the Navigator window and click on Simple Stream.   </a:t>
            </a:r>
            <a:r>
              <a:rPr lang="en-US" sz="2400" u="sng" dirty="0"/>
              <a:t>Change the Relative Location to Sample1/Results</a:t>
            </a:r>
            <a:r>
              <a:rPr lang="en-US" sz="2400" dirty="0"/>
              <a:t>.</a:t>
            </a:r>
          </a:p>
          <a:p>
            <a:r>
              <a:rPr lang="en-US" sz="2400" dirty="0"/>
              <a:t>Perform Job Stream check.</a:t>
            </a:r>
          </a:p>
          <a:p>
            <a:r>
              <a:rPr lang="en-US" sz="2400" dirty="0"/>
              <a:t>Go to Tools -&gt; Submit Job to submit job.</a:t>
            </a:r>
          </a:p>
          <a:p>
            <a:r>
              <a:rPr lang="en-US" sz="2400" dirty="0"/>
              <a:t>Job Status window will appear with the current run status of each step of the job stream.</a:t>
            </a:r>
          </a:p>
          <a:p>
            <a:r>
              <a:rPr lang="en-US" sz="2400" dirty="0"/>
              <a:t>Video on Job Execution is available from the RAMP website.</a:t>
            </a:r>
          </a:p>
        </p:txBody>
      </p:sp>
    </p:spTree>
    <p:extLst>
      <p:ext uri="{BB962C8B-B14F-4D97-AF65-F5344CB8AC3E}">
        <p14:creationId xmlns:p14="http://schemas.microsoft.com/office/powerpoint/2010/main" val="17845729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Building</a:t>
            </a:r>
          </a:p>
        </p:txBody>
      </p:sp>
      <p:sp>
        <p:nvSpPr>
          <p:cNvPr id="3" name="Content Placeholder 2"/>
          <p:cNvSpPr>
            <a:spLocks noGrp="1"/>
          </p:cNvSpPr>
          <p:nvPr>
            <p:ph idx="1"/>
          </p:nvPr>
        </p:nvSpPr>
        <p:spPr/>
        <p:txBody>
          <a:bodyPr/>
          <a:lstStyle/>
          <a:p>
            <a:r>
              <a:rPr lang="en-US" dirty="0"/>
              <a:t>If you exit the Job Status window from the Model Editor, you can get it back by clicking on the       icon on the topmost toolbar (I do this all the time!)</a:t>
            </a:r>
          </a:p>
          <a:p>
            <a:r>
              <a:rPr lang="en-US" dirty="0"/>
              <a:t>You can also review your output for cases you have run by expanding the Job List navigator in the Job Stream window.  </a:t>
            </a:r>
          </a:p>
          <a:p>
            <a:pPr lvl="1"/>
            <a:r>
              <a:rPr lang="en-US" dirty="0"/>
              <a:t>Note that you need to navigate to the stream folder to see the results.</a:t>
            </a:r>
          </a:p>
          <a:p>
            <a:pPr lvl="1"/>
            <a:r>
              <a:rPr lang="en-US" dirty="0"/>
              <a:t>Clicking on the Base_Job will activate the toolbar and you can select the output you want to examine as before using the File Viewer (    ).</a:t>
            </a:r>
          </a:p>
          <a:p>
            <a:r>
              <a:rPr lang="en-US" dirty="0"/>
              <a:t>If you forget what an icon means, you can lay the mouse cursor on top of the icon and a descriptive text box will appear.</a:t>
            </a:r>
          </a:p>
          <a:p>
            <a:endParaRPr lang="en-US" dirty="0"/>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91311" y="1977915"/>
            <a:ext cx="295316" cy="25721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0402" y="4004120"/>
            <a:ext cx="276190" cy="266667"/>
          </a:xfrm>
          <a:prstGeom prst="rect">
            <a:avLst/>
          </a:prstGeom>
        </p:spPr>
      </p:pic>
    </p:spTree>
    <p:extLst>
      <p:ext uri="{BB962C8B-B14F-4D97-AF65-F5344CB8AC3E}">
        <p14:creationId xmlns:p14="http://schemas.microsoft.com/office/powerpoint/2010/main" val="11307008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Source Term Models</a:t>
            </a:r>
          </a:p>
        </p:txBody>
      </p:sp>
      <p:sp>
        <p:nvSpPr>
          <p:cNvPr id="3" name="Content Placeholder 2"/>
          <p:cNvSpPr>
            <a:spLocks noGrp="1"/>
          </p:cNvSpPr>
          <p:nvPr>
            <p:ph idx="1"/>
          </p:nvPr>
        </p:nvSpPr>
        <p:spPr>
          <a:xfrm>
            <a:off x="838200" y="1574800"/>
            <a:ext cx="8128000" cy="4881084"/>
          </a:xfrm>
        </p:spPr>
        <p:txBody>
          <a:bodyPr/>
          <a:lstStyle/>
          <a:p>
            <a:r>
              <a:rPr lang="en-US" sz="1800" dirty="0"/>
              <a:t>RADTRAD uses a combination of a radionuclide inventory (generally within the reactor core) and a release fraction model to determine the source term</a:t>
            </a:r>
          </a:p>
          <a:p>
            <a:r>
              <a:rPr lang="en-US" sz="1800" dirty="0"/>
              <a:t>Two pre-defined inventory files are available by clicking on Nuclide Data in the Navigator Window, then on the Total Inventories     icon.  Available inventory files are displayed.</a:t>
            </a:r>
          </a:p>
          <a:p>
            <a:pPr lvl="1"/>
            <a:r>
              <a:rPr lang="en-US" sz="1800" dirty="0"/>
              <a:t>PWR - normalized MACCS sample 3412 MWth PWR core inventory </a:t>
            </a:r>
            <a:br>
              <a:rPr lang="en-US" sz="1800" dirty="0"/>
            </a:br>
            <a:r>
              <a:rPr lang="en-US" sz="1800" dirty="0"/>
              <a:t>(60 nuclides)</a:t>
            </a:r>
          </a:p>
          <a:p>
            <a:pPr lvl="1"/>
            <a:r>
              <a:rPr lang="en-US" sz="1800" dirty="0"/>
              <a:t>BWR - normalized MACCS sample 3578 MWth BWR core inventory </a:t>
            </a:r>
            <a:br>
              <a:rPr lang="en-US" sz="1800" dirty="0"/>
            </a:br>
            <a:r>
              <a:rPr lang="en-US" sz="1800" dirty="0"/>
              <a:t>(60 nuclides)</a:t>
            </a:r>
          </a:p>
          <a:p>
            <a:r>
              <a:rPr lang="en-US" sz="1800" dirty="0"/>
              <a:t>Note that the plant power level under Model Options needs to be specified in order to obtain the total core inventory.</a:t>
            </a:r>
          </a:p>
          <a:p>
            <a:r>
              <a:rPr lang="en-US" sz="1800" dirty="0"/>
              <a:t>The PWR and BWR core inventory files are not editable.  However, to make changes, click on the Copy (    ) icon.  This action will make a copy of the selected inventory file, appending a number after the filename.</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28828" y="2542154"/>
            <a:ext cx="171450" cy="1905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55044" y="5171381"/>
            <a:ext cx="228632" cy="238158"/>
          </a:xfrm>
          <a:prstGeom prst="rect">
            <a:avLst/>
          </a:prstGeom>
        </p:spPr>
      </p:pic>
    </p:spTree>
    <p:extLst>
      <p:ext uri="{BB962C8B-B14F-4D97-AF65-F5344CB8AC3E}">
        <p14:creationId xmlns:p14="http://schemas.microsoft.com/office/powerpoint/2010/main" val="178400717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7ACDEF9-5614-4C41-BE4C-7077A6D574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1961" y="1640025"/>
            <a:ext cx="4096698" cy="3301223"/>
          </a:xfrm>
          <a:prstGeom prst="rect">
            <a:avLst/>
          </a:prstGeom>
        </p:spPr>
      </p:pic>
      <p:sp>
        <p:nvSpPr>
          <p:cNvPr id="2" name="Title 1"/>
          <p:cNvSpPr>
            <a:spLocks noGrp="1"/>
          </p:cNvSpPr>
          <p:nvPr>
            <p:ph type="title"/>
          </p:nvPr>
        </p:nvSpPr>
        <p:spPr/>
        <p:txBody>
          <a:bodyPr/>
          <a:lstStyle/>
          <a:p>
            <a:r>
              <a:rPr lang="en-US" dirty="0"/>
              <a:t>SNAP/RADTRAD Source Term Models</a:t>
            </a:r>
          </a:p>
        </p:txBody>
      </p:sp>
      <p:sp>
        <p:nvSpPr>
          <p:cNvPr id="3" name="Content Placeholder 2"/>
          <p:cNvSpPr>
            <a:spLocks noGrp="1"/>
          </p:cNvSpPr>
          <p:nvPr>
            <p:ph idx="1"/>
          </p:nvPr>
        </p:nvSpPr>
        <p:spPr>
          <a:xfrm>
            <a:off x="4919401" y="3351029"/>
            <a:ext cx="4061691" cy="1704621"/>
          </a:xfrm>
        </p:spPr>
        <p:txBody>
          <a:bodyPr/>
          <a:lstStyle/>
          <a:p>
            <a:r>
              <a:rPr lang="en-US" sz="1400" dirty="0"/>
              <a:t>The user can also add a new file clicking on the Add New File.</a:t>
            </a:r>
          </a:p>
        </p:txBody>
      </p:sp>
      <p:cxnSp>
        <p:nvCxnSpPr>
          <p:cNvPr id="12" name="Straight Arrow Connector 11"/>
          <p:cNvCxnSpPr/>
          <p:nvPr/>
        </p:nvCxnSpPr>
        <p:spPr bwMode="auto">
          <a:xfrm flipH="1" flipV="1">
            <a:off x="1151822" y="2315567"/>
            <a:ext cx="324952" cy="324952"/>
          </a:xfrm>
          <a:prstGeom prst="straightConnector1">
            <a:avLst/>
          </a:prstGeom>
          <a:noFill/>
          <a:ln w="19050" cap="flat" cmpd="sng" algn="ctr">
            <a:solidFill>
              <a:srgbClr val="C00000"/>
            </a:solidFill>
            <a:prstDash val="solid"/>
            <a:round/>
            <a:headEnd type="none" w="med" len="med"/>
            <a:tailEnd type="arrow"/>
          </a:ln>
          <a:effectLst/>
        </p:spPr>
      </p:cxn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8230" y="2213428"/>
            <a:ext cx="1619476" cy="257211"/>
          </a:xfrm>
          <a:prstGeom prst="rect">
            <a:avLst/>
          </a:prstGeom>
        </p:spPr>
      </p:pic>
      <p:sp>
        <p:nvSpPr>
          <p:cNvPr id="14" name="Content Placeholder 2"/>
          <p:cNvSpPr txBox="1">
            <a:spLocks/>
          </p:cNvSpPr>
          <p:nvPr/>
        </p:nvSpPr>
        <p:spPr bwMode="auto">
          <a:xfrm>
            <a:off x="5082307" y="2606598"/>
            <a:ext cx="1431845"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Add Nuclide</a:t>
            </a:r>
          </a:p>
        </p:txBody>
      </p:sp>
      <p:sp>
        <p:nvSpPr>
          <p:cNvPr id="15" name="Content Placeholder 2"/>
          <p:cNvSpPr txBox="1">
            <a:spLocks/>
          </p:cNvSpPr>
          <p:nvPr/>
        </p:nvSpPr>
        <p:spPr bwMode="auto">
          <a:xfrm>
            <a:off x="5082308" y="1861260"/>
            <a:ext cx="1431845"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Delete Nuclide</a:t>
            </a:r>
          </a:p>
        </p:txBody>
      </p:sp>
      <p:sp>
        <p:nvSpPr>
          <p:cNvPr id="16" name="Content Placeholder 2"/>
          <p:cNvSpPr txBox="1">
            <a:spLocks/>
          </p:cNvSpPr>
          <p:nvPr/>
        </p:nvSpPr>
        <p:spPr bwMode="auto">
          <a:xfrm>
            <a:off x="6457541" y="2709193"/>
            <a:ext cx="2153754"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Move Nuclide Up/Down in List</a:t>
            </a:r>
          </a:p>
        </p:txBody>
      </p:sp>
      <p:cxnSp>
        <p:nvCxnSpPr>
          <p:cNvPr id="18" name="Straight Arrow Connector 17"/>
          <p:cNvCxnSpPr>
            <a:stCxn id="14" idx="0"/>
          </p:cNvCxnSpPr>
          <p:nvPr/>
        </p:nvCxnSpPr>
        <p:spPr bwMode="auto">
          <a:xfrm flipV="1">
            <a:off x="5798230" y="2404107"/>
            <a:ext cx="96249" cy="202491"/>
          </a:xfrm>
          <a:prstGeom prst="straightConnector1">
            <a:avLst/>
          </a:prstGeom>
          <a:noFill/>
          <a:ln w="19050" cap="flat" cmpd="sng" algn="ctr">
            <a:solidFill>
              <a:srgbClr val="C00000"/>
            </a:solidFill>
            <a:prstDash val="solid"/>
            <a:round/>
            <a:headEnd type="none" w="med" len="med"/>
            <a:tailEnd type="arrow"/>
          </a:ln>
          <a:effectLst/>
        </p:spPr>
      </p:cxnSp>
      <p:cxnSp>
        <p:nvCxnSpPr>
          <p:cNvPr id="20" name="Straight Arrow Connector 19"/>
          <p:cNvCxnSpPr/>
          <p:nvPr/>
        </p:nvCxnSpPr>
        <p:spPr bwMode="auto">
          <a:xfrm>
            <a:off x="6045620" y="2082359"/>
            <a:ext cx="98241" cy="200836"/>
          </a:xfrm>
          <a:prstGeom prst="straightConnector1">
            <a:avLst/>
          </a:prstGeom>
          <a:noFill/>
          <a:ln w="19050" cap="flat" cmpd="sng" algn="ctr">
            <a:solidFill>
              <a:srgbClr val="C00000"/>
            </a:solidFill>
            <a:prstDash val="solid"/>
            <a:round/>
            <a:headEnd type="none" w="med" len="med"/>
            <a:tailEnd type="arrow"/>
          </a:ln>
          <a:effectLst/>
        </p:spPr>
      </p:cxnSp>
      <p:sp>
        <p:nvSpPr>
          <p:cNvPr id="21" name="Oval 20"/>
          <p:cNvSpPr/>
          <p:nvPr/>
        </p:nvSpPr>
        <p:spPr bwMode="auto">
          <a:xfrm>
            <a:off x="6309360" y="2230954"/>
            <a:ext cx="476094" cy="222157"/>
          </a:xfrm>
          <a:prstGeom prst="ellipse">
            <a:avLst/>
          </a:prstGeom>
          <a:noFill/>
          <a:ln w="15875"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
        <p:nvSpPr>
          <p:cNvPr id="28" name="Content Placeholder 2"/>
          <p:cNvSpPr txBox="1">
            <a:spLocks/>
          </p:cNvSpPr>
          <p:nvPr/>
        </p:nvSpPr>
        <p:spPr bwMode="auto">
          <a:xfrm>
            <a:off x="6185205" y="1858120"/>
            <a:ext cx="1431845"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Import Nuclide File</a:t>
            </a:r>
          </a:p>
        </p:txBody>
      </p:sp>
      <p:cxnSp>
        <p:nvCxnSpPr>
          <p:cNvPr id="29" name="Straight Arrow Connector 28"/>
          <p:cNvCxnSpPr/>
          <p:nvPr/>
        </p:nvCxnSpPr>
        <p:spPr bwMode="auto">
          <a:xfrm>
            <a:off x="6901127" y="2059688"/>
            <a:ext cx="98241" cy="200836"/>
          </a:xfrm>
          <a:prstGeom prst="straightConnector1">
            <a:avLst/>
          </a:prstGeom>
          <a:noFill/>
          <a:ln w="19050" cap="flat" cmpd="sng" algn="ctr">
            <a:solidFill>
              <a:srgbClr val="C00000"/>
            </a:solidFill>
            <a:prstDash val="solid"/>
            <a:round/>
            <a:headEnd type="none" w="med" len="med"/>
            <a:tailEnd type="arrow"/>
          </a:ln>
          <a:effectLst/>
        </p:spPr>
      </p:cxnSp>
      <p:sp>
        <p:nvSpPr>
          <p:cNvPr id="30" name="Content Placeholder 2"/>
          <p:cNvSpPr txBox="1">
            <a:spLocks/>
          </p:cNvSpPr>
          <p:nvPr/>
        </p:nvSpPr>
        <p:spPr bwMode="auto">
          <a:xfrm>
            <a:off x="7705346" y="2205359"/>
            <a:ext cx="1020265" cy="503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Export</a:t>
            </a:r>
          </a:p>
          <a:p>
            <a:pPr marL="0" indent="0">
              <a:spcBef>
                <a:spcPts val="0"/>
              </a:spcBef>
              <a:buNone/>
            </a:pPr>
            <a:r>
              <a:rPr lang="en-US" sz="1200" kern="0" dirty="0"/>
              <a:t>Nuclide File</a:t>
            </a:r>
          </a:p>
        </p:txBody>
      </p:sp>
      <p:cxnSp>
        <p:nvCxnSpPr>
          <p:cNvPr id="40" name="Straight Arrow Connector 39"/>
          <p:cNvCxnSpPr>
            <a:stCxn id="16" idx="0"/>
            <a:endCxn id="21" idx="4"/>
          </p:cNvCxnSpPr>
          <p:nvPr/>
        </p:nvCxnSpPr>
        <p:spPr bwMode="auto">
          <a:xfrm flipH="1" flipV="1">
            <a:off x="6547407" y="2453111"/>
            <a:ext cx="987011" cy="256082"/>
          </a:xfrm>
          <a:prstGeom prst="straightConnector1">
            <a:avLst/>
          </a:prstGeom>
          <a:noFill/>
          <a:ln w="19050" cap="flat" cmpd="sng" algn="ctr">
            <a:solidFill>
              <a:srgbClr val="C00000"/>
            </a:solidFill>
            <a:prstDash val="solid"/>
            <a:round/>
            <a:headEnd type="none" w="med" len="med"/>
            <a:tailEnd type="arrow"/>
          </a:ln>
          <a:effectLst/>
        </p:spPr>
      </p:cxnSp>
      <p:cxnSp>
        <p:nvCxnSpPr>
          <p:cNvPr id="47" name="Straight Arrow Connector 46"/>
          <p:cNvCxnSpPr>
            <a:stCxn id="30" idx="1"/>
            <a:endCxn id="13" idx="3"/>
          </p:cNvCxnSpPr>
          <p:nvPr/>
        </p:nvCxnSpPr>
        <p:spPr bwMode="auto">
          <a:xfrm flipH="1" flipV="1">
            <a:off x="7417706" y="2342034"/>
            <a:ext cx="287640" cy="115242"/>
          </a:xfrm>
          <a:prstGeom prst="straightConnector1">
            <a:avLst/>
          </a:prstGeom>
          <a:noFill/>
          <a:ln w="19050" cap="flat" cmpd="sng" algn="ctr">
            <a:solidFill>
              <a:srgbClr val="C00000"/>
            </a:solidFill>
            <a:prstDash val="solid"/>
            <a:round/>
            <a:headEnd type="none" w="med" len="med"/>
            <a:tailEnd type="arrow"/>
          </a:ln>
          <a:effectLst/>
        </p:spPr>
      </p:cxnSp>
      <p:sp>
        <p:nvSpPr>
          <p:cNvPr id="57" name="Content Placeholder 2"/>
          <p:cNvSpPr txBox="1">
            <a:spLocks/>
          </p:cNvSpPr>
          <p:nvPr/>
        </p:nvSpPr>
        <p:spPr bwMode="auto">
          <a:xfrm>
            <a:off x="5621672" y="1489085"/>
            <a:ext cx="2153754"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400" b="1" kern="0" dirty="0"/>
              <a:t>Nuclide Editing Icons</a:t>
            </a:r>
          </a:p>
        </p:txBody>
      </p:sp>
      <p:sp>
        <p:nvSpPr>
          <p:cNvPr id="58" name="Content Placeholder 2"/>
          <p:cNvSpPr txBox="1">
            <a:spLocks/>
          </p:cNvSpPr>
          <p:nvPr/>
        </p:nvSpPr>
        <p:spPr bwMode="auto">
          <a:xfrm>
            <a:off x="1708393" y="5412440"/>
            <a:ext cx="2153754"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400" b="1" kern="0" dirty="0"/>
              <a:t>File Editing Icons</a:t>
            </a:r>
          </a:p>
        </p:txBody>
      </p:sp>
      <p:pic>
        <p:nvPicPr>
          <p:cNvPr id="59" name="Picture 5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59028" y="6093700"/>
            <a:ext cx="1086002" cy="247685"/>
          </a:xfrm>
          <a:prstGeom prst="rect">
            <a:avLst/>
          </a:prstGeom>
        </p:spPr>
      </p:pic>
      <p:sp>
        <p:nvSpPr>
          <p:cNvPr id="60" name="Content Placeholder 2"/>
          <p:cNvSpPr txBox="1">
            <a:spLocks/>
          </p:cNvSpPr>
          <p:nvPr/>
        </p:nvSpPr>
        <p:spPr bwMode="auto">
          <a:xfrm>
            <a:off x="484367" y="5897901"/>
            <a:ext cx="1224026"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Add New File</a:t>
            </a:r>
          </a:p>
        </p:txBody>
      </p:sp>
      <p:cxnSp>
        <p:nvCxnSpPr>
          <p:cNvPr id="62" name="Straight Arrow Connector 61"/>
          <p:cNvCxnSpPr>
            <a:endCxn id="59" idx="1"/>
          </p:cNvCxnSpPr>
          <p:nvPr/>
        </p:nvCxnSpPr>
        <p:spPr bwMode="auto">
          <a:xfrm>
            <a:off x="1488734" y="6093700"/>
            <a:ext cx="370294" cy="123843"/>
          </a:xfrm>
          <a:prstGeom prst="straightConnector1">
            <a:avLst/>
          </a:prstGeom>
          <a:noFill/>
          <a:ln w="19050" cap="flat" cmpd="sng" algn="ctr">
            <a:solidFill>
              <a:srgbClr val="C00000"/>
            </a:solidFill>
            <a:prstDash val="solid"/>
            <a:round/>
            <a:headEnd type="none" w="med" len="med"/>
            <a:tailEnd type="arrow"/>
          </a:ln>
          <a:effectLst/>
        </p:spPr>
      </p:cxnSp>
      <p:sp>
        <p:nvSpPr>
          <p:cNvPr id="63" name="Content Placeholder 2"/>
          <p:cNvSpPr txBox="1">
            <a:spLocks/>
          </p:cNvSpPr>
          <p:nvPr/>
        </p:nvSpPr>
        <p:spPr bwMode="auto">
          <a:xfrm>
            <a:off x="1857924" y="6528565"/>
            <a:ext cx="1369434"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Copy Existing File</a:t>
            </a:r>
          </a:p>
        </p:txBody>
      </p:sp>
      <p:cxnSp>
        <p:nvCxnSpPr>
          <p:cNvPr id="65" name="Straight Arrow Connector 64"/>
          <p:cNvCxnSpPr/>
          <p:nvPr/>
        </p:nvCxnSpPr>
        <p:spPr bwMode="auto">
          <a:xfrm flipH="1" flipV="1">
            <a:off x="2250762" y="6315395"/>
            <a:ext cx="302533" cy="289040"/>
          </a:xfrm>
          <a:prstGeom prst="straightConnector1">
            <a:avLst/>
          </a:prstGeom>
          <a:noFill/>
          <a:ln w="19050" cap="flat" cmpd="sng" algn="ctr">
            <a:solidFill>
              <a:srgbClr val="C00000"/>
            </a:solidFill>
            <a:prstDash val="solid"/>
            <a:round/>
            <a:headEnd type="none" w="med" len="med"/>
            <a:tailEnd type="arrow"/>
          </a:ln>
          <a:effectLst/>
        </p:spPr>
      </p:cxnSp>
      <p:sp>
        <p:nvSpPr>
          <p:cNvPr id="67" name="Content Placeholder 2"/>
          <p:cNvSpPr txBox="1">
            <a:spLocks/>
          </p:cNvSpPr>
          <p:nvPr/>
        </p:nvSpPr>
        <p:spPr bwMode="auto">
          <a:xfrm>
            <a:off x="2590955" y="5748236"/>
            <a:ext cx="1482282"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Delete Existing File</a:t>
            </a:r>
          </a:p>
        </p:txBody>
      </p:sp>
      <p:cxnSp>
        <p:nvCxnSpPr>
          <p:cNvPr id="69" name="Straight Arrow Connector 68"/>
          <p:cNvCxnSpPr>
            <a:stCxn id="67" idx="1"/>
            <a:endCxn id="59" idx="0"/>
          </p:cNvCxnSpPr>
          <p:nvPr/>
        </p:nvCxnSpPr>
        <p:spPr bwMode="auto">
          <a:xfrm flipH="1">
            <a:off x="2402029" y="5858786"/>
            <a:ext cx="188926" cy="234914"/>
          </a:xfrm>
          <a:prstGeom prst="straightConnector1">
            <a:avLst/>
          </a:prstGeom>
          <a:noFill/>
          <a:ln w="19050" cap="flat" cmpd="sng" algn="ctr">
            <a:solidFill>
              <a:srgbClr val="C00000"/>
            </a:solidFill>
            <a:prstDash val="solid"/>
            <a:round/>
            <a:headEnd type="none" w="med" len="med"/>
            <a:tailEnd type="arrow"/>
          </a:ln>
          <a:effectLst/>
        </p:spPr>
      </p:cxnSp>
      <p:sp>
        <p:nvSpPr>
          <p:cNvPr id="71" name="Content Placeholder 2"/>
          <p:cNvSpPr txBox="1">
            <a:spLocks/>
          </p:cNvSpPr>
          <p:nvPr/>
        </p:nvSpPr>
        <p:spPr bwMode="auto">
          <a:xfrm>
            <a:off x="3328019" y="6119545"/>
            <a:ext cx="1482282" cy="22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200" kern="0" dirty="0"/>
              <a:t>Open RCS Activity Calculator</a:t>
            </a:r>
          </a:p>
        </p:txBody>
      </p:sp>
      <p:cxnSp>
        <p:nvCxnSpPr>
          <p:cNvPr id="74" name="Straight Arrow Connector 73"/>
          <p:cNvCxnSpPr>
            <a:stCxn id="71" idx="1"/>
            <a:endCxn id="59" idx="3"/>
          </p:cNvCxnSpPr>
          <p:nvPr/>
        </p:nvCxnSpPr>
        <p:spPr bwMode="auto">
          <a:xfrm flipH="1" flipV="1">
            <a:off x="2945030" y="6217543"/>
            <a:ext cx="382989" cy="12552"/>
          </a:xfrm>
          <a:prstGeom prst="straightConnector1">
            <a:avLst/>
          </a:prstGeom>
          <a:noFill/>
          <a:ln w="19050" cap="flat" cmpd="sng" algn="ctr">
            <a:solidFill>
              <a:srgbClr val="C00000"/>
            </a:solidFill>
            <a:prstDash val="solid"/>
            <a:round/>
            <a:headEnd type="none" w="med" len="med"/>
            <a:tailEnd type="arrow"/>
          </a:ln>
          <a:effectLst/>
        </p:spPr>
      </p:cxnSp>
      <p:cxnSp>
        <p:nvCxnSpPr>
          <p:cNvPr id="38" name="Straight Arrow Connector 37">
            <a:extLst>
              <a:ext uri="{FF2B5EF4-FFF2-40B4-BE49-F238E27FC236}">
                <a16:creationId xmlns:a16="http://schemas.microsoft.com/office/drawing/2014/main" id="{B1399A35-373B-48C0-A5D5-4F4D02B5170F}"/>
              </a:ext>
            </a:extLst>
          </p:cNvPr>
          <p:cNvCxnSpPr>
            <a:cxnSpLocks/>
          </p:cNvCxnSpPr>
          <p:nvPr/>
        </p:nvCxnSpPr>
        <p:spPr bwMode="auto">
          <a:xfrm flipH="1">
            <a:off x="1051180" y="1777365"/>
            <a:ext cx="215645" cy="177315"/>
          </a:xfrm>
          <a:prstGeom prst="straightConnector1">
            <a:avLst/>
          </a:prstGeom>
          <a:noFill/>
          <a:ln w="19050" cap="flat" cmpd="sng" algn="ctr">
            <a:solidFill>
              <a:srgbClr val="C00000"/>
            </a:solidFill>
            <a:prstDash val="solid"/>
            <a:round/>
            <a:headEnd type="none" w="med" len="med"/>
            <a:tailEnd type="arrow"/>
          </a:ln>
          <a:effectLst/>
        </p:spPr>
      </p:cxnSp>
    </p:spTree>
    <p:extLst>
      <p:ext uri="{BB962C8B-B14F-4D97-AF65-F5344CB8AC3E}">
        <p14:creationId xmlns:p14="http://schemas.microsoft.com/office/powerpoint/2010/main" val="254736784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Source Term Models</a:t>
            </a:r>
          </a:p>
        </p:txBody>
      </p:sp>
      <p:sp>
        <p:nvSpPr>
          <p:cNvPr id="3" name="Content Placeholder 2"/>
          <p:cNvSpPr>
            <a:spLocks noGrp="1"/>
          </p:cNvSpPr>
          <p:nvPr>
            <p:ph idx="1"/>
          </p:nvPr>
        </p:nvSpPr>
        <p:spPr>
          <a:xfrm>
            <a:off x="914400" y="4736730"/>
            <a:ext cx="7439681" cy="1753230"/>
          </a:xfrm>
        </p:spPr>
        <p:txBody>
          <a:bodyPr/>
          <a:lstStyle/>
          <a:p>
            <a:r>
              <a:rPr lang="en-US" sz="1500" dirty="0"/>
              <a:t>Ex.  Add H-3 to PWR 2 file.</a:t>
            </a:r>
          </a:p>
          <a:p>
            <a:pPr lvl="1"/>
            <a:r>
              <a:rPr lang="en-US" sz="1500" dirty="0"/>
              <a:t>Click on Add Nuclide Icon.  The Select Nuclides window will appear.</a:t>
            </a:r>
          </a:p>
          <a:p>
            <a:pPr lvl="1"/>
            <a:r>
              <a:rPr lang="en-US" sz="1500" dirty="0"/>
              <a:t>Scroll to H-3, click on H-3 and then click on OK.</a:t>
            </a:r>
          </a:p>
          <a:p>
            <a:pPr lvl="1"/>
            <a:r>
              <a:rPr lang="en-US" sz="1500" dirty="0"/>
              <a:t>H-3 will be added to the bottom of the list.  Click on the Move Nuclide icon to move H-3 to the top of the list.  Alternately, click on the nuclide where you want H-3 inserted and it will be added below that nuclide.</a:t>
            </a:r>
          </a:p>
          <a:p>
            <a:pPr lvl="1"/>
            <a:r>
              <a:rPr lang="en-US" sz="1500" dirty="0"/>
              <a:t>Provide value for the amount of H-3 (Ci/MWth).</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3649" y="1441663"/>
            <a:ext cx="2485003" cy="2556003"/>
          </a:xfrm>
          <a:prstGeom prst="rect">
            <a:avLst/>
          </a:prstGeom>
        </p:spPr>
      </p:pic>
      <p:pic>
        <p:nvPicPr>
          <p:cNvPr id="6" name="Picture 5">
            <a:extLst>
              <a:ext uri="{FF2B5EF4-FFF2-40B4-BE49-F238E27FC236}">
                <a16:creationId xmlns:a16="http://schemas.microsoft.com/office/drawing/2014/main" id="{1CFE0442-45D1-4D8E-9CCD-05A3477C0C8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7200" y="1441664"/>
            <a:ext cx="3812988" cy="3072602"/>
          </a:xfrm>
          <a:prstGeom prst="rect">
            <a:avLst/>
          </a:prstGeom>
        </p:spPr>
      </p:pic>
    </p:spTree>
    <p:extLst>
      <p:ext uri="{BB962C8B-B14F-4D97-AF65-F5344CB8AC3E}">
        <p14:creationId xmlns:p14="http://schemas.microsoft.com/office/powerpoint/2010/main" val="21473862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Source Term Models</a:t>
            </a:r>
          </a:p>
        </p:txBody>
      </p:sp>
      <p:sp>
        <p:nvSpPr>
          <p:cNvPr id="3" name="Content Placeholder 2"/>
          <p:cNvSpPr>
            <a:spLocks noGrp="1"/>
          </p:cNvSpPr>
          <p:nvPr>
            <p:ph idx="1"/>
          </p:nvPr>
        </p:nvSpPr>
        <p:spPr/>
        <p:txBody>
          <a:bodyPr/>
          <a:lstStyle/>
          <a:p>
            <a:r>
              <a:rPr lang="en-US" dirty="0"/>
              <a:t>Note that there are three inventory units that can be used: Ci/MWth, Ci/cc and Ci/hr.</a:t>
            </a:r>
          </a:p>
          <a:p>
            <a:r>
              <a:rPr lang="en-US" dirty="0"/>
              <a:t>Easiest way to build a core inventory file is to either:</a:t>
            </a:r>
          </a:p>
          <a:p>
            <a:pPr marL="914400" lvl="1" indent="-457200">
              <a:buFont typeface="+mj-lt"/>
              <a:buAutoNum type="arabicPeriod"/>
            </a:pPr>
            <a:r>
              <a:rPr lang="en-US" dirty="0"/>
              <a:t>Define a new file, then develop the radionuclide inventory using the editing features of SNAP.  Note that most SAR documents give core inventories in Ci, so you need to define the core power and then the core inventory.  Code will calculate the specific core inventory (Ci/MWth).</a:t>
            </a:r>
          </a:p>
          <a:p>
            <a:pPr marL="914400" lvl="1" indent="-457200">
              <a:buFont typeface="+mj-lt"/>
              <a:buAutoNum type="arabicPeriod"/>
            </a:pPr>
            <a:r>
              <a:rPr lang="en-US" dirty="0"/>
              <a:t>Duplicate an existing file and add/delete nuclides as needed, then update inventories.</a:t>
            </a:r>
          </a:p>
          <a:p>
            <a:r>
              <a:rPr lang="en-US" dirty="0"/>
              <a:t>Once the inventory file is completed, it can be exported for subsequent use.</a:t>
            </a:r>
          </a:p>
          <a:p>
            <a:r>
              <a:rPr lang="en-US" dirty="0"/>
              <a:t>Save your sample problem under a new name so that we can model a waste gas decay tank rupture.</a:t>
            </a:r>
          </a:p>
          <a:p>
            <a:endParaRPr lang="en-US" dirty="0"/>
          </a:p>
          <a:p>
            <a:endParaRPr lang="en-US" dirty="0"/>
          </a:p>
        </p:txBody>
      </p:sp>
    </p:spTree>
    <p:extLst>
      <p:ext uri="{BB962C8B-B14F-4D97-AF65-F5344CB8AC3E}">
        <p14:creationId xmlns:p14="http://schemas.microsoft.com/office/powerpoint/2010/main" val="162129597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Source Term Models</a:t>
            </a:r>
          </a:p>
        </p:txBody>
      </p:sp>
      <p:sp>
        <p:nvSpPr>
          <p:cNvPr id="3" name="Content Placeholder 2"/>
          <p:cNvSpPr>
            <a:spLocks noGrp="1"/>
          </p:cNvSpPr>
          <p:nvPr>
            <p:ph idx="1"/>
          </p:nvPr>
        </p:nvSpPr>
        <p:spPr>
          <a:xfrm>
            <a:off x="838200" y="1574800"/>
            <a:ext cx="8128000" cy="410519"/>
          </a:xfrm>
        </p:spPr>
        <p:txBody>
          <a:bodyPr/>
          <a:lstStyle/>
          <a:p>
            <a:r>
              <a:rPr lang="en-US" sz="1600" dirty="0"/>
              <a:t>Use the following radionuclide data (Waste Gas Decay Tank Source Term):</a:t>
            </a:r>
          </a:p>
        </p:txBody>
      </p:sp>
      <p:graphicFrame>
        <p:nvGraphicFramePr>
          <p:cNvPr id="4" name="Table 3"/>
          <p:cNvGraphicFramePr>
            <a:graphicFrameLocks noGrp="1"/>
          </p:cNvGraphicFramePr>
          <p:nvPr>
            <p:extLst>
              <p:ext uri="{D42A27DB-BD31-4B8C-83A1-F6EECF244321}">
                <p14:modId xmlns:p14="http://schemas.microsoft.com/office/powerpoint/2010/main" val="821312150"/>
              </p:ext>
            </p:extLst>
          </p:nvPr>
        </p:nvGraphicFramePr>
        <p:xfrm>
          <a:off x="1571294" y="2030046"/>
          <a:ext cx="6096000" cy="2886418"/>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0">
                <a:tc>
                  <a:txBody>
                    <a:bodyPr/>
                    <a:lstStyle/>
                    <a:p>
                      <a:pPr algn="ctr"/>
                      <a:r>
                        <a:rPr lang="en-US" sz="1400" dirty="0">
                          <a:solidFill>
                            <a:srgbClr val="000099"/>
                          </a:solidFill>
                        </a:rPr>
                        <a:t>Nuclide</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Activity (Ci)</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Nuclide</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Activity (Ci)</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18480">
                <a:tc>
                  <a:txBody>
                    <a:bodyPr/>
                    <a:lstStyle/>
                    <a:p>
                      <a:pPr algn="ctr"/>
                      <a:r>
                        <a:rPr lang="en-US" sz="1400" dirty="0">
                          <a:solidFill>
                            <a:srgbClr val="000099"/>
                          </a:solidFill>
                        </a:rPr>
                        <a:t>Kr-85m</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1.49E+2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Xe-135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1.02E+3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18480">
                <a:tc>
                  <a:txBody>
                    <a:bodyPr/>
                    <a:lstStyle/>
                    <a:p>
                      <a:pPr algn="ctr"/>
                      <a:r>
                        <a:rPr lang="en-US" sz="1400" dirty="0">
                          <a:solidFill>
                            <a:srgbClr val="000099"/>
                          </a:solidFill>
                        </a:rPr>
                        <a:t>Kr-85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5.52E+3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Xe-138</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4.06E+0</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18480">
                <a:tc>
                  <a:txBody>
                    <a:bodyPr/>
                    <a:lstStyle/>
                    <a:p>
                      <a:pPr algn="ctr"/>
                      <a:r>
                        <a:rPr lang="en-US" sz="1400" dirty="0">
                          <a:solidFill>
                            <a:srgbClr val="000099"/>
                          </a:solidFill>
                        </a:rPr>
                        <a:t>Kr-87</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3.00E+1</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I-130</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0.0</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18480">
                <a:tc>
                  <a:txBody>
                    <a:bodyPr/>
                    <a:lstStyle/>
                    <a:p>
                      <a:pPr algn="ctr"/>
                      <a:r>
                        <a:rPr lang="en-US" sz="1400" dirty="0">
                          <a:solidFill>
                            <a:srgbClr val="000099"/>
                          </a:solidFill>
                        </a:rPr>
                        <a:t>Kr-88</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1.79E+2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I-131</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3.99E-2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18480">
                <a:tc>
                  <a:txBody>
                    <a:bodyPr/>
                    <a:lstStyle/>
                    <a:p>
                      <a:pPr algn="ctr"/>
                      <a:r>
                        <a:rPr lang="en-US" sz="1400" dirty="0">
                          <a:solidFill>
                            <a:srgbClr val="000099"/>
                          </a:solidFill>
                        </a:rPr>
                        <a:t>Xe-131m</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1.07E+3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I-132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2.50E-2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18480">
                <a:tc>
                  <a:txBody>
                    <a:bodyPr/>
                    <a:lstStyle/>
                    <a:p>
                      <a:pPr algn="ctr"/>
                      <a:r>
                        <a:rPr lang="en-US" sz="1400" dirty="0">
                          <a:solidFill>
                            <a:srgbClr val="000099"/>
                          </a:solidFill>
                        </a:rPr>
                        <a:t>Xe-133m</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1.27E+3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I-133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4.28E-2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18480">
                <a:tc>
                  <a:txBody>
                    <a:bodyPr/>
                    <a:lstStyle/>
                    <a:p>
                      <a:pPr algn="ctr"/>
                      <a:r>
                        <a:rPr lang="en-US" sz="1400" dirty="0">
                          <a:solidFill>
                            <a:srgbClr val="000099"/>
                          </a:solidFill>
                        </a:rPr>
                        <a:t>Xe-133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8.12E+4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I-134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4.96E-3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352258">
                <a:tc>
                  <a:txBody>
                    <a:bodyPr/>
                    <a:lstStyle/>
                    <a:p>
                      <a:pPr algn="ctr"/>
                      <a:r>
                        <a:rPr lang="en-US" sz="1400" dirty="0">
                          <a:solidFill>
                            <a:srgbClr val="000099"/>
                          </a:solidFill>
                        </a:rPr>
                        <a:t>Xe-135m</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5.97E+1</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I-135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solidFill>
                            <a:srgbClr val="000099"/>
                          </a:solidFill>
                        </a:rPr>
                        <a:t>1.94E-2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bl>
          </a:graphicData>
        </a:graphic>
      </p:graphicFrame>
      <p:sp>
        <p:nvSpPr>
          <p:cNvPr id="5" name="Rectangle 4"/>
          <p:cNvSpPr/>
          <p:nvPr/>
        </p:nvSpPr>
        <p:spPr>
          <a:xfrm>
            <a:off x="1137333" y="5204112"/>
            <a:ext cx="7347640" cy="1323439"/>
          </a:xfrm>
          <a:prstGeom prst="rect">
            <a:avLst/>
          </a:prstGeom>
        </p:spPr>
        <p:txBody>
          <a:bodyPr wrap="square">
            <a:spAutoFit/>
          </a:bodyPr>
          <a:lstStyle/>
          <a:p>
            <a:r>
              <a:rPr lang="en-US" sz="1600" dirty="0"/>
              <a:t>Keystrokes can be used to navigate to a particular group of nuclides. Also, cntl-click to select individual nuclides and shift-click to select multiple nuclides can also be done.  Also, the release fractions will be changed to user-specified values of 1.0 for NG &amp; I.  Use a 2 hour release time for this exercise.  A video illustrating specifying the data for the WGDT problem is available from the SNAP website.</a:t>
            </a:r>
          </a:p>
        </p:txBody>
      </p:sp>
    </p:spTree>
    <p:extLst>
      <p:ext uri="{BB962C8B-B14F-4D97-AF65-F5344CB8AC3E}">
        <p14:creationId xmlns:p14="http://schemas.microsoft.com/office/powerpoint/2010/main" val="42442363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Source Term Models</a:t>
            </a:r>
          </a:p>
        </p:txBody>
      </p:sp>
      <p:sp>
        <p:nvSpPr>
          <p:cNvPr id="3" name="Content Placeholder 2"/>
          <p:cNvSpPr>
            <a:spLocks noGrp="1"/>
          </p:cNvSpPr>
          <p:nvPr>
            <p:ph idx="1"/>
          </p:nvPr>
        </p:nvSpPr>
        <p:spPr>
          <a:xfrm>
            <a:off x="853314" y="1574800"/>
            <a:ext cx="8128000" cy="2415309"/>
          </a:xfrm>
        </p:spPr>
        <p:txBody>
          <a:bodyPr/>
          <a:lstStyle/>
          <a:p>
            <a:r>
              <a:rPr lang="en-US" dirty="0"/>
              <a:t>Set the location that you want the results written to in the Job Stream</a:t>
            </a:r>
          </a:p>
          <a:p>
            <a:r>
              <a:rPr lang="en-US" dirty="0"/>
              <a:t>Perform the Model Check.  Correct any errors.</a:t>
            </a:r>
          </a:p>
          <a:p>
            <a:r>
              <a:rPr lang="en-US" dirty="0"/>
              <a:t>Perform the Job Stream Check.  Correct any errors.</a:t>
            </a:r>
          </a:p>
          <a:p>
            <a:r>
              <a:rPr lang="en-US" dirty="0"/>
              <a:t>Run case by submitting the job.</a:t>
            </a:r>
          </a:p>
          <a:p>
            <a:r>
              <a:rPr lang="en-US" dirty="0"/>
              <a:t>When job completes, review the results.</a:t>
            </a:r>
          </a:p>
          <a:p>
            <a:r>
              <a:rPr lang="en-US" dirty="0"/>
              <a:t>Results that I got:</a:t>
            </a:r>
          </a:p>
        </p:txBody>
      </p:sp>
      <p:graphicFrame>
        <p:nvGraphicFramePr>
          <p:cNvPr id="5" name="Table 4"/>
          <p:cNvGraphicFramePr>
            <a:graphicFrameLocks noGrp="1"/>
          </p:cNvGraphicFramePr>
          <p:nvPr>
            <p:extLst>
              <p:ext uri="{D42A27DB-BD31-4B8C-83A1-F6EECF244321}">
                <p14:modId xmlns:p14="http://schemas.microsoft.com/office/powerpoint/2010/main" val="4293708854"/>
              </p:ext>
            </p:extLst>
          </p:nvPr>
        </p:nvGraphicFramePr>
        <p:xfrm>
          <a:off x="1556572" y="3945389"/>
          <a:ext cx="6096000" cy="1259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SNAP/RADTRAD (TEDE, rem)</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SNAP/RADTRAD </a:t>
                      </a:r>
                    </a:p>
                    <a:p>
                      <a:r>
                        <a:rPr lang="en-US" sz="1400" dirty="0">
                          <a:solidFill>
                            <a:srgbClr val="000099"/>
                          </a:solidFill>
                        </a:rPr>
                        <a:t>(thyroid,</a:t>
                      </a:r>
                      <a:r>
                        <a:rPr lang="en-US" sz="1400" baseline="0" dirty="0">
                          <a:solidFill>
                            <a:srgbClr val="000099"/>
                          </a:solidFill>
                        </a:rPr>
                        <a:t> rem)</a:t>
                      </a:r>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r>
                        <a:rPr lang="en-US" sz="1400" dirty="0">
                          <a:solidFill>
                            <a:srgbClr val="000099"/>
                          </a:solidFill>
                        </a:rPr>
                        <a:t>EAB (2 hours)</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8.11E-2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2.50E-3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r>
                        <a:rPr lang="en-US" sz="1400" dirty="0">
                          <a:solidFill>
                            <a:srgbClr val="000099"/>
                          </a:solidFill>
                        </a:rPr>
                        <a:t>LPZ (720 hrs)</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2.61E-2</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8.05E-4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4" name="TextBox 3"/>
          <p:cNvSpPr txBox="1"/>
          <p:nvPr/>
        </p:nvSpPr>
        <p:spPr>
          <a:xfrm>
            <a:off x="921957" y="5864251"/>
            <a:ext cx="7489011" cy="400110"/>
          </a:xfrm>
          <a:prstGeom prst="rect">
            <a:avLst/>
          </a:prstGeom>
          <a:noFill/>
        </p:spPr>
        <p:txBody>
          <a:bodyPr wrap="square" rtlCol="0">
            <a:spAutoFit/>
          </a:bodyPr>
          <a:lstStyle/>
          <a:p>
            <a:pPr marL="342900" indent="-342900">
              <a:buFont typeface="Arial" panose="020B0604020202020204" pitchFamily="34" charset="0"/>
              <a:buChar char="•"/>
            </a:pPr>
            <a:r>
              <a:rPr lang="en-US" dirty="0"/>
              <a:t>These are the results for the Waste Gas Decay Tank Case.</a:t>
            </a:r>
          </a:p>
        </p:txBody>
      </p:sp>
    </p:spTree>
    <p:extLst>
      <p:ext uri="{BB962C8B-B14F-4D97-AF65-F5344CB8AC3E}">
        <p14:creationId xmlns:p14="http://schemas.microsoft.com/office/powerpoint/2010/main" val="2403694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4" name="Content Placeholder 3"/>
          <p:cNvSpPr>
            <a:spLocks noGrp="1"/>
          </p:cNvSpPr>
          <p:nvPr>
            <p:ph idx="1"/>
          </p:nvPr>
        </p:nvSpPr>
        <p:spPr>
          <a:xfrm>
            <a:off x="5357931" y="1574800"/>
            <a:ext cx="3608269" cy="4531275"/>
          </a:xfrm>
        </p:spPr>
        <p:txBody>
          <a:bodyPr/>
          <a:lstStyle/>
          <a:p>
            <a:r>
              <a:rPr lang="en-US" sz="1800" dirty="0"/>
              <a:t>To start the Model Editor, click on </a:t>
            </a:r>
          </a:p>
          <a:p>
            <a:pPr marL="0" indent="0">
              <a:spcBef>
                <a:spcPts val="0"/>
              </a:spcBef>
              <a:buNone/>
            </a:pPr>
            <a:r>
              <a:rPr lang="en-US" sz="1800" dirty="0"/>
              <a:t>      Start-&gt;All Programs-&gt;</a:t>
            </a:r>
          </a:p>
          <a:p>
            <a:pPr marL="0" indent="0">
              <a:spcBef>
                <a:spcPts val="0"/>
              </a:spcBef>
              <a:buNone/>
            </a:pPr>
            <a:r>
              <a:rPr lang="en-US" sz="1800" dirty="0"/>
              <a:t>          SNAP-&gt;Model Editors</a:t>
            </a:r>
          </a:p>
          <a:p>
            <a:pPr marL="0" indent="0">
              <a:buNone/>
            </a:pPr>
            <a:r>
              <a:rPr lang="en-US" sz="1800" dirty="0"/>
              <a:t>      Alternately, you can type Model</a:t>
            </a:r>
          </a:p>
          <a:p>
            <a:pPr marL="0" indent="0">
              <a:spcBef>
                <a:spcPts val="0"/>
              </a:spcBef>
              <a:buNone/>
            </a:pPr>
            <a:r>
              <a:rPr lang="en-US" sz="1800" dirty="0"/>
              <a:t>      Editor in the “Search Programs</a:t>
            </a:r>
          </a:p>
          <a:p>
            <a:pPr marL="0" indent="0">
              <a:spcBef>
                <a:spcPts val="0"/>
              </a:spcBef>
              <a:buNone/>
            </a:pPr>
            <a:r>
              <a:rPr lang="en-US" sz="1800" dirty="0"/>
              <a:t>      and Files” textbox under Start.</a:t>
            </a:r>
          </a:p>
          <a:p>
            <a:pPr lvl="1"/>
            <a:r>
              <a:rPr lang="en-US" sz="1800" dirty="0"/>
              <a:t>A “splash screen” will appear with NRC credit, code version, etc.  Then the Model Editor opens.</a:t>
            </a:r>
          </a:p>
          <a:p>
            <a:pPr marL="457200" lvl="1" indent="0">
              <a:buNone/>
            </a:pPr>
            <a:endParaRPr lang="en-US" sz="1800" dirty="0"/>
          </a:p>
          <a:p>
            <a:endParaRPr lang="en-US" sz="1600" dirty="0"/>
          </a:p>
          <a:p>
            <a:pPr lvl="1"/>
            <a:endParaRPr lang="en-US" dirty="0"/>
          </a:p>
        </p:txBody>
      </p:sp>
      <p:pic>
        <p:nvPicPr>
          <p:cNvPr id="5" name="Picture 4">
            <a:extLst>
              <a:ext uri="{FF2B5EF4-FFF2-40B4-BE49-F238E27FC236}">
                <a16:creationId xmlns:a16="http://schemas.microsoft.com/office/drawing/2014/main" id="{4B3EE3E5-65C6-4CB3-9806-5055D2DEBA2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9694" y="2092093"/>
            <a:ext cx="4858237" cy="2673814"/>
          </a:xfrm>
          <a:prstGeom prst="rect">
            <a:avLst/>
          </a:prstGeom>
        </p:spPr>
      </p:pic>
    </p:spTree>
    <p:extLst>
      <p:ext uri="{BB962C8B-B14F-4D97-AF65-F5344CB8AC3E}">
        <p14:creationId xmlns:p14="http://schemas.microsoft.com/office/powerpoint/2010/main" val="254652301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Source Term Models</a:t>
            </a:r>
          </a:p>
        </p:txBody>
      </p:sp>
      <p:sp>
        <p:nvSpPr>
          <p:cNvPr id="4" name="Content Placeholder 3"/>
          <p:cNvSpPr>
            <a:spLocks noGrp="1"/>
          </p:cNvSpPr>
          <p:nvPr>
            <p:ph idx="1"/>
          </p:nvPr>
        </p:nvSpPr>
        <p:spPr>
          <a:xfrm>
            <a:off x="909320" y="1412240"/>
            <a:ext cx="8128000" cy="1376302"/>
          </a:xfrm>
        </p:spPr>
        <p:txBody>
          <a:bodyPr/>
          <a:lstStyle/>
          <a:p>
            <a:r>
              <a:rPr lang="en-US" sz="1600" dirty="0"/>
              <a:t>New release models have been incorporated into SNAP/RADTRAD to model both LOCA and non-LOCA accidents.  </a:t>
            </a:r>
          </a:p>
          <a:p>
            <a:r>
              <a:rPr lang="en-US" sz="1600" dirty="0"/>
              <a:t>These release models set the release fractions which applied to an inventory file give the source term.</a:t>
            </a:r>
          </a:p>
          <a:p>
            <a:r>
              <a:rPr lang="en-US" sz="1600" dirty="0"/>
              <a:t>User-specified release fraction files can be specified.</a:t>
            </a:r>
          </a:p>
          <a:p>
            <a:endParaRPr lang="en-US" sz="1600" dirty="0"/>
          </a:p>
        </p:txBody>
      </p:sp>
      <p:graphicFrame>
        <p:nvGraphicFramePr>
          <p:cNvPr id="3" name="Table 2"/>
          <p:cNvGraphicFramePr>
            <a:graphicFrameLocks noGrp="1"/>
          </p:cNvGraphicFramePr>
          <p:nvPr>
            <p:extLst>
              <p:ext uri="{D42A27DB-BD31-4B8C-83A1-F6EECF244321}">
                <p14:modId xmlns:p14="http://schemas.microsoft.com/office/powerpoint/2010/main" val="2961251167"/>
              </p:ext>
            </p:extLst>
          </p:nvPr>
        </p:nvGraphicFramePr>
        <p:xfrm>
          <a:off x="1418201" y="2961304"/>
          <a:ext cx="6743385" cy="3185160"/>
        </p:xfrm>
        <a:graphic>
          <a:graphicData uri="http://schemas.openxmlformats.org/drawingml/2006/table">
            <a:tbl>
              <a:tblPr firstRow="1" bandRow="1">
                <a:tableStyleId>{5C22544A-7EE6-4342-B048-85BDC9FD1C3A}</a:tableStyleId>
              </a:tblPr>
              <a:tblGrid>
                <a:gridCol w="1683060">
                  <a:extLst>
                    <a:ext uri="{9D8B030D-6E8A-4147-A177-3AD203B41FA5}">
                      <a16:colId xmlns:a16="http://schemas.microsoft.com/office/drawing/2014/main" val="20000"/>
                    </a:ext>
                  </a:extLst>
                </a:gridCol>
                <a:gridCol w="5060325">
                  <a:extLst>
                    <a:ext uri="{9D8B030D-6E8A-4147-A177-3AD203B41FA5}">
                      <a16:colId xmlns:a16="http://schemas.microsoft.com/office/drawing/2014/main" val="20001"/>
                    </a:ext>
                  </a:extLst>
                </a:gridCol>
              </a:tblGrid>
              <a:tr h="370840">
                <a:tc>
                  <a:txBody>
                    <a:bodyPr/>
                    <a:lstStyle/>
                    <a:p>
                      <a:r>
                        <a:rPr lang="en-US" sz="1400" dirty="0">
                          <a:solidFill>
                            <a:srgbClr val="000099"/>
                          </a:solidFill>
                        </a:rPr>
                        <a:t>Accident</a:t>
                      </a:r>
                      <a:r>
                        <a:rPr lang="en-US" sz="1400" baseline="0" dirty="0">
                          <a:solidFill>
                            <a:srgbClr val="000099"/>
                          </a:solidFill>
                        </a:rPr>
                        <a:t> Type</a:t>
                      </a:r>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Description</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r>
                        <a:rPr lang="en-US" sz="1400" dirty="0">
                          <a:solidFill>
                            <a:srgbClr val="000099"/>
                          </a:solidFill>
                        </a:rPr>
                        <a:t>Total Inventory</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Uses total</a:t>
                      </a:r>
                      <a:r>
                        <a:rPr lang="en-US" sz="1400" baseline="0" dirty="0">
                          <a:solidFill>
                            <a:srgbClr val="000099"/>
                          </a:solidFill>
                        </a:rPr>
                        <a:t> inventory in conjunction with user-specified release fractions and timings.</a:t>
                      </a:r>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r>
                        <a:rPr lang="en-US" sz="1400" dirty="0">
                          <a:solidFill>
                            <a:srgbClr val="000099"/>
                          </a:solidFill>
                        </a:rPr>
                        <a:t>DBA-TID</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Design basis</a:t>
                      </a:r>
                      <a:r>
                        <a:rPr lang="en-US" sz="1400" baseline="0" dirty="0">
                          <a:solidFill>
                            <a:srgbClr val="000099"/>
                          </a:solidFill>
                        </a:rPr>
                        <a:t> (LOCA) accident with TID-14844 release models </a:t>
                      </a:r>
                      <a:br>
                        <a:rPr lang="en-US" sz="1400" baseline="0" dirty="0">
                          <a:solidFill>
                            <a:srgbClr val="000099"/>
                          </a:solidFill>
                        </a:rPr>
                      </a:br>
                      <a:r>
                        <a:rPr lang="en-US" sz="1400" baseline="0" dirty="0">
                          <a:solidFill>
                            <a:srgbClr val="000099"/>
                          </a:solidFill>
                        </a:rPr>
                        <a:t>(RG 1.3, 1.4, instantaneous release).</a:t>
                      </a:r>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p>
                      <a:r>
                        <a:rPr lang="en-US" sz="1400" dirty="0">
                          <a:solidFill>
                            <a:srgbClr val="000099"/>
                          </a:solidFill>
                        </a:rPr>
                        <a:t>DBA-AST</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Design basis</a:t>
                      </a:r>
                      <a:r>
                        <a:rPr lang="en-US" sz="1400" baseline="0" dirty="0">
                          <a:solidFill>
                            <a:srgbClr val="000099"/>
                          </a:solidFill>
                        </a:rPr>
                        <a:t> (LOCA) accident with Alternative Source Term (AST) release models based on </a:t>
                      </a:r>
                      <a:r>
                        <a:rPr lang="en-US" sz="1400" baseline="0" dirty="0" err="1">
                          <a:solidFill>
                            <a:srgbClr val="000099"/>
                          </a:solidFill>
                        </a:rPr>
                        <a:t>RG</a:t>
                      </a:r>
                      <a:r>
                        <a:rPr lang="en-US" sz="1400" baseline="0" dirty="0">
                          <a:solidFill>
                            <a:srgbClr val="000099"/>
                          </a:solidFill>
                        </a:rPr>
                        <a:t> 1.183.</a:t>
                      </a:r>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40">
                <a:tc>
                  <a:txBody>
                    <a:bodyPr/>
                    <a:lstStyle/>
                    <a:p>
                      <a:r>
                        <a:rPr lang="en-US" sz="1400" dirty="0">
                          <a:solidFill>
                            <a:srgbClr val="000099"/>
                          </a:solidFill>
                        </a:rPr>
                        <a:t>Gap Release</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Gap release based</a:t>
                      </a:r>
                      <a:r>
                        <a:rPr lang="en-US" sz="1400" baseline="0" dirty="0">
                          <a:solidFill>
                            <a:srgbClr val="000099"/>
                          </a:solidFill>
                        </a:rPr>
                        <a:t> either on RG 1.25 (RG 1.3/1.4) or </a:t>
                      </a:r>
                      <a:r>
                        <a:rPr lang="en-US" sz="1400" baseline="0" dirty="0" err="1">
                          <a:solidFill>
                            <a:srgbClr val="000099"/>
                          </a:solidFill>
                        </a:rPr>
                        <a:t>RG</a:t>
                      </a:r>
                      <a:r>
                        <a:rPr lang="en-US" sz="1400" baseline="0" dirty="0">
                          <a:solidFill>
                            <a:srgbClr val="000099"/>
                          </a:solidFill>
                        </a:rPr>
                        <a:t> 1.183.</a:t>
                      </a:r>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840">
                <a:tc>
                  <a:txBody>
                    <a:bodyPr/>
                    <a:lstStyle/>
                    <a:p>
                      <a:r>
                        <a:rPr lang="en-US" sz="1400" dirty="0">
                          <a:solidFill>
                            <a:srgbClr val="000099"/>
                          </a:solidFill>
                        </a:rPr>
                        <a:t>REA-CRDA</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Rod Ejection</a:t>
                      </a:r>
                      <a:r>
                        <a:rPr lang="en-US" sz="1400" baseline="0" dirty="0">
                          <a:solidFill>
                            <a:srgbClr val="000099"/>
                          </a:solidFill>
                        </a:rPr>
                        <a:t> Accident or Control Rod Drop Accident – based on RG 1.183.</a:t>
                      </a:r>
                      <a:endParaRPr lang="en-US" sz="14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70840">
                <a:tc>
                  <a:txBody>
                    <a:bodyPr/>
                    <a:lstStyle/>
                    <a:p>
                      <a:r>
                        <a:rPr lang="en-US" sz="1400" dirty="0">
                          <a:solidFill>
                            <a:srgbClr val="000099"/>
                          </a:solidFill>
                        </a:rPr>
                        <a:t>FHA</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400" dirty="0">
                          <a:solidFill>
                            <a:srgbClr val="000099"/>
                          </a:solidFill>
                        </a:rPr>
                        <a:t>Fuel handling accident parameters based on </a:t>
                      </a:r>
                      <a:r>
                        <a:rPr lang="en-US" sz="1400" dirty="0" err="1">
                          <a:solidFill>
                            <a:srgbClr val="000099"/>
                          </a:solidFill>
                        </a:rPr>
                        <a:t>RG</a:t>
                      </a:r>
                      <a:r>
                        <a:rPr lang="en-US" sz="1400" dirty="0">
                          <a:solidFill>
                            <a:srgbClr val="000099"/>
                          </a:solidFill>
                        </a:rPr>
                        <a:t> 1.183.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03366174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Release Mechanism Models</a:t>
            </a:r>
          </a:p>
        </p:txBody>
      </p:sp>
      <p:sp>
        <p:nvSpPr>
          <p:cNvPr id="5" name="Rectangle 4"/>
          <p:cNvSpPr/>
          <p:nvPr/>
        </p:nvSpPr>
        <p:spPr>
          <a:xfrm>
            <a:off x="1091991" y="1432436"/>
            <a:ext cx="7228294" cy="584775"/>
          </a:xfrm>
          <a:prstGeom prst="rect">
            <a:avLst/>
          </a:prstGeom>
        </p:spPr>
        <p:txBody>
          <a:bodyPr wrap="square">
            <a:spAutoFit/>
          </a:bodyPr>
          <a:lstStyle/>
          <a:p>
            <a:pPr marL="342900" indent="-342900">
              <a:buFont typeface="Arial" panose="020B0604020202020204" pitchFamily="34" charset="0"/>
              <a:buChar char="•"/>
            </a:pPr>
            <a:r>
              <a:rPr lang="en-US" sz="1600" dirty="0"/>
              <a:t>Nuclides are grouped according to their chemical and transport properties in RADTRAD.  Grouping is based on NUREG-1465.</a:t>
            </a:r>
          </a:p>
        </p:txBody>
      </p:sp>
      <p:sp>
        <p:nvSpPr>
          <p:cNvPr id="6" name="Rectangle 5"/>
          <p:cNvSpPr/>
          <p:nvPr/>
        </p:nvSpPr>
        <p:spPr>
          <a:xfrm>
            <a:off x="1091991" y="5945240"/>
            <a:ext cx="7228294" cy="584775"/>
          </a:xfrm>
          <a:prstGeom prst="rect">
            <a:avLst/>
          </a:prstGeom>
        </p:spPr>
        <p:txBody>
          <a:bodyPr wrap="square">
            <a:spAutoFit/>
          </a:bodyPr>
          <a:lstStyle/>
          <a:p>
            <a:pPr marL="342900" indent="-342900">
              <a:buFont typeface="Arial" panose="020B0604020202020204" pitchFamily="34" charset="0"/>
              <a:buChar char="•"/>
            </a:pPr>
            <a:r>
              <a:rPr lang="en-US" sz="1600" dirty="0"/>
              <a:t>Note that the chemical grouping was revised to permit the use of the ICRP-38 nuclides in the source term calculations.</a:t>
            </a:r>
          </a:p>
        </p:txBody>
      </p:sp>
      <p:graphicFrame>
        <p:nvGraphicFramePr>
          <p:cNvPr id="7" name="Table 6"/>
          <p:cNvGraphicFramePr>
            <a:graphicFrameLocks noGrp="1"/>
          </p:cNvGraphicFramePr>
          <p:nvPr>
            <p:extLst>
              <p:ext uri="{D42A27DB-BD31-4B8C-83A1-F6EECF244321}">
                <p14:modId xmlns:p14="http://schemas.microsoft.com/office/powerpoint/2010/main" val="3288610098"/>
              </p:ext>
            </p:extLst>
          </p:nvPr>
        </p:nvGraphicFramePr>
        <p:xfrm>
          <a:off x="1590187" y="2017211"/>
          <a:ext cx="6080760" cy="3777505"/>
        </p:xfrm>
        <a:graphic>
          <a:graphicData uri="http://schemas.openxmlformats.org/drawingml/2006/table">
            <a:tbl>
              <a:tblPr firstRow="1" firstCol="1" bandRow="1"/>
              <a:tblGrid>
                <a:gridCol w="354330">
                  <a:extLst>
                    <a:ext uri="{9D8B030D-6E8A-4147-A177-3AD203B41FA5}">
                      <a16:colId xmlns:a16="http://schemas.microsoft.com/office/drawing/2014/main" val="20000"/>
                    </a:ext>
                  </a:extLst>
                </a:gridCol>
                <a:gridCol w="1668145">
                  <a:extLst>
                    <a:ext uri="{9D8B030D-6E8A-4147-A177-3AD203B41FA5}">
                      <a16:colId xmlns:a16="http://schemas.microsoft.com/office/drawing/2014/main" val="20001"/>
                    </a:ext>
                  </a:extLst>
                </a:gridCol>
                <a:gridCol w="1375395">
                  <a:extLst>
                    <a:ext uri="{9D8B030D-6E8A-4147-A177-3AD203B41FA5}">
                      <a16:colId xmlns:a16="http://schemas.microsoft.com/office/drawing/2014/main" val="20002"/>
                    </a:ext>
                  </a:extLst>
                </a:gridCol>
                <a:gridCol w="2682890">
                  <a:extLst>
                    <a:ext uri="{9D8B030D-6E8A-4147-A177-3AD203B41FA5}">
                      <a16:colId xmlns:a16="http://schemas.microsoft.com/office/drawing/2014/main" val="20003"/>
                    </a:ext>
                  </a:extLst>
                </a:gridCol>
              </a:tblGrid>
              <a:tr h="315058">
                <a:tc>
                  <a:txBody>
                    <a:bodyPr/>
                    <a:lstStyle/>
                    <a:p>
                      <a:pPr marL="0" marR="0">
                        <a:lnSpc>
                          <a:spcPct val="100000"/>
                        </a:lnSpc>
                        <a:spcBef>
                          <a:spcPts val="0"/>
                        </a:spcBef>
                        <a:spcAft>
                          <a:spcPts val="0"/>
                        </a:spcAft>
                      </a:pPr>
                      <a:r>
                        <a:rPr lang="en-US" sz="1100" dirty="0">
                          <a:effectLst/>
                          <a:latin typeface="+mn-lt"/>
                          <a:ea typeface="Calibri"/>
                          <a:cs typeface="Times New Roman"/>
                        </a:rPr>
                        <a:t>No</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Group</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RG 1.183 Chemical Grouping</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Additional Nuclides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0"/>
                  </a:ext>
                </a:extLst>
              </a:tr>
              <a:tr h="188655">
                <a:tc>
                  <a:txBody>
                    <a:bodyPr/>
                    <a:lstStyle/>
                    <a:p>
                      <a:pPr marL="0" marR="0">
                        <a:lnSpc>
                          <a:spcPct val="100000"/>
                        </a:lnSpc>
                        <a:spcBef>
                          <a:spcPts val="0"/>
                        </a:spcBef>
                        <a:spcAft>
                          <a:spcPts val="0"/>
                        </a:spcAft>
                      </a:pPr>
                      <a:r>
                        <a:rPr lang="en-US" sz="1100" dirty="0">
                          <a:effectLst/>
                          <a:latin typeface="+mn-lt"/>
                          <a:ea typeface="Calibri"/>
                          <a:cs typeface="Times New Roman"/>
                        </a:rPr>
                        <a:t>1</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Noble Gases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Kr, Xe</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H (as H-3), Ne, Ar, Rn, N, O</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1"/>
                  </a:ext>
                </a:extLst>
              </a:tr>
              <a:tr h="172526">
                <a:tc>
                  <a:txBody>
                    <a:bodyPr/>
                    <a:lstStyle/>
                    <a:p>
                      <a:pPr marL="0" marR="0">
                        <a:lnSpc>
                          <a:spcPct val="100000"/>
                        </a:lnSpc>
                        <a:spcBef>
                          <a:spcPts val="0"/>
                        </a:spcBef>
                        <a:spcAft>
                          <a:spcPts val="0"/>
                        </a:spcAft>
                      </a:pPr>
                      <a:r>
                        <a:rPr lang="en-US" sz="1100" dirty="0">
                          <a:effectLst/>
                          <a:latin typeface="+mn-lt"/>
                          <a:ea typeface="Calibri"/>
                          <a:cs typeface="Times New Roman"/>
                        </a:rPr>
                        <a:t>2</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Halogens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I</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add Br</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172526">
                <a:tc>
                  <a:txBody>
                    <a:bodyPr/>
                    <a:lstStyle/>
                    <a:p>
                      <a:pPr marL="0" marR="0">
                        <a:lnSpc>
                          <a:spcPct val="100000"/>
                        </a:lnSpc>
                        <a:spcBef>
                          <a:spcPts val="0"/>
                        </a:spcBef>
                        <a:spcAft>
                          <a:spcPts val="0"/>
                        </a:spcAft>
                      </a:pPr>
                      <a:r>
                        <a:rPr lang="en-US" sz="1100" dirty="0">
                          <a:effectLst/>
                          <a:latin typeface="+mn-lt"/>
                          <a:ea typeface="Calibri"/>
                          <a:cs typeface="Times New Roman"/>
                        </a:rPr>
                        <a:t>3</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Alkali Metals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Cs, Rb</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 </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172526">
                <a:tc>
                  <a:txBody>
                    <a:bodyPr/>
                    <a:lstStyle/>
                    <a:p>
                      <a:pPr marL="0" marR="0">
                        <a:lnSpc>
                          <a:spcPct val="100000"/>
                        </a:lnSpc>
                        <a:spcBef>
                          <a:spcPts val="0"/>
                        </a:spcBef>
                        <a:spcAft>
                          <a:spcPts val="0"/>
                        </a:spcAft>
                      </a:pPr>
                      <a:r>
                        <a:rPr lang="en-US" sz="1100" dirty="0">
                          <a:effectLst/>
                          <a:latin typeface="+mn-lt"/>
                          <a:ea typeface="Calibri"/>
                          <a:cs typeface="Times New Roman"/>
                        </a:rPr>
                        <a:t>4</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Tellurium Group</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Te, Sb</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add Se</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345054">
                <a:tc>
                  <a:txBody>
                    <a:bodyPr/>
                    <a:lstStyle/>
                    <a:p>
                      <a:pPr marL="0" marR="0">
                        <a:lnSpc>
                          <a:spcPct val="100000"/>
                        </a:lnSpc>
                        <a:spcBef>
                          <a:spcPts val="0"/>
                        </a:spcBef>
                        <a:spcAft>
                          <a:spcPts val="0"/>
                        </a:spcAft>
                      </a:pPr>
                      <a:r>
                        <a:rPr lang="en-US" sz="1100" dirty="0">
                          <a:effectLst/>
                          <a:latin typeface="+mn-lt"/>
                          <a:ea typeface="Calibri"/>
                          <a:cs typeface="Times New Roman"/>
                        </a:rPr>
                        <a:t>5</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Barium, Strontium</a:t>
                      </a:r>
                    </a:p>
                    <a:p>
                      <a:pPr marL="0" marR="0">
                        <a:lnSpc>
                          <a:spcPct val="100000"/>
                        </a:lnSpc>
                        <a:spcBef>
                          <a:spcPts val="0"/>
                        </a:spcBef>
                        <a:spcAft>
                          <a:spcPts val="0"/>
                        </a:spcAft>
                      </a:pPr>
                      <a:r>
                        <a:rPr lang="en-US" sz="1100" dirty="0">
                          <a:effectLst/>
                          <a:latin typeface="+mn-lt"/>
                          <a:ea typeface="Calibri"/>
                          <a:cs typeface="Times New Roman"/>
                        </a:rPr>
                        <a:t>(Alkaline Earth Metals)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Sr, Ba</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combine Sr, Ba</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r h="172526">
                <a:tc>
                  <a:txBody>
                    <a:bodyPr/>
                    <a:lstStyle/>
                    <a:p>
                      <a:pPr marL="0" marR="0">
                        <a:lnSpc>
                          <a:spcPct val="100000"/>
                        </a:lnSpc>
                        <a:spcBef>
                          <a:spcPts val="0"/>
                        </a:spcBef>
                        <a:spcAft>
                          <a:spcPts val="0"/>
                        </a:spcAft>
                      </a:pPr>
                      <a:r>
                        <a:rPr lang="en-US" sz="1100" dirty="0">
                          <a:effectLst/>
                          <a:latin typeface="+mn-lt"/>
                          <a:ea typeface="Calibri"/>
                          <a:cs typeface="Times New Roman"/>
                        </a:rPr>
                        <a:t>6</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Noble Metals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Ru, Rh, Mo, Tc, Co</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add Pd</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6"/>
                  </a:ext>
                </a:extLst>
              </a:tr>
              <a:tr h="172526">
                <a:tc>
                  <a:txBody>
                    <a:bodyPr/>
                    <a:lstStyle/>
                    <a:p>
                      <a:pPr marL="0" marR="0">
                        <a:lnSpc>
                          <a:spcPct val="100000"/>
                        </a:lnSpc>
                        <a:spcBef>
                          <a:spcPts val="0"/>
                        </a:spcBef>
                        <a:spcAft>
                          <a:spcPts val="0"/>
                        </a:spcAft>
                      </a:pPr>
                      <a:r>
                        <a:rPr lang="en-US" sz="1100" dirty="0">
                          <a:effectLst/>
                          <a:latin typeface="+mn-lt"/>
                          <a:ea typeface="Calibri"/>
                          <a:cs typeface="Times New Roman"/>
                        </a:rPr>
                        <a:t>7</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Cerium Group</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Ce, Pu, Np</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 </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7"/>
                  </a:ext>
                </a:extLst>
              </a:tr>
              <a:tr h="315058">
                <a:tc>
                  <a:txBody>
                    <a:bodyPr/>
                    <a:lstStyle/>
                    <a:p>
                      <a:pPr marL="0" marR="0">
                        <a:lnSpc>
                          <a:spcPct val="100000"/>
                        </a:lnSpc>
                        <a:spcBef>
                          <a:spcPts val="0"/>
                        </a:spcBef>
                        <a:spcAft>
                          <a:spcPts val="0"/>
                        </a:spcAft>
                      </a:pPr>
                      <a:r>
                        <a:rPr lang="en-US" sz="1100" dirty="0">
                          <a:effectLst/>
                          <a:latin typeface="+mn-lt"/>
                          <a:ea typeface="Calibri"/>
                          <a:cs typeface="Times New Roman"/>
                        </a:rPr>
                        <a:t>8</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Lanthanides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La, Zr, Nd, Nb,  Pr, Y, Cm, Am</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add Eu, Pm, Sm    </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8"/>
                  </a:ext>
                </a:extLst>
              </a:tr>
              <a:tr h="1035160">
                <a:tc>
                  <a:txBody>
                    <a:bodyPr/>
                    <a:lstStyle/>
                    <a:p>
                      <a:pPr marL="0" marR="0">
                        <a:lnSpc>
                          <a:spcPct val="100000"/>
                        </a:lnSpc>
                        <a:spcBef>
                          <a:spcPts val="0"/>
                        </a:spcBef>
                        <a:spcAft>
                          <a:spcPts val="0"/>
                        </a:spcAft>
                      </a:pPr>
                      <a:r>
                        <a:rPr lang="en-US" sz="1100" dirty="0">
                          <a:effectLst/>
                          <a:latin typeface="+mn-lt"/>
                          <a:ea typeface="Calibri"/>
                          <a:cs typeface="Times New Roman"/>
                        </a:rPr>
                        <a:t>9</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Others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 </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Ac, Ag, Al, As, At, Au, Be, Bi, Bk, C, Ca, Cd, Cf, Cl, Cr, Cu, Dy, Er, Es, F, Fe, Fm, Fr, Ga, Gd, Ge, Hf, Hg, Ho, In, Ir, K, Lu, Md, Mg, Mn, Na, Ni, Os, P, Pa, Pb, Po, Pt, Ra, Re, S, Sc, Si, Sn, Ta, Tb, Th, Ti, Tl, Tm, U, V, W, Yb, Zn </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9"/>
                  </a:ext>
                </a:extLst>
              </a:tr>
              <a:tr h="172526">
                <a:tc>
                  <a:txBody>
                    <a:bodyPr/>
                    <a:lstStyle/>
                    <a:p>
                      <a:pPr marL="0" marR="0">
                        <a:lnSpc>
                          <a:spcPct val="100000"/>
                        </a:lnSpc>
                        <a:spcBef>
                          <a:spcPts val="0"/>
                        </a:spcBef>
                        <a:spcAft>
                          <a:spcPts val="0"/>
                        </a:spcAft>
                      </a:pPr>
                      <a:r>
                        <a:rPr lang="en-US" sz="1100" dirty="0">
                          <a:effectLst/>
                          <a:latin typeface="+mn-lt"/>
                          <a:ea typeface="Calibri"/>
                          <a:cs typeface="Times New Roman"/>
                        </a:rPr>
                        <a:t>10</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Non-Radioactive Aerosols</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No change</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effectLst/>
                          <a:latin typeface="+mn-lt"/>
                          <a:ea typeface="Calibri"/>
                          <a:cs typeface="Times New Roman"/>
                        </a:rPr>
                        <a:t> </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10"/>
                  </a:ext>
                </a:extLst>
              </a:tr>
              <a:tr h="375973">
                <a:tc gridSpan="4">
                  <a:txBody>
                    <a:bodyPr/>
                    <a:lstStyle/>
                    <a:p>
                      <a:pPr marL="0" marR="0">
                        <a:lnSpc>
                          <a:spcPct val="100000"/>
                        </a:lnSpc>
                        <a:spcBef>
                          <a:spcPts val="0"/>
                        </a:spcBef>
                        <a:spcAft>
                          <a:spcPts val="0"/>
                        </a:spcAft>
                      </a:pPr>
                      <a:r>
                        <a:rPr lang="en-US" sz="1100" dirty="0">
                          <a:effectLst/>
                          <a:latin typeface="+mn-lt"/>
                          <a:ea typeface="Calibri"/>
                          <a:cs typeface="Times New Roman"/>
                        </a:rPr>
                        <a:t>Notes:  Fl and Cl are gaseous halogens.  They are included in the other group since they likely do not behave like iodine.</a:t>
                      </a:r>
                    </a:p>
                    <a:p>
                      <a:pPr marL="0" marR="0">
                        <a:lnSpc>
                          <a:spcPct val="100000"/>
                        </a:lnSpc>
                        <a:spcBef>
                          <a:spcPts val="0"/>
                        </a:spcBef>
                        <a:spcAft>
                          <a:spcPts val="0"/>
                        </a:spcAft>
                      </a:pPr>
                      <a:r>
                        <a:rPr lang="en-US" sz="1100" dirty="0">
                          <a:effectLst/>
                          <a:latin typeface="+mn-lt"/>
                          <a:ea typeface="Calibri"/>
                          <a:cs typeface="Times New Roman"/>
                        </a:rPr>
                        <a:t> </a:t>
                      </a:r>
                    </a:p>
                  </a:txBody>
                  <a:tcPr marL="68580" marR="6858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9179287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594360" y="480584"/>
            <a:ext cx="8229600" cy="563562"/>
          </a:xfrm>
        </p:spPr>
        <p:txBody>
          <a:bodyPr/>
          <a:lstStyle/>
          <a:p>
            <a:r>
              <a:rPr lang="en-US" sz="2400" dirty="0"/>
              <a:t>SNAPRADTRAD Release Mechanisms/Models</a:t>
            </a:r>
          </a:p>
        </p:txBody>
      </p:sp>
      <p:sp>
        <p:nvSpPr>
          <p:cNvPr id="34820" name="Rectangle 8"/>
          <p:cNvSpPr>
            <a:spLocks noChangeArrowheads="1"/>
          </p:cNvSpPr>
          <p:nvPr/>
        </p:nvSpPr>
        <p:spPr bwMode="auto">
          <a:xfrm>
            <a:off x="975360" y="1427480"/>
            <a:ext cx="78486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dirty="0"/>
              <a:t>Release Fractions for LOCA – NUREG-1465 (Tables 3.12 and 3.13), also Tables 1 and 2 of RG 1.183, and RG 1.3, 1.4.</a:t>
            </a:r>
            <a:endParaRPr lang="en-US" dirty="0"/>
          </a:p>
        </p:txBody>
      </p:sp>
      <p:graphicFrame>
        <p:nvGraphicFramePr>
          <p:cNvPr id="13" name="Table 12"/>
          <p:cNvGraphicFramePr>
            <a:graphicFrameLocks noGrp="1"/>
          </p:cNvGraphicFramePr>
          <p:nvPr>
            <p:extLst>
              <p:ext uri="{D42A27DB-BD31-4B8C-83A1-F6EECF244321}">
                <p14:modId xmlns:p14="http://schemas.microsoft.com/office/powerpoint/2010/main" val="530667960"/>
              </p:ext>
            </p:extLst>
          </p:nvPr>
        </p:nvGraphicFramePr>
        <p:xfrm>
          <a:off x="1356108" y="2263612"/>
          <a:ext cx="6857998" cy="4245947"/>
        </p:xfrm>
        <a:graphic>
          <a:graphicData uri="http://schemas.openxmlformats.org/drawingml/2006/table">
            <a:tbl>
              <a:tblPr/>
              <a:tblGrid>
                <a:gridCol w="1056523">
                  <a:extLst>
                    <a:ext uri="{9D8B030D-6E8A-4147-A177-3AD203B41FA5}">
                      <a16:colId xmlns:a16="http://schemas.microsoft.com/office/drawing/2014/main" val="20000"/>
                    </a:ext>
                  </a:extLst>
                </a:gridCol>
                <a:gridCol w="1226190">
                  <a:extLst>
                    <a:ext uri="{9D8B030D-6E8A-4147-A177-3AD203B41FA5}">
                      <a16:colId xmlns:a16="http://schemas.microsoft.com/office/drawing/2014/main" val="20001"/>
                    </a:ext>
                  </a:extLst>
                </a:gridCol>
                <a:gridCol w="915057">
                  <a:extLst>
                    <a:ext uri="{9D8B030D-6E8A-4147-A177-3AD203B41FA5}">
                      <a16:colId xmlns:a16="http://schemas.microsoft.com/office/drawing/2014/main" val="20002"/>
                    </a:ext>
                  </a:extLst>
                </a:gridCol>
                <a:gridCol w="915057">
                  <a:extLst>
                    <a:ext uri="{9D8B030D-6E8A-4147-A177-3AD203B41FA5}">
                      <a16:colId xmlns:a16="http://schemas.microsoft.com/office/drawing/2014/main" val="20003"/>
                    </a:ext>
                  </a:extLst>
                </a:gridCol>
                <a:gridCol w="915057">
                  <a:extLst>
                    <a:ext uri="{9D8B030D-6E8A-4147-A177-3AD203B41FA5}">
                      <a16:colId xmlns:a16="http://schemas.microsoft.com/office/drawing/2014/main" val="20004"/>
                    </a:ext>
                  </a:extLst>
                </a:gridCol>
                <a:gridCol w="855638">
                  <a:extLst>
                    <a:ext uri="{9D8B030D-6E8A-4147-A177-3AD203B41FA5}">
                      <a16:colId xmlns:a16="http://schemas.microsoft.com/office/drawing/2014/main" val="20005"/>
                    </a:ext>
                  </a:extLst>
                </a:gridCol>
                <a:gridCol w="974476">
                  <a:extLst>
                    <a:ext uri="{9D8B030D-6E8A-4147-A177-3AD203B41FA5}">
                      <a16:colId xmlns:a16="http://schemas.microsoft.com/office/drawing/2014/main" val="20006"/>
                    </a:ext>
                  </a:extLst>
                </a:gridCol>
              </a:tblGrid>
              <a:tr h="192821">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Chemical Group</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Elements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gridSpan="4">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NUREG-1465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hMerge="1">
                  <a:txBody>
                    <a:bodyPr/>
                    <a:lstStyle/>
                    <a:p>
                      <a:endParaRPr lang="en-US"/>
                    </a:p>
                  </a:txBody>
                  <a:tcPr/>
                </a:tc>
                <a:tc hMerge="1">
                  <a:txBody>
                    <a:bodyPr/>
                    <a:lstStyle/>
                    <a:p>
                      <a:pPr marL="0" marR="0" algn="ctr">
                        <a:lnSpc>
                          <a:spcPct val="115000"/>
                        </a:lnSpc>
                        <a:spcBef>
                          <a:spcPts val="0"/>
                        </a:spcBef>
                        <a:spcAft>
                          <a:spcPts val="0"/>
                        </a:spcAft>
                      </a:pPr>
                      <a:endParaRPr lang="en-US" sz="1100" dirty="0">
                        <a:latin typeface="Calibri"/>
                        <a:ea typeface="Calibri"/>
                        <a:cs typeface="Times New Roman"/>
                      </a:endParaRPr>
                    </a:p>
                  </a:txBody>
                  <a:tcPr marL="67428" marR="67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TID-14844</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0"/>
                  </a:ext>
                </a:extLst>
              </a:tr>
              <a:tr h="192821">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gridSpan="2">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PWR</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hMerge="1">
                  <a:txBody>
                    <a:bodyPr/>
                    <a:lstStyle/>
                    <a:p>
                      <a:endParaRPr lang="en-US"/>
                    </a:p>
                  </a:txBody>
                  <a:tcPr/>
                </a:tc>
                <a:tc gridSpan="2">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BWR</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hMerge="1">
                  <a:txBody>
                    <a:bodyPr/>
                    <a:lstStyle/>
                    <a:p>
                      <a:endParaRPr lang="en-US"/>
                    </a:p>
                  </a:txBody>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(RG 1.3, 1.4)</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1"/>
                  </a:ext>
                </a:extLst>
              </a:tr>
              <a:tr h="342326">
                <a:tc>
                  <a:txBody>
                    <a:bodyPr/>
                    <a:lstStyle/>
                    <a:p>
                      <a:pPr>
                        <a:lnSpc>
                          <a:spcPct val="100000"/>
                        </a:lnSpc>
                      </a:pPr>
                      <a:endParaRPr lang="en-US" sz="1100" dirty="0">
                        <a:solidFill>
                          <a:srgbClr val="000099"/>
                        </a:solidFill>
                        <a:latin typeface="+mn-lt"/>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a:lnSpc>
                          <a:spcPct val="100000"/>
                        </a:lnSpc>
                      </a:pPr>
                      <a:endParaRPr lang="en-US" sz="1100" dirty="0">
                        <a:solidFill>
                          <a:srgbClr val="000099"/>
                        </a:solidFill>
                        <a:latin typeface="+mn-lt"/>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Gap Release</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Early In-Vessel</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Gap Release</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Early In-Vessel</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192821">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Noble Gases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Xe, Kr</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0.95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0.95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1.0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192821">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Halogens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I, Br</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0.35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0.25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0.25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192821">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Alkali Metals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Cs, Rb</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0.25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0.20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Note 1</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r h="342326">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Tellurium Group</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Te, Sb, Se</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6"/>
                  </a:ext>
                </a:extLst>
              </a:tr>
              <a:tr h="342326">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Barium, Strontium</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Ba, Sr</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0.02</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0.02</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7"/>
                  </a:ext>
                </a:extLst>
              </a:tr>
              <a:tr h="192821">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Noble Metals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Ru, Rh, Pd, Mo, Tc, Co</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0.0025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0.0025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8"/>
                  </a:ext>
                </a:extLst>
              </a:tr>
              <a:tr h="192821">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Cerium Group</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Ce, Pu, Np</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0.0005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9"/>
                  </a:ext>
                </a:extLst>
              </a:tr>
              <a:tr h="385643">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Lanthanides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nSpc>
                          <a:spcPct val="100000"/>
                        </a:lnSpc>
                        <a:spcBef>
                          <a:spcPts val="0"/>
                        </a:spcBef>
                        <a:spcAft>
                          <a:spcPts val="0"/>
                        </a:spcAft>
                      </a:pPr>
                      <a:r>
                        <a:rPr lang="en-US" sz="1100" dirty="0">
                          <a:solidFill>
                            <a:srgbClr val="000099"/>
                          </a:solidFill>
                          <a:latin typeface="+mn-lt"/>
                          <a:ea typeface="Calibri"/>
                          <a:cs typeface="Times New Roman"/>
                        </a:rPr>
                        <a:t>La, Zr, Nd, Eu, Nb, Pm, Pr, Sm, Y, Cm, Am</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0.0002</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0.0002</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10"/>
                  </a:ext>
                </a:extLst>
              </a:tr>
              <a:tr h="192821">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11"/>
                  </a:ext>
                </a:extLst>
              </a:tr>
              <a:tr h="385643">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Release</a:t>
                      </a:r>
                    </a:p>
                    <a:p>
                      <a:pPr marL="0" marR="0" algn="ctr">
                        <a:lnSpc>
                          <a:spcPct val="100000"/>
                        </a:lnSpc>
                        <a:spcBef>
                          <a:spcPts val="0"/>
                        </a:spcBef>
                        <a:spcAft>
                          <a:spcPts val="0"/>
                        </a:spcAft>
                      </a:pPr>
                      <a:r>
                        <a:rPr lang="en-US" sz="1100" dirty="0">
                          <a:solidFill>
                            <a:srgbClr val="000099"/>
                          </a:solidFill>
                          <a:latin typeface="+mn-lt"/>
                          <a:ea typeface="Calibri"/>
                          <a:cs typeface="Times New Roman"/>
                        </a:rPr>
                        <a:t>Duration</a:t>
                      </a:r>
                    </a:p>
                    <a:p>
                      <a:pPr marL="0" marR="0" algn="ctr">
                        <a:lnSpc>
                          <a:spcPct val="100000"/>
                        </a:lnSpc>
                        <a:spcBef>
                          <a:spcPts val="0"/>
                        </a:spcBef>
                        <a:spcAft>
                          <a:spcPts val="0"/>
                        </a:spcAft>
                      </a:pPr>
                      <a:r>
                        <a:rPr lang="en-US" sz="1100" dirty="0">
                          <a:solidFill>
                            <a:srgbClr val="000099"/>
                          </a:solidFill>
                          <a:latin typeface="+mn-lt"/>
                          <a:ea typeface="Calibri"/>
                          <a:cs typeface="Times New Roman"/>
                        </a:rPr>
                        <a:t>(hours)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1.3</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0.5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1.5</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algn="ctr">
                        <a:lnSpc>
                          <a:spcPct val="100000"/>
                        </a:lnSpc>
                        <a:spcBef>
                          <a:spcPts val="0"/>
                        </a:spcBef>
                        <a:spcAft>
                          <a:spcPts val="0"/>
                        </a:spcAft>
                      </a:pPr>
                      <a:r>
                        <a:rPr lang="en-US" sz="1100" dirty="0">
                          <a:solidFill>
                            <a:srgbClr val="000099"/>
                          </a:solidFill>
                          <a:latin typeface="+mn-lt"/>
                          <a:ea typeface="Calibri"/>
                          <a:cs typeface="Times New Roman"/>
                        </a:rPr>
                        <a:t>instantaneous</a:t>
                      </a: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12"/>
                  </a:ext>
                </a:extLst>
              </a:tr>
              <a:tr h="385643">
                <a:tc gridSpan="7">
                  <a:txBody>
                    <a:bodyPr/>
                    <a:lstStyle/>
                    <a:p>
                      <a:pPr marL="0" marR="0" algn="l">
                        <a:lnSpc>
                          <a:spcPct val="100000"/>
                        </a:lnSpc>
                        <a:spcBef>
                          <a:spcPts val="0"/>
                        </a:spcBef>
                        <a:spcAft>
                          <a:spcPts val="0"/>
                        </a:spcAft>
                      </a:pPr>
                      <a:r>
                        <a:rPr lang="en-US" sz="1100" dirty="0">
                          <a:solidFill>
                            <a:srgbClr val="000099"/>
                          </a:solidFill>
                          <a:latin typeface="+mn-lt"/>
                          <a:ea typeface="Calibri"/>
                          <a:cs typeface="Times New Roman"/>
                        </a:rPr>
                        <a:t>Note 1: TID-14844 considered a 0.01</a:t>
                      </a:r>
                      <a:r>
                        <a:rPr lang="en-US" sz="1100" baseline="0" dirty="0">
                          <a:solidFill>
                            <a:srgbClr val="000099"/>
                          </a:solidFill>
                          <a:latin typeface="+mn-lt"/>
                          <a:ea typeface="Calibri"/>
                          <a:cs typeface="Times New Roman"/>
                        </a:rPr>
                        <a:t> release fraction for the solid mixed fission products (See Table IV of TID-14844).</a:t>
                      </a:r>
                    </a:p>
                    <a:p>
                      <a:pPr marL="0" marR="0" algn="l">
                        <a:lnSpc>
                          <a:spcPct val="100000"/>
                        </a:lnSpc>
                        <a:spcBef>
                          <a:spcPts val="0"/>
                        </a:spcBef>
                        <a:spcAft>
                          <a:spcPts val="0"/>
                        </a:spcAft>
                      </a:pPr>
                      <a:r>
                        <a:rPr lang="en-US" sz="1100" baseline="0" dirty="0">
                          <a:solidFill>
                            <a:srgbClr val="000099"/>
                          </a:solidFill>
                          <a:latin typeface="+mn-lt"/>
                          <a:ea typeface="Calibri"/>
                          <a:cs typeface="Times New Roman"/>
                        </a:rPr>
                        <a:t>Note 2:  RG 1.183 permits a 30 s delay for the onset of the gap release for PWRs and 2 min delay for BWRs</a:t>
                      </a:r>
                      <a:endParaRPr lang="en-US" sz="1100" dirty="0">
                        <a:solidFill>
                          <a:srgbClr val="000099"/>
                        </a:solidFill>
                        <a:latin typeface="+mn-lt"/>
                        <a:ea typeface="Calibri"/>
                        <a:cs typeface="Times New Roman"/>
                      </a:endParaRPr>
                    </a:p>
                  </a:txBody>
                  <a:tcPr marL="67428" marR="67428"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hMerge="1">
                  <a:txBody>
                    <a:bodyPr/>
                    <a:lstStyle/>
                    <a:p>
                      <a:pPr marL="0" marR="0" algn="ctr">
                        <a:lnSpc>
                          <a:spcPct val="100000"/>
                        </a:lnSpc>
                        <a:spcBef>
                          <a:spcPts val="0"/>
                        </a:spcBef>
                        <a:spcAft>
                          <a:spcPts val="0"/>
                        </a:spcAft>
                      </a:pPr>
                      <a:endParaRPr lang="en-US" sz="1100" dirty="0">
                        <a:latin typeface="Calibri"/>
                        <a:ea typeface="Calibri"/>
                        <a:cs typeface="Times New Roman"/>
                      </a:endParaRPr>
                    </a:p>
                  </a:txBody>
                  <a:tcPr marL="67428" marR="67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00000"/>
                        </a:lnSpc>
                        <a:spcBef>
                          <a:spcPts val="0"/>
                        </a:spcBef>
                        <a:spcAft>
                          <a:spcPts val="0"/>
                        </a:spcAft>
                      </a:pPr>
                      <a:endParaRPr lang="en-US" sz="1100" dirty="0">
                        <a:latin typeface="Calibri"/>
                        <a:ea typeface="Calibri"/>
                        <a:cs typeface="Times New Roman"/>
                      </a:endParaRPr>
                    </a:p>
                  </a:txBody>
                  <a:tcPr marL="67428" marR="67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00000"/>
                        </a:lnSpc>
                        <a:spcBef>
                          <a:spcPts val="0"/>
                        </a:spcBef>
                        <a:spcAft>
                          <a:spcPts val="0"/>
                        </a:spcAft>
                      </a:pPr>
                      <a:endParaRPr lang="en-US" sz="1100" dirty="0">
                        <a:latin typeface="Calibri"/>
                        <a:ea typeface="Calibri"/>
                        <a:cs typeface="Times New Roman"/>
                      </a:endParaRPr>
                    </a:p>
                  </a:txBody>
                  <a:tcPr marL="67428" marR="67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00000"/>
                        </a:lnSpc>
                        <a:spcBef>
                          <a:spcPts val="0"/>
                        </a:spcBef>
                        <a:spcAft>
                          <a:spcPts val="0"/>
                        </a:spcAft>
                      </a:pPr>
                      <a:endParaRPr lang="en-US" sz="1100" dirty="0">
                        <a:latin typeface="Calibri"/>
                        <a:ea typeface="Calibri"/>
                        <a:cs typeface="Times New Roman"/>
                      </a:endParaRPr>
                    </a:p>
                  </a:txBody>
                  <a:tcPr marL="67428" marR="67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00000"/>
                        </a:lnSpc>
                        <a:spcBef>
                          <a:spcPts val="0"/>
                        </a:spcBef>
                        <a:spcAft>
                          <a:spcPts val="0"/>
                        </a:spcAft>
                      </a:pPr>
                      <a:endParaRPr lang="en-US" sz="1100" dirty="0">
                        <a:latin typeface="Calibri"/>
                        <a:ea typeface="Calibri"/>
                        <a:cs typeface="Times New Roman"/>
                      </a:endParaRPr>
                    </a:p>
                  </a:txBody>
                  <a:tcPr marL="67428" marR="67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gn="ctr">
                        <a:lnSpc>
                          <a:spcPct val="100000"/>
                        </a:lnSpc>
                        <a:spcBef>
                          <a:spcPts val="0"/>
                        </a:spcBef>
                        <a:spcAft>
                          <a:spcPts val="0"/>
                        </a:spcAft>
                      </a:pPr>
                      <a:endParaRPr lang="en-US" sz="1100" dirty="0">
                        <a:latin typeface="Calibri"/>
                        <a:ea typeface="Calibri"/>
                        <a:cs typeface="Times New Roman"/>
                      </a:endParaRPr>
                    </a:p>
                  </a:txBody>
                  <a:tcPr marL="67428" marR="67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159" y="518286"/>
            <a:ext cx="8021638" cy="685800"/>
          </a:xfrm>
        </p:spPr>
        <p:txBody>
          <a:bodyPr/>
          <a:lstStyle/>
          <a:p>
            <a:r>
              <a:rPr lang="en-US" dirty="0"/>
              <a:t>SNAP/RADTRAD Release Mechanisms Models</a:t>
            </a:r>
          </a:p>
        </p:txBody>
      </p:sp>
      <p:sp>
        <p:nvSpPr>
          <p:cNvPr id="3" name="Content Placeholder 2"/>
          <p:cNvSpPr>
            <a:spLocks noGrp="1"/>
          </p:cNvSpPr>
          <p:nvPr>
            <p:ph idx="1"/>
          </p:nvPr>
        </p:nvSpPr>
        <p:spPr>
          <a:xfrm>
            <a:off x="838200" y="1574800"/>
            <a:ext cx="8128000" cy="677193"/>
          </a:xfrm>
        </p:spPr>
        <p:txBody>
          <a:bodyPr/>
          <a:lstStyle/>
          <a:p>
            <a:r>
              <a:rPr lang="en-US" sz="1800" dirty="0"/>
              <a:t>Gap Release model incorporated into SNAP/RADTRAD.  Two models provided:</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227304863"/>
              </p:ext>
            </p:extLst>
          </p:nvPr>
        </p:nvGraphicFramePr>
        <p:xfrm>
          <a:off x="1675140" y="2092246"/>
          <a:ext cx="6096000" cy="1874726"/>
        </p:xfrm>
        <a:graphic>
          <a:graphicData uri="http://schemas.openxmlformats.org/drawingml/2006/table">
            <a:tbl>
              <a:tblPr firstRow="1" bandRow="1">
                <a:tableStyleId>{5940675A-B579-460E-94D1-54222C63F5DA}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288268">
                <a:tc>
                  <a:txBody>
                    <a:bodyPr/>
                    <a:lstStyle/>
                    <a:p>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RG</a:t>
                      </a:r>
                      <a:r>
                        <a:rPr lang="en-US" sz="1400" baseline="0" dirty="0">
                          <a:solidFill>
                            <a:srgbClr val="000099"/>
                          </a:solidFill>
                        </a:rPr>
                        <a:t> 1.25</a:t>
                      </a:r>
                      <a:endParaRPr lang="en-US" sz="1400" b="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RG 1.183</a:t>
                      </a:r>
                      <a:endParaRPr lang="en-US" sz="1400" b="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0"/>
                  </a:ext>
                </a:extLst>
              </a:tr>
              <a:tr h="288268">
                <a:tc>
                  <a:txBody>
                    <a:bodyPr/>
                    <a:lstStyle/>
                    <a:p>
                      <a:r>
                        <a:rPr lang="en-US" sz="1400" dirty="0">
                          <a:solidFill>
                            <a:srgbClr val="000099"/>
                          </a:solidFill>
                        </a:rPr>
                        <a:t>I-131</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0.12</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0.08</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1"/>
                  </a:ext>
                </a:extLst>
              </a:tr>
              <a:tr h="288268">
                <a:tc>
                  <a:txBody>
                    <a:bodyPr/>
                    <a:lstStyle/>
                    <a:p>
                      <a:r>
                        <a:rPr lang="en-US" sz="1400" dirty="0">
                          <a:solidFill>
                            <a:srgbClr val="000099"/>
                          </a:solidFill>
                        </a:rPr>
                        <a:t>Kr-85</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0.3</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0.1</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288268">
                <a:tc>
                  <a:txBody>
                    <a:bodyPr/>
                    <a:lstStyle/>
                    <a:p>
                      <a:r>
                        <a:rPr lang="en-US" sz="1400" dirty="0">
                          <a:solidFill>
                            <a:srgbClr val="000099"/>
                          </a:solidFill>
                        </a:rPr>
                        <a:t>Other NG</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0.1</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0.05</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288268">
                <a:tc>
                  <a:txBody>
                    <a:bodyPr/>
                    <a:lstStyle/>
                    <a:p>
                      <a:r>
                        <a:rPr lang="en-US" sz="1400" dirty="0">
                          <a:solidFill>
                            <a:srgbClr val="000099"/>
                          </a:solidFill>
                        </a:rPr>
                        <a:t>Other I</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0.1</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0.05</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4"/>
                  </a:ext>
                </a:extLst>
              </a:tr>
              <a:tr h="350726">
                <a:tc>
                  <a:txBody>
                    <a:bodyPr/>
                    <a:lstStyle/>
                    <a:p>
                      <a:r>
                        <a:rPr lang="en-US" sz="1400" dirty="0">
                          <a:solidFill>
                            <a:srgbClr val="000099"/>
                          </a:solidFill>
                        </a:rPr>
                        <a:t>Alkali</a:t>
                      </a:r>
                      <a:r>
                        <a:rPr lang="en-US" sz="1400" baseline="0" dirty="0">
                          <a:solidFill>
                            <a:srgbClr val="000099"/>
                          </a:solidFill>
                        </a:rPr>
                        <a:t> Metals </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0.0</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0.12</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8" name="Rectangle 7"/>
          <p:cNvSpPr/>
          <p:nvPr/>
        </p:nvSpPr>
        <p:spPr>
          <a:xfrm>
            <a:off x="1042869" y="4231971"/>
            <a:ext cx="7715723" cy="1754326"/>
          </a:xfrm>
          <a:prstGeom prst="rect">
            <a:avLst/>
          </a:prstGeom>
        </p:spPr>
        <p:txBody>
          <a:bodyPr wrap="square">
            <a:spAutoFit/>
          </a:bodyPr>
          <a:lstStyle/>
          <a:p>
            <a:pPr marL="342900" indent="-342900">
              <a:buFont typeface="Arial" panose="020B0604020202020204" pitchFamily="34" charset="0"/>
              <a:buChar char="•"/>
            </a:pPr>
            <a:r>
              <a:rPr lang="en-US" sz="1800" dirty="0"/>
              <a:t>FHA – fuel handling accident.  </a:t>
            </a:r>
          </a:p>
          <a:p>
            <a:pPr marL="800100" lvl="1" indent="-342900">
              <a:buFont typeface="Arial" panose="020B0604020202020204" pitchFamily="34" charset="0"/>
              <a:buChar char="•"/>
            </a:pPr>
            <a:r>
              <a:rPr lang="en-US" sz="1800" dirty="0"/>
              <a:t>Basically a drop of a lifted fuel assembly onto the core or spent fuel rack. Models in RADTRAD requires an estimate of the extent of damage, that is the number of assemblies or fuel rods damaged.  Peaking factors and iodine DF for the overlying pool needed.</a:t>
            </a:r>
          </a:p>
          <a:p>
            <a:pPr marL="800100" lvl="1" indent="-342900">
              <a:buFont typeface="Arial" panose="020B0604020202020204" pitchFamily="34" charset="0"/>
              <a:buChar char="•"/>
            </a:pPr>
            <a:r>
              <a:rPr lang="en-US" sz="1800" dirty="0"/>
              <a:t>Release fractions are the same as above.</a:t>
            </a:r>
          </a:p>
        </p:txBody>
      </p:sp>
    </p:spTree>
    <p:extLst>
      <p:ext uri="{BB962C8B-B14F-4D97-AF65-F5344CB8AC3E}">
        <p14:creationId xmlns:p14="http://schemas.microsoft.com/office/powerpoint/2010/main" val="390347058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Release Fraction Models</a:t>
            </a:r>
          </a:p>
        </p:txBody>
      </p:sp>
      <p:sp>
        <p:nvSpPr>
          <p:cNvPr id="3" name="Content Placeholder 2"/>
          <p:cNvSpPr>
            <a:spLocks noGrp="1"/>
          </p:cNvSpPr>
          <p:nvPr>
            <p:ph idx="1"/>
          </p:nvPr>
        </p:nvSpPr>
        <p:spPr>
          <a:xfrm>
            <a:off x="838200" y="1574799"/>
            <a:ext cx="8128000" cy="2498437"/>
          </a:xfrm>
        </p:spPr>
        <p:txBody>
          <a:bodyPr/>
          <a:lstStyle/>
          <a:p>
            <a:r>
              <a:rPr lang="en-US" dirty="0"/>
              <a:t>Rod Ejection Accident (REA) for a PWR or Control Rod Drop Accident (CRDA) for a BWR.  </a:t>
            </a:r>
          </a:p>
          <a:p>
            <a:pPr lvl="1"/>
            <a:r>
              <a:rPr lang="en-US" dirty="0"/>
              <a:t>Basically a control rod is ejected causing a power spike and cladding rupture.  Some fuel melting is possible.  </a:t>
            </a:r>
          </a:p>
          <a:p>
            <a:pPr lvl="1"/>
            <a:r>
              <a:rPr lang="en-US" dirty="0"/>
              <a:t>Models in RADTRAD requires an estimate of the extent of damage, that is the fraction of clad breached, fraction of breached fuel that melts, and the peaking factor.</a:t>
            </a:r>
          </a:p>
          <a:p>
            <a:pPr lvl="1"/>
            <a:r>
              <a:rPr lang="en-US" dirty="0"/>
              <a:t>Release fractions are listed below (Appendix H of RG 1.183).</a:t>
            </a:r>
          </a:p>
          <a:p>
            <a:pPr lvl="1"/>
            <a:endParaRPr lang="en-US" dirty="0"/>
          </a:p>
          <a:p>
            <a:pPr lvl="1"/>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41707847"/>
              </p:ext>
            </p:extLst>
          </p:nvPr>
        </p:nvGraphicFramePr>
        <p:xfrm>
          <a:off x="1510773" y="4231934"/>
          <a:ext cx="6817067" cy="1730998"/>
        </p:xfrm>
        <a:graphic>
          <a:graphicData uri="http://schemas.openxmlformats.org/drawingml/2006/table">
            <a:tbl>
              <a:tblPr firstRow="1" bandRow="1">
                <a:tableStyleId>{5940675A-B579-460E-94D1-54222C63F5DA}</a:tableStyleId>
              </a:tblPr>
              <a:tblGrid>
                <a:gridCol w="1319048">
                  <a:extLst>
                    <a:ext uri="{9D8B030D-6E8A-4147-A177-3AD203B41FA5}">
                      <a16:colId xmlns:a16="http://schemas.microsoft.com/office/drawing/2014/main" val="20000"/>
                    </a:ext>
                  </a:extLst>
                </a:gridCol>
                <a:gridCol w="1318342">
                  <a:extLst>
                    <a:ext uri="{9D8B030D-6E8A-4147-A177-3AD203B41FA5}">
                      <a16:colId xmlns:a16="http://schemas.microsoft.com/office/drawing/2014/main" val="20001"/>
                    </a:ext>
                  </a:extLst>
                </a:gridCol>
                <a:gridCol w="1546516">
                  <a:extLst>
                    <a:ext uri="{9D8B030D-6E8A-4147-A177-3AD203B41FA5}">
                      <a16:colId xmlns:a16="http://schemas.microsoft.com/office/drawing/2014/main" val="20002"/>
                    </a:ext>
                  </a:extLst>
                </a:gridCol>
                <a:gridCol w="2633161">
                  <a:extLst>
                    <a:ext uri="{9D8B030D-6E8A-4147-A177-3AD203B41FA5}">
                      <a16:colId xmlns:a16="http://schemas.microsoft.com/office/drawing/2014/main" val="20003"/>
                    </a:ext>
                  </a:extLst>
                </a:gridCol>
              </a:tblGrid>
              <a:tr h="634790">
                <a:tc>
                  <a:txBody>
                    <a:bodyPr/>
                    <a:lstStyle/>
                    <a:p>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Failed Fuel Release Fraction</a:t>
                      </a:r>
                      <a:endParaRPr lang="en-US" sz="1400" b="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Melted Fuel Release to Containment</a:t>
                      </a:r>
                      <a:endParaRPr lang="en-US" sz="1400" b="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99"/>
                          </a:solidFill>
                        </a:rPr>
                        <a:t>Melted Fuel Release to Reactor Coolant for Secondary System Release Pathway</a:t>
                      </a:r>
                      <a:endParaRPr lang="en-US" sz="1400" b="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0"/>
                  </a:ext>
                </a:extLst>
              </a:tr>
              <a:tr h="321783">
                <a:tc>
                  <a:txBody>
                    <a:bodyPr/>
                    <a:lstStyle/>
                    <a:p>
                      <a:r>
                        <a:rPr lang="en-US" sz="1400" dirty="0">
                          <a:solidFill>
                            <a:srgbClr val="000099"/>
                          </a:solidFill>
                        </a:rPr>
                        <a:t>Noble Gases</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0.1</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1.0</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i="0" dirty="0">
                          <a:solidFill>
                            <a:srgbClr val="000099"/>
                          </a:solidFill>
                        </a:rPr>
                        <a:t>1.0</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1"/>
                  </a:ext>
                </a:extLst>
              </a:tr>
              <a:tr h="321783">
                <a:tc>
                  <a:txBody>
                    <a:bodyPr/>
                    <a:lstStyle/>
                    <a:p>
                      <a:r>
                        <a:rPr lang="en-US" sz="1400" dirty="0">
                          <a:solidFill>
                            <a:srgbClr val="000099"/>
                          </a:solidFill>
                        </a:rPr>
                        <a:t>Iodine</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0.1</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i="0" dirty="0">
                          <a:solidFill>
                            <a:srgbClr val="000099"/>
                          </a:solidFill>
                        </a:rPr>
                        <a:t>0.25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i="0" dirty="0">
                          <a:solidFill>
                            <a:srgbClr val="000099"/>
                          </a:solidFill>
                        </a:rPr>
                        <a:t>0.5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2"/>
                  </a:ext>
                </a:extLst>
              </a:tr>
              <a:tr h="355912">
                <a:tc>
                  <a:txBody>
                    <a:bodyPr/>
                    <a:lstStyle/>
                    <a:p>
                      <a:r>
                        <a:rPr lang="en-US" sz="1400" dirty="0">
                          <a:solidFill>
                            <a:srgbClr val="000099"/>
                          </a:solidFill>
                        </a:rPr>
                        <a:t>Alkali</a:t>
                      </a:r>
                      <a:r>
                        <a:rPr lang="en-US" sz="1400" baseline="0" dirty="0">
                          <a:solidFill>
                            <a:srgbClr val="000099"/>
                          </a:solidFill>
                        </a:rPr>
                        <a:t> Metals </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0.0</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dirty="0">
                          <a:solidFill>
                            <a:srgbClr val="000099"/>
                          </a:solidFill>
                        </a:rPr>
                        <a:t>0.0</a:t>
                      </a:r>
                      <a:endParaRPr lang="en-US" sz="1400" i="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tc>
                  <a:txBody>
                    <a:bodyPr/>
                    <a:lstStyle/>
                    <a:p>
                      <a:r>
                        <a:rPr lang="en-US" sz="1400" i="0" dirty="0">
                          <a:solidFill>
                            <a:srgbClr val="000099"/>
                          </a:solidFill>
                        </a:rPr>
                        <a:t>0.0</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0830633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177" y="548514"/>
            <a:ext cx="8021638" cy="685800"/>
          </a:xfrm>
        </p:spPr>
        <p:txBody>
          <a:bodyPr/>
          <a:lstStyle/>
          <a:p>
            <a:r>
              <a:rPr lang="en-US" dirty="0"/>
              <a:t>SNAP/RADTRAD Release Mechanisms/Models</a:t>
            </a:r>
          </a:p>
        </p:txBody>
      </p:sp>
      <p:sp>
        <p:nvSpPr>
          <p:cNvPr id="4" name="Content Placeholder 3"/>
          <p:cNvSpPr>
            <a:spLocks noGrp="1"/>
          </p:cNvSpPr>
          <p:nvPr>
            <p:ph idx="1"/>
          </p:nvPr>
        </p:nvSpPr>
        <p:spPr>
          <a:xfrm>
            <a:off x="909320" y="1412240"/>
            <a:ext cx="8128000" cy="1114392"/>
          </a:xfrm>
        </p:spPr>
        <p:txBody>
          <a:bodyPr/>
          <a:lstStyle/>
          <a:p>
            <a:r>
              <a:rPr lang="en-US" dirty="0"/>
              <a:t>Iodine exists in three chemical forms: aerosol (particulate), elemental and organic iodine.  The actual fractions of each form depends on the accident and analytical assumptions being used.  </a:t>
            </a:r>
          </a:p>
          <a:p>
            <a:endParaRPr lang="en-US" dirty="0"/>
          </a:p>
          <a:p>
            <a:pPr marL="0" indent="0">
              <a:buNone/>
            </a:pPr>
            <a:endParaRPr lang="en-US" dirty="0"/>
          </a:p>
          <a:p>
            <a:pPr marL="0" indent="0">
              <a:buNone/>
            </a:pPr>
            <a:endParaRPr lang="en-US" dirty="0"/>
          </a:p>
          <a:p>
            <a:endParaRPr lang="en-US" dirty="0"/>
          </a:p>
          <a:p>
            <a:endParaRPr lang="en-US" dirty="0"/>
          </a:p>
          <a:p>
            <a:endParaRPr lang="en-US" dirty="0"/>
          </a:p>
          <a:p>
            <a:endParaRPr lang="en-US" dirty="0"/>
          </a:p>
          <a:p>
            <a:pPr marL="0" indent="0">
              <a:buNone/>
            </a:pPr>
            <a:endParaRPr lang="en-US" dirty="0"/>
          </a:p>
          <a:p>
            <a:pPr marL="0" indent="0">
              <a:buNone/>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400514870"/>
              </p:ext>
            </p:extLst>
          </p:nvPr>
        </p:nvGraphicFramePr>
        <p:xfrm>
          <a:off x="1363576" y="2792663"/>
          <a:ext cx="7082592" cy="2108200"/>
        </p:xfrm>
        <a:graphic>
          <a:graphicData uri="http://schemas.openxmlformats.org/drawingml/2006/table">
            <a:tbl>
              <a:tblPr firstRow="1" bandRow="1">
                <a:tableStyleId>{5C22544A-7EE6-4342-B048-85BDC9FD1C3A}</a:tableStyleId>
              </a:tblPr>
              <a:tblGrid>
                <a:gridCol w="1180432">
                  <a:extLst>
                    <a:ext uri="{9D8B030D-6E8A-4147-A177-3AD203B41FA5}">
                      <a16:colId xmlns:a16="http://schemas.microsoft.com/office/drawing/2014/main" val="20000"/>
                    </a:ext>
                  </a:extLst>
                </a:gridCol>
                <a:gridCol w="1180432">
                  <a:extLst>
                    <a:ext uri="{9D8B030D-6E8A-4147-A177-3AD203B41FA5}">
                      <a16:colId xmlns:a16="http://schemas.microsoft.com/office/drawing/2014/main" val="20001"/>
                    </a:ext>
                  </a:extLst>
                </a:gridCol>
                <a:gridCol w="943813">
                  <a:extLst>
                    <a:ext uri="{9D8B030D-6E8A-4147-A177-3AD203B41FA5}">
                      <a16:colId xmlns:a16="http://schemas.microsoft.com/office/drawing/2014/main" val="20002"/>
                    </a:ext>
                  </a:extLst>
                </a:gridCol>
                <a:gridCol w="1010652">
                  <a:extLst>
                    <a:ext uri="{9D8B030D-6E8A-4147-A177-3AD203B41FA5}">
                      <a16:colId xmlns:a16="http://schemas.microsoft.com/office/drawing/2014/main" val="20003"/>
                    </a:ext>
                  </a:extLst>
                </a:gridCol>
                <a:gridCol w="946484">
                  <a:extLst>
                    <a:ext uri="{9D8B030D-6E8A-4147-A177-3AD203B41FA5}">
                      <a16:colId xmlns:a16="http://schemas.microsoft.com/office/drawing/2014/main" val="20004"/>
                    </a:ext>
                  </a:extLst>
                </a:gridCol>
                <a:gridCol w="1820779">
                  <a:extLst>
                    <a:ext uri="{9D8B030D-6E8A-4147-A177-3AD203B41FA5}">
                      <a16:colId xmlns:a16="http://schemas.microsoft.com/office/drawing/2014/main" val="20005"/>
                    </a:ext>
                  </a:extLst>
                </a:gridCol>
              </a:tblGrid>
              <a:tr h="370840">
                <a:tc>
                  <a:txBody>
                    <a:bodyPr/>
                    <a:lstStyle/>
                    <a:p>
                      <a:r>
                        <a:rPr lang="en-US" sz="1600" dirty="0">
                          <a:solidFill>
                            <a:srgbClr val="000099"/>
                          </a:solidFill>
                        </a:rPr>
                        <a:t>Accident</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Model</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gridSpan="3">
                  <a:txBody>
                    <a:bodyPr/>
                    <a:lstStyle/>
                    <a:p>
                      <a:r>
                        <a:rPr lang="en-US" sz="1600" dirty="0">
                          <a:solidFill>
                            <a:srgbClr val="000099"/>
                          </a:solidFill>
                        </a:rPr>
                        <a:t>Iodine Form</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tc>
                <a:tc hMerge="1">
                  <a:txBody>
                    <a:bodyPr/>
                    <a:lstStyle/>
                    <a:p>
                      <a:endParaRPr lang="en-US" dirty="0"/>
                    </a:p>
                  </a:txBody>
                  <a:tcPr/>
                </a:tc>
                <a:tc>
                  <a:txBody>
                    <a:bodyPr/>
                    <a:lstStyle/>
                    <a:p>
                      <a:endParaRPr lang="en-US" sz="16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endParaRPr lang="en-US" sz="16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Aerosol</a:t>
                      </a:r>
                    </a:p>
                    <a:p>
                      <a:endParaRPr lang="en-US" sz="16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Elemental</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Organic</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en-US" sz="16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r>
                        <a:rPr lang="en-US" sz="1600" dirty="0">
                          <a:solidFill>
                            <a:srgbClr val="000099"/>
                          </a:solidFill>
                        </a:rPr>
                        <a:t>DBA-LOCA</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TID-14844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91</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4</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RG 1.195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p>
                      <a:r>
                        <a:rPr lang="en-US" sz="1600" dirty="0">
                          <a:solidFill>
                            <a:srgbClr val="000099"/>
                          </a:solidFill>
                        </a:rPr>
                        <a:t>DBA-LOCA</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RG</a:t>
                      </a:r>
                      <a:r>
                        <a:rPr lang="en-US" sz="1600" baseline="0" dirty="0">
                          <a:solidFill>
                            <a:srgbClr val="000099"/>
                          </a:solidFill>
                        </a:rPr>
                        <a:t> 1.183</a:t>
                      </a:r>
                      <a:endParaRPr lang="en-US" sz="1600" dirty="0">
                        <a:solidFill>
                          <a:srgbClr val="000099"/>
                        </a:solidFill>
                      </a:endParaRP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95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4.85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.15</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r>
                        <a:rPr lang="en-US" sz="1600" dirty="0">
                          <a:solidFill>
                            <a:srgbClr val="000099"/>
                          </a:solidFill>
                        </a:rPr>
                        <a:t>RG 1.183</a:t>
                      </a:r>
                    </a:p>
                  </a:txBody>
                  <a:tcP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bl>
          </a:graphicData>
        </a:graphic>
      </p:graphicFrame>
      <p:sp>
        <p:nvSpPr>
          <p:cNvPr id="5" name="Content Placeholder 3"/>
          <p:cNvSpPr txBox="1">
            <a:spLocks/>
          </p:cNvSpPr>
          <p:nvPr/>
        </p:nvSpPr>
        <p:spPr bwMode="auto">
          <a:xfrm>
            <a:off x="766996" y="5411166"/>
            <a:ext cx="8128000" cy="1114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ea typeface="+mn-ea"/>
                <a:cs typeface="+mn-cs"/>
              </a:defRPr>
            </a:lvl1pPr>
            <a:lvl2pPr marL="800100" indent="-342900" algn="l" rtl="0" eaLnBrk="0" fontAlgn="base" hangingPunct="0">
              <a:spcBef>
                <a:spcPct val="20000"/>
              </a:spcBef>
              <a:spcAft>
                <a:spcPct val="0"/>
              </a:spcAft>
              <a:buFont typeface="Arial" pitchFamily="34" charset="0"/>
              <a:buChar char="•"/>
              <a:defRPr sz="2000">
                <a:solidFill>
                  <a:schemeClr val="tx2">
                    <a:lumMod val="75000"/>
                  </a:schemeClr>
                </a:solidFill>
                <a:latin typeface="+mn-lt"/>
              </a:defRPr>
            </a:lvl2pPr>
            <a:lvl3pPr marL="1143000" indent="-228600" algn="l" rtl="0" eaLnBrk="0" fontAlgn="base" hangingPunct="0">
              <a:spcBef>
                <a:spcPct val="20000"/>
              </a:spcBef>
              <a:spcAft>
                <a:spcPct val="0"/>
              </a:spcAft>
              <a:buChar char="•"/>
              <a:defRPr sz="2000">
                <a:solidFill>
                  <a:schemeClr val="tx2">
                    <a:lumMod val="75000"/>
                  </a:schemeClr>
                </a:solidFill>
                <a:latin typeface="+mn-lt"/>
              </a:defRPr>
            </a:lvl3pPr>
            <a:lvl4pPr marL="1600200" indent="-228600" algn="l" rtl="0" eaLnBrk="0" fontAlgn="base" hangingPunct="0">
              <a:spcBef>
                <a:spcPct val="20000"/>
              </a:spcBef>
              <a:spcAft>
                <a:spcPct val="0"/>
              </a:spcAft>
              <a:buChar char="–"/>
              <a:defRPr sz="2000">
                <a:solidFill>
                  <a:schemeClr val="tx2">
                    <a:lumMod val="75000"/>
                  </a:schemeClr>
                </a:solidFill>
                <a:latin typeface="+mn-lt"/>
              </a:defRPr>
            </a:lvl4pPr>
            <a:lvl5pPr marL="2057400" indent="-228600" algn="l" rtl="0" eaLnBrk="0" fontAlgn="base" hangingPunct="0">
              <a:spcBef>
                <a:spcPct val="20000"/>
              </a:spcBef>
              <a:spcAft>
                <a:spcPct val="0"/>
              </a:spcAft>
              <a:buChar char="»"/>
              <a:defRPr sz="2000">
                <a:solidFill>
                  <a:schemeClr val="tx2">
                    <a:lumMod val="75000"/>
                  </a:schemeClr>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kern="0" dirty="0"/>
              <a:t>Other scenarios assume other fractions, for example 97% elemental and 3% organic for an SGTR (RG 1.183, Appendix F).</a:t>
            </a:r>
          </a:p>
          <a:p>
            <a:endParaRPr lang="en-US" kern="0" dirty="0"/>
          </a:p>
          <a:p>
            <a:pPr marL="0" indent="0">
              <a:buFont typeface="Arial" pitchFamily="34" charset="0"/>
              <a:buNone/>
            </a:pPr>
            <a:endParaRPr lang="en-US" kern="0" dirty="0"/>
          </a:p>
          <a:p>
            <a:pPr marL="0" indent="0">
              <a:buFont typeface="Arial" pitchFamily="34" charset="0"/>
              <a:buNone/>
            </a:pPr>
            <a:endParaRPr lang="en-US" kern="0" dirty="0"/>
          </a:p>
          <a:p>
            <a:endParaRPr lang="en-US" kern="0" dirty="0"/>
          </a:p>
          <a:p>
            <a:endParaRPr lang="en-US" kern="0" dirty="0"/>
          </a:p>
          <a:p>
            <a:endParaRPr lang="en-US" kern="0" dirty="0"/>
          </a:p>
          <a:p>
            <a:endParaRPr lang="en-US" kern="0" dirty="0"/>
          </a:p>
          <a:p>
            <a:pPr marL="0" indent="0">
              <a:buFont typeface="Arial" pitchFamily="34" charset="0"/>
              <a:buNone/>
            </a:pPr>
            <a:endParaRPr lang="en-US" kern="0" dirty="0"/>
          </a:p>
        </p:txBody>
      </p:sp>
    </p:spTree>
    <p:extLst>
      <p:ext uri="{BB962C8B-B14F-4D97-AF65-F5344CB8AC3E}">
        <p14:creationId xmlns:p14="http://schemas.microsoft.com/office/powerpoint/2010/main" val="384623217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SNAP/SNAP/RADTRAD Exercises</a:t>
            </a:r>
          </a:p>
        </p:txBody>
      </p:sp>
      <p:sp>
        <p:nvSpPr>
          <p:cNvPr id="3" name="Content Placeholder 2"/>
          <p:cNvSpPr>
            <a:spLocks noGrp="1"/>
          </p:cNvSpPr>
          <p:nvPr>
            <p:ph idx="1"/>
          </p:nvPr>
        </p:nvSpPr>
        <p:spPr/>
        <p:txBody>
          <a:bodyPr/>
          <a:lstStyle/>
          <a:p>
            <a:pPr marL="342900" lvl="1"/>
            <a:r>
              <a:rPr lang="en-US" dirty="0"/>
              <a:t>The first set of exercises are to set up a fuel handling accident (FHA) for a representative PWR plant and determine the EAB and LPZ dose. As noted earlier the FHA is basically a drop of a lifted fuel assembly onto the core or spent fuel rack.  Then an normal-mode control room model will be added to the model.</a:t>
            </a:r>
          </a:p>
          <a:p>
            <a:pPr marL="342900" lvl="1"/>
            <a:r>
              <a:rPr lang="en-US" dirty="0"/>
              <a:t>The rod ejection accident (REA) will be based on the FHA and will be done by changing the source model and adding components to the control room for emergency mode operation.</a:t>
            </a:r>
          </a:p>
          <a:p>
            <a:r>
              <a:rPr lang="en-US" dirty="0"/>
              <a:t>Refer to the SNAP/RADTRAD Training Exercises for directions.</a:t>
            </a:r>
          </a:p>
        </p:txBody>
      </p:sp>
    </p:spTree>
    <p:extLst>
      <p:ext uri="{BB962C8B-B14F-4D97-AF65-F5344CB8AC3E}">
        <p14:creationId xmlns:p14="http://schemas.microsoft.com/office/powerpoint/2010/main" val="86635194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RCS Activity Calculator</a:t>
            </a:r>
          </a:p>
        </p:txBody>
      </p:sp>
      <p:sp>
        <p:nvSpPr>
          <p:cNvPr id="3" name="Content Placeholder 2"/>
          <p:cNvSpPr>
            <a:spLocks noGrp="1"/>
          </p:cNvSpPr>
          <p:nvPr>
            <p:ph idx="1"/>
          </p:nvPr>
        </p:nvSpPr>
        <p:spPr/>
        <p:txBody>
          <a:bodyPr/>
          <a:lstStyle/>
          <a:p>
            <a:r>
              <a:rPr lang="en-US" dirty="0"/>
              <a:t>SNAP/RADTRAD allows user to consider events that involve reactor coolant system (RCS) activity.  Two approaches available:</a:t>
            </a:r>
          </a:p>
          <a:p>
            <a:pPr lvl="1"/>
            <a:r>
              <a:rPr lang="en-US" dirty="0"/>
              <a:t>User can specify the coolant activity directly and then adjust for pre-incident and co-incident iodine spiking.</a:t>
            </a:r>
          </a:p>
          <a:p>
            <a:pPr lvl="1"/>
            <a:r>
              <a:rPr lang="en-US" dirty="0"/>
              <a:t>User can utilize reactor coolant system activities based on the RN Editor formulation, and is similar to GALE code formulation and based on ANSI/ANS 18.1.  The original RNEditor was developed by Steve </a:t>
            </a:r>
            <a:r>
              <a:rPr lang="en-US" dirty="0" err="1"/>
              <a:t>LaVie</a:t>
            </a:r>
            <a:r>
              <a:rPr lang="en-US" dirty="0"/>
              <a:t> almost 20 years ago.  Steve works for NRC.</a:t>
            </a:r>
          </a:p>
          <a:p>
            <a:r>
              <a:rPr lang="en-US" dirty="0"/>
              <a:t>To specify the coolant activity directly, click on Nuclide Data, then click on Total Inventories (   ), then on the Add RCS Inventory icon (   ).  The window on the next slide appears (may have some number in the various fields – can be cleared by clicking on the Reset Button (lower left)).</a:t>
            </a:r>
          </a:p>
          <a:p>
            <a:pPr lvl="1"/>
            <a:endParaRPr lang="en-US" dirty="0"/>
          </a:p>
          <a:p>
            <a:pPr lvl="1"/>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1191" y="4610887"/>
            <a:ext cx="171450" cy="1905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4288" y="4611975"/>
            <a:ext cx="209579" cy="190527"/>
          </a:xfrm>
          <a:prstGeom prst="rect">
            <a:avLst/>
          </a:prstGeom>
        </p:spPr>
      </p:pic>
    </p:spTree>
    <p:extLst>
      <p:ext uri="{BB962C8B-B14F-4D97-AF65-F5344CB8AC3E}">
        <p14:creationId xmlns:p14="http://schemas.microsoft.com/office/powerpoint/2010/main" val="390409403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RCS Activity Calculator</a:t>
            </a:r>
          </a:p>
        </p:txBody>
      </p:sp>
      <p:sp>
        <p:nvSpPr>
          <p:cNvPr id="6" name="TextBox 5"/>
          <p:cNvSpPr txBox="1"/>
          <p:nvPr/>
        </p:nvSpPr>
        <p:spPr>
          <a:xfrm>
            <a:off x="570634" y="1942155"/>
            <a:ext cx="3060596" cy="3539430"/>
          </a:xfrm>
          <a:prstGeom prst="rect">
            <a:avLst/>
          </a:prstGeom>
          <a:noFill/>
        </p:spPr>
        <p:txBody>
          <a:bodyPr wrap="square" rtlCol="0">
            <a:spAutoFit/>
          </a:bodyPr>
          <a:lstStyle/>
          <a:p>
            <a:pPr marL="285750" indent="-285750">
              <a:buFont typeface="Arial" panose="020B0604020202020204" pitchFamily="34" charset="0"/>
              <a:buChar char="•"/>
            </a:pPr>
            <a:r>
              <a:rPr lang="en-US" sz="1400" dirty="0"/>
              <a:t>RCS Activity Calculator – can be calculated by the code or user-specified.</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Can consider various Equilibrium Activities Level based on the Technical Specification values.</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Can also consider pre-incident or coincident iodine spiking.</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Values in this window based on 66,000 </a:t>
            </a:r>
            <a:r>
              <a:rPr lang="en-US" sz="1400" dirty="0" err="1"/>
              <a:t>lb</a:t>
            </a:r>
            <a:r>
              <a:rPr lang="en-US" sz="1400" dirty="0"/>
              <a:t>/</a:t>
            </a:r>
            <a:r>
              <a:rPr lang="en-US" sz="1400" dirty="0" err="1"/>
              <a:t>hr</a:t>
            </a:r>
            <a:r>
              <a:rPr lang="en-US" sz="1400" dirty="0"/>
              <a:t> letdown flow (all other RCS Activity Inputs – PWR set to 0).</a:t>
            </a:r>
          </a:p>
          <a:p>
            <a:r>
              <a:rPr lang="en-US" sz="1400" dirty="0"/>
              <a:t>  </a:t>
            </a:r>
          </a:p>
        </p:txBody>
      </p:sp>
      <p:pic>
        <p:nvPicPr>
          <p:cNvPr id="8" name="Picture 7">
            <a:extLst>
              <a:ext uri="{FF2B5EF4-FFF2-40B4-BE49-F238E27FC236}">
                <a16:creationId xmlns:a16="http://schemas.microsoft.com/office/drawing/2014/main" id="{C6FD10F8-65AC-4C5A-A4A4-D487FC58F87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1431" y="1516952"/>
            <a:ext cx="5453165" cy="4112883"/>
          </a:xfrm>
          <a:prstGeom prst="rect">
            <a:avLst/>
          </a:prstGeom>
        </p:spPr>
      </p:pic>
    </p:spTree>
    <p:extLst>
      <p:ext uri="{BB962C8B-B14F-4D97-AF65-F5344CB8AC3E}">
        <p14:creationId xmlns:p14="http://schemas.microsoft.com/office/powerpoint/2010/main" val="124374115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RCS Activity Calculator</a:t>
            </a:r>
          </a:p>
        </p:txBody>
      </p:sp>
      <p:sp>
        <p:nvSpPr>
          <p:cNvPr id="3" name="Content Placeholder 2"/>
          <p:cNvSpPr>
            <a:spLocks noGrp="1"/>
          </p:cNvSpPr>
          <p:nvPr>
            <p:ph idx="1"/>
          </p:nvPr>
        </p:nvSpPr>
        <p:spPr>
          <a:xfrm>
            <a:off x="597006" y="1443391"/>
            <a:ext cx="4080792" cy="5108549"/>
          </a:xfrm>
        </p:spPr>
        <p:txBody>
          <a:bodyPr/>
          <a:lstStyle/>
          <a:p>
            <a:r>
              <a:rPr lang="en-US" sz="1400" dirty="0"/>
              <a:t>Known values for RCS Coolant Activity in µCi/gm can be used to determine the equilibrium concentration. Enter the following parameters in the RCS Activity Calculator screen:</a:t>
            </a:r>
          </a:p>
          <a:p>
            <a:pPr lvl="1"/>
            <a:r>
              <a:rPr lang="en-US" sz="1400" dirty="0"/>
              <a:t>Plant Power must be set. Use 3637 MWt for Plant Power Level in Model Options.</a:t>
            </a:r>
          </a:p>
          <a:p>
            <a:pPr lvl="1"/>
            <a:r>
              <a:rPr lang="en-US" sz="1400" dirty="0"/>
              <a:t>RCS Mass in grams – use value of 3.819E5 kg as shown.  </a:t>
            </a:r>
          </a:p>
          <a:p>
            <a:pPr lvl="1"/>
            <a:r>
              <a:rPr lang="en-US" sz="1400" dirty="0"/>
              <a:t>Enter Activity Values listed in the table.  Note the RCS Inventory is calculated by SNAP/RADTRAD in Ci.</a:t>
            </a:r>
          </a:p>
          <a:p>
            <a:pPr lvl="1"/>
            <a:r>
              <a:rPr lang="en-US" sz="1400" dirty="0"/>
              <a:t>Click on OK – </a:t>
            </a:r>
            <a:r>
              <a:rPr lang="en-US" sz="1400" b="1" u="sng" dirty="0"/>
              <a:t>do not click on Calculate Activities.  </a:t>
            </a:r>
          </a:p>
        </p:txBody>
      </p:sp>
      <p:graphicFrame>
        <p:nvGraphicFramePr>
          <p:cNvPr id="7" name="Table 6"/>
          <p:cNvGraphicFramePr>
            <a:graphicFrameLocks noGrp="1"/>
          </p:cNvGraphicFramePr>
          <p:nvPr>
            <p:extLst>
              <p:ext uri="{D42A27DB-BD31-4B8C-83A1-F6EECF244321}">
                <p14:modId xmlns:p14="http://schemas.microsoft.com/office/powerpoint/2010/main" val="440955254"/>
              </p:ext>
            </p:extLst>
          </p:nvPr>
        </p:nvGraphicFramePr>
        <p:xfrm>
          <a:off x="5778185" y="1467952"/>
          <a:ext cx="1320800" cy="4572000"/>
        </p:xfrm>
        <a:graphic>
          <a:graphicData uri="http://schemas.openxmlformats.org/drawingml/2006/table">
            <a:tbl>
              <a:tblPr>
                <a:tableStyleId>{5C22544A-7EE6-4342-B048-85BDC9FD1C3A}</a:tableStyleId>
              </a:tblPr>
              <a:tblGrid>
                <a:gridCol w="608138">
                  <a:extLst>
                    <a:ext uri="{9D8B030D-6E8A-4147-A177-3AD203B41FA5}">
                      <a16:colId xmlns:a16="http://schemas.microsoft.com/office/drawing/2014/main" val="20000"/>
                    </a:ext>
                  </a:extLst>
                </a:gridCol>
                <a:gridCol w="712662">
                  <a:extLst>
                    <a:ext uri="{9D8B030D-6E8A-4147-A177-3AD203B41FA5}">
                      <a16:colId xmlns:a16="http://schemas.microsoft.com/office/drawing/2014/main" val="20001"/>
                    </a:ext>
                  </a:extLst>
                </a:gridCol>
              </a:tblGrid>
              <a:tr h="381000">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t"/>
                      <a:r>
                        <a:rPr lang="en-US" sz="1100" u="none" strike="noStrike" dirty="0">
                          <a:effectLst/>
                        </a:rPr>
                        <a:t>RCS Conc (uCi/g)</a:t>
                      </a:r>
                      <a:endParaRPr lang="en-US" sz="1100" b="0" i="0" u="none" strike="noStrike" dirty="0">
                        <a:solidFill>
                          <a:srgbClr val="000000"/>
                        </a:solidFill>
                        <a:effectLst/>
                        <a:latin typeface="Calibri"/>
                      </a:endParaRPr>
                    </a:p>
                  </a:txBody>
                  <a:tcPr marL="9525" marR="9525" marT="9525" marB="0">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190500">
                <a:tc>
                  <a:txBody>
                    <a:bodyPr/>
                    <a:lstStyle/>
                    <a:p>
                      <a:pPr algn="l" fontAlgn="b"/>
                      <a:r>
                        <a:rPr lang="en-US" sz="1100" u="none" strike="noStrike" dirty="0">
                          <a:effectLst/>
                        </a:rPr>
                        <a:t>Kr-83m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0.000E+00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90500">
                <a:tc>
                  <a:txBody>
                    <a:bodyPr/>
                    <a:lstStyle/>
                    <a:p>
                      <a:pPr algn="l" fontAlgn="b"/>
                      <a:r>
                        <a:rPr lang="en-US" sz="1100" u="none" strike="noStrike" dirty="0">
                          <a:effectLst/>
                        </a:rPr>
                        <a:t>Kr-85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7.510E+00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90500">
                <a:tc>
                  <a:txBody>
                    <a:bodyPr/>
                    <a:lstStyle/>
                    <a:p>
                      <a:pPr algn="l" fontAlgn="b"/>
                      <a:r>
                        <a:rPr lang="en-US" sz="1100" u="none" strike="noStrike" dirty="0">
                          <a:effectLst/>
                        </a:rPr>
                        <a:t>Kr-85m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1.370E+00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190500">
                <a:tc>
                  <a:txBody>
                    <a:bodyPr/>
                    <a:lstStyle/>
                    <a:p>
                      <a:pPr algn="l" fontAlgn="b"/>
                      <a:r>
                        <a:rPr lang="en-US" sz="1100" u="none" strike="noStrike" dirty="0">
                          <a:effectLst/>
                        </a:rPr>
                        <a:t>Kr-87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8.940E-01</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190500">
                <a:tc>
                  <a:txBody>
                    <a:bodyPr/>
                    <a:lstStyle/>
                    <a:p>
                      <a:pPr algn="l" fontAlgn="b"/>
                      <a:r>
                        <a:rPr lang="en-US" sz="1100" u="none" strike="noStrike" dirty="0">
                          <a:effectLst/>
                        </a:rPr>
                        <a:t>Kr-88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2.470E+00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190500">
                <a:tc>
                  <a:txBody>
                    <a:bodyPr/>
                    <a:lstStyle/>
                    <a:p>
                      <a:pPr algn="l" fontAlgn="b"/>
                      <a:r>
                        <a:rPr lang="en-US" sz="1100" u="none" strike="noStrike" dirty="0">
                          <a:effectLst/>
                        </a:rPr>
                        <a:t>Xe-131m</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2.810E+00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190500">
                <a:tc>
                  <a:txBody>
                    <a:bodyPr/>
                    <a:lstStyle/>
                    <a:p>
                      <a:pPr algn="l" fontAlgn="b"/>
                      <a:r>
                        <a:rPr lang="en-US" sz="1100" u="none" strike="noStrike" dirty="0">
                          <a:effectLst/>
                        </a:rPr>
                        <a:t>Xe-133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2.310E+02</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190500">
                <a:tc>
                  <a:txBody>
                    <a:bodyPr/>
                    <a:lstStyle/>
                    <a:p>
                      <a:pPr algn="l" fontAlgn="b"/>
                      <a:r>
                        <a:rPr lang="en-US" sz="1100" u="none" strike="noStrike" dirty="0">
                          <a:effectLst/>
                        </a:rPr>
                        <a:t>Xe-133m</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4.160E+00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190500">
                <a:tc>
                  <a:txBody>
                    <a:bodyPr/>
                    <a:lstStyle/>
                    <a:p>
                      <a:pPr algn="l" fontAlgn="b"/>
                      <a:r>
                        <a:rPr lang="en-US" sz="1100" u="none" strike="noStrike" dirty="0">
                          <a:effectLst/>
                        </a:rPr>
                        <a:t>Xe-135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6.100E+00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190500">
                <a:tc>
                  <a:txBody>
                    <a:bodyPr/>
                    <a:lstStyle/>
                    <a:p>
                      <a:pPr algn="l" fontAlgn="b"/>
                      <a:r>
                        <a:rPr lang="en-US" sz="1100" u="none" strike="noStrike" dirty="0">
                          <a:effectLst/>
                        </a:rPr>
                        <a:t>Xe-135m</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4.620E-01</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190500">
                <a:tc>
                  <a:txBody>
                    <a:bodyPr/>
                    <a:lstStyle/>
                    <a:p>
                      <a:pPr algn="l" fontAlgn="b"/>
                      <a:r>
                        <a:rPr lang="en-US" sz="1100" u="none" strike="noStrike" dirty="0">
                          <a:effectLst/>
                        </a:rPr>
                        <a:t>Xe-138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5.700E-01</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r h="190500">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2"/>
                  </a:ext>
                </a:extLst>
              </a:tr>
              <a:tr h="190500">
                <a:tc>
                  <a:txBody>
                    <a:bodyPr/>
                    <a:lstStyle/>
                    <a:p>
                      <a:pPr algn="l" fontAlgn="b"/>
                      <a:r>
                        <a:rPr lang="en-US" sz="1100" u="none" strike="noStrike" dirty="0">
                          <a:effectLst/>
                        </a:rPr>
                        <a:t>I-131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7.770E-01</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3"/>
                  </a:ext>
                </a:extLst>
              </a:tr>
              <a:tr h="190500">
                <a:tc>
                  <a:txBody>
                    <a:bodyPr/>
                    <a:lstStyle/>
                    <a:p>
                      <a:pPr algn="l" fontAlgn="b"/>
                      <a:r>
                        <a:rPr lang="en-US" sz="1100" u="none" strike="noStrike" dirty="0">
                          <a:effectLst/>
                        </a:rPr>
                        <a:t>I-132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8.030E-01</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4"/>
                  </a:ext>
                </a:extLst>
              </a:tr>
              <a:tr h="190500">
                <a:tc>
                  <a:txBody>
                    <a:bodyPr/>
                    <a:lstStyle/>
                    <a:p>
                      <a:pPr algn="l" fontAlgn="b"/>
                      <a:r>
                        <a:rPr lang="en-US" sz="1100" u="none" strike="noStrike" dirty="0">
                          <a:effectLst/>
                        </a:rPr>
                        <a:t>I-133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1.190E+00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5"/>
                  </a:ext>
                </a:extLst>
              </a:tr>
              <a:tr h="190500">
                <a:tc>
                  <a:txBody>
                    <a:bodyPr/>
                    <a:lstStyle/>
                    <a:p>
                      <a:pPr algn="l" fontAlgn="b"/>
                      <a:r>
                        <a:rPr lang="en-US" sz="1100" u="none" strike="noStrike" dirty="0">
                          <a:effectLst/>
                        </a:rPr>
                        <a:t>I-134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1.730E-01</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6"/>
                  </a:ext>
                </a:extLst>
              </a:tr>
              <a:tr h="190500">
                <a:tc>
                  <a:txBody>
                    <a:bodyPr/>
                    <a:lstStyle/>
                    <a:p>
                      <a:pPr algn="l" fontAlgn="b"/>
                      <a:r>
                        <a:rPr lang="en-US" sz="1100" u="none" strike="noStrike" dirty="0">
                          <a:effectLst/>
                        </a:rPr>
                        <a:t>I-135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6.750E-01</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7"/>
                  </a:ext>
                </a:extLst>
              </a:tr>
              <a:tr h="190500">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8"/>
                  </a:ext>
                </a:extLst>
              </a:tr>
              <a:tr h="190500">
                <a:tc>
                  <a:txBody>
                    <a:bodyPr/>
                    <a:lstStyle/>
                    <a:p>
                      <a:pPr algn="l" fontAlgn="b"/>
                      <a:r>
                        <a:rPr lang="en-US" sz="1100" u="none" strike="noStrike" dirty="0">
                          <a:effectLst/>
                        </a:rPr>
                        <a:t>Cs-134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4.820E+00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9"/>
                  </a:ext>
                </a:extLst>
              </a:tr>
              <a:tr h="190500">
                <a:tc>
                  <a:txBody>
                    <a:bodyPr/>
                    <a:lstStyle/>
                    <a:p>
                      <a:pPr algn="l" fontAlgn="b"/>
                      <a:r>
                        <a:rPr lang="en-US" sz="1100" u="none" strike="noStrike" dirty="0">
                          <a:effectLst/>
                        </a:rPr>
                        <a:t>Cs-136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4.350E+00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0"/>
                  </a:ext>
                </a:extLst>
              </a:tr>
              <a:tr h="190500">
                <a:tc>
                  <a:txBody>
                    <a:bodyPr/>
                    <a:lstStyle/>
                    <a:p>
                      <a:pPr algn="l" fontAlgn="b"/>
                      <a:r>
                        <a:rPr lang="en-US" sz="1100" u="none" strike="noStrike" dirty="0">
                          <a:effectLst/>
                        </a:rPr>
                        <a:t>Cs-137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2.680E+00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1"/>
                  </a:ext>
                </a:extLst>
              </a:tr>
              <a:tr h="190500">
                <a:tc>
                  <a:txBody>
                    <a:bodyPr/>
                    <a:lstStyle/>
                    <a:p>
                      <a:pPr algn="l" fontAlgn="b"/>
                      <a:r>
                        <a:rPr lang="en-US" sz="1100" u="none" strike="noStrike" dirty="0">
                          <a:effectLst/>
                        </a:rPr>
                        <a:t>Rb-86  </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r" fontAlgn="b"/>
                      <a:r>
                        <a:rPr lang="en-US" sz="1100" u="none" strike="noStrike" dirty="0">
                          <a:effectLst/>
                        </a:rPr>
                        <a:t>0.000E+00</a:t>
                      </a:r>
                      <a:endParaRPr lang="en-US" sz="1100" b="0" i="0" u="none" strike="noStrike" dirty="0">
                        <a:solidFill>
                          <a:srgbClr val="000000"/>
                        </a:solidFill>
                        <a:effectLst/>
                        <a:latin typeface="Calibri"/>
                      </a:endParaRPr>
                    </a:p>
                  </a:txBody>
                  <a:tcPr marL="9525" marR="9525" marT="9525" marB="0" anchor="b">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22"/>
                  </a:ext>
                </a:extLst>
              </a:tr>
            </a:tbl>
          </a:graphicData>
        </a:graphic>
      </p:graphicFrame>
    </p:spTree>
    <p:extLst>
      <p:ext uri="{BB962C8B-B14F-4D97-AF65-F5344CB8AC3E}">
        <p14:creationId xmlns:p14="http://schemas.microsoft.com/office/powerpoint/2010/main" val="697740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a:xfrm>
            <a:off x="4912066" y="1574800"/>
            <a:ext cx="4054134" cy="4635500"/>
          </a:xfrm>
        </p:spPr>
        <p:txBody>
          <a:bodyPr/>
          <a:lstStyle/>
          <a:p>
            <a:r>
              <a:rPr lang="en-US" sz="1800" dirty="0"/>
              <a:t>Five options available as shown on the Welcome Screenshot – typical of Windows programs</a:t>
            </a:r>
          </a:p>
          <a:p>
            <a:r>
              <a:rPr lang="en-US" sz="1800" dirty="0"/>
              <a:t>Most of the time, users will create a new model, open an existing model or import a existing model from a .psx file.  </a:t>
            </a:r>
          </a:p>
          <a:p>
            <a:r>
              <a:rPr lang="en-US" sz="1800" dirty="0"/>
              <a:t>There are multiple ways that you can perform any of the above functions.  Some examples:</a:t>
            </a:r>
          </a:p>
          <a:p>
            <a:pPr lvl="1"/>
            <a:r>
              <a:rPr lang="en-US" sz="1800" dirty="0"/>
              <a:t>File-&gt;New to create a new model</a:t>
            </a:r>
          </a:p>
          <a:p>
            <a:pPr lvl="1"/>
            <a:r>
              <a:rPr lang="en-US" sz="1800" dirty="0"/>
              <a:t>File-&gt;Open to open a previously saved model</a:t>
            </a:r>
          </a:p>
          <a:p>
            <a:pPr lvl="1"/>
            <a:r>
              <a:rPr lang="en-US" sz="1800" dirty="0"/>
              <a:t>File-&gt;Import to import a model</a:t>
            </a:r>
          </a:p>
          <a:p>
            <a:pPr lvl="1"/>
            <a:endParaRPr lang="en-US" sz="1800" dirty="0"/>
          </a:p>
        </p:txBody>
      </p:sp>
      <p:pic>
        <p:nvPicPr>
          <p:cNvPr id="5" name="Picture 4">
            <a:extLst>
              <a:ext uri="{FF2B5EF4-FFF2-40B4-BE49-F238E27FC236}">
                <a16:creationId xmlns:a16="http://schemas.microsoft.com/office/drawing/2014/main" id="{6DC60F48-839D-475C-9D4B-B594B33F3D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728" y="2186599"/>
            <a:ext cx="4130939" cy="3569309"/>
          </a:xfrm>
          <a:prstGeom prst="rect">
            <a:avLst/>
          </a:prstGeom>
        </p:spPr>
      </p:pic>
    </p:spTree>
    <p:extLst>
      <p:ext uri="{BB962C8B-B14F-4D97-AF65-F5344CB8AC3E}">
        <p14:creationId xmlns:p14="http://schemas.microsoft.com/office/powerpoint/2010/main" val="21888813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RCS Activity Calculator</a:t>
            </a:r>
          </a:p>
        </p:txBody>
      </p:sp>
      <p:sp>
        <p:nvSpPr>
          <p:cNvPr id="5" name="Content Placeholder 4"/>
          <p:cNvSpPr>
            <a:spLocks noGrp="1"/>
          </p:cNvSpPr>
          <p:nvPr>
            <p:ph idx="1"/>
          </p:nvPr>
        </p:nvSpPr>
        <p:spPr>
          <a:xfrm>
            <a:off x="838200" y="1574800"/>
            <a:ext cx="8128000" cy="465597"/>
          </a:xfrm>
        </p:spPr>
        <p:txBody>
          <a:bodyPr/>
          <a:lstStyle/>
          <a:p>
            <a:r>
              <a:rPr lang="en-US" dirty="0"/>
              <a:t>RCS Activity Results</a:t>
            </a:r>
          </a:p>
        </p:txBody>
      </p:sp>
      <p:pic>
        <p:nvPicPr>
          <p:cNvPr id="4" name="Picture 3">
            <a:extLst>
              <a:ext uri="{FF2B5EF4-FFF2-40B4-BE49-F238E27FC236}">
                <a16:creationId xmlns:a16="http://schemas.microsoft.com/office/drawing/2014/main" id="{0AC41CB4-8927-4E3E-8447-4A42E4B19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7260" y="2040397"/>
            <a:ext cx="6228272" cy="4697484"/>
          </a:xfrm>
          <a:prstGeom prst="rect">
            <a:avLst/>
          </a:prstGeom>
        </p:spPr>
      </p:pic>
    </p:spTree>
    <p:extLst>
      <p:ext uri="{BB962C8B-B14F-4D97-AF65-F5344CB8AC3E}">
        <p14:creationId xmlns:p14="http://schemas.microsoft.com/office/powerpoint/2010/main" val="152918894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RCS Activity Calculator</a:t>
            </a:r>
          </a:p>
        </p:txBody>
      </p:sp>
      <p:sp>
        <p:nvSpPr>
          <p:cNvPr id="3" name="Content Placeholder 2"/>
          <p:cNvSpPr>
            <a:spLocks noGrp="1"/>
          </p:cNvSpPr>
          <p:nvPr>
            <p:ph idx="1"/>
          </p:nvPr>
        </p:nvSpPr>
        <p:spPr>
          <a:xfrm>
            <a:off x="546596" y="1468045"/>
            <a:ext cx="3113494" cy="5289917"/>
          </a:xfrm>
        </p:spPr>
        <p:txBody>
          <a:bodyPr/>
          <a:lstStyle/>
          <a:p>
            <a:r>
              <a:rPr lang="en-US" sz="1400" dirty="0"/>
              <a:t>To calculate the equilibrium nuclide concentration in the coolant, enter the following parameters in the RCS Activity Calculator screen:</a:t>
            </a:r>
          </a:p>
          <a:p>
            <a:pPr lvl="1"/>
            <a:r>
              <a:rPr lang="en-US" sz="1400" dirty="0"/>
              <a:t>Set Plant Power Level to 3637 MWth in Model Options (if not set).</a:t>
            </a:r>
          </a:p>
          <a:p>
            <a:pPr lvl="1"/>
            <a:r>
              <a:rPr lang="en-US" sz="1400" dirty="0"/>
              <a:t>Use value of 3.8192E5 kg for RCS mass. </a:t>
            </a:r>
          </a:p>
          <a:p>
            <a:pPr lvl="1"/>
            <a:r>
              <a:rPr lang="en-US" sz="1400" dirty="0"/>
              <a:t>Check the Use RCS equilibrium activity box.</a:t>
            </a:r>
          </a:p>
          <a:p>
            <a:pPr lvl="1"/>
            <a:r>
              <a:rPr lang="en-US" sz="1400" dirty="0"/>
              <a:t>Input values of 1 µCi/gm for DE I-131 and 500 µCi/gm DE Xe-133 for T/S Equilibrium Activity.</a:t>
            </a:r>
          </a:p>
          <a:p>
            <a:pPr lvl="1"/>
            <a:r>
              <a:rPr lang="en-US" sz="1400" dirty="0"/>
              <a:t>Click on Calculate Activities and use a value of 66,000 lbm/hr for the letdown flow in the RCS Activity Input Window.   Set all other fields to 0.  Then click OK.  </a:t>
            </a:r>
          </a:p>
          <a:p>
            <a:pPr lvl="1"/>
            <a:r>
              <a:rPr lang="en-US" sz="1400" dirty="0"/>
              <a:t>Results in adjacent screenshot should appear.</a:t>
            </a:r>
          </a:p>
        </p:txBody>
      </p:sp>
      <p:pic>
        <p:nvPicPr>
          <p:cNvPr id="6" name="Picture 5">
            <a:extLst>
              <a:ext uri="{FF2B5EF4-FFF2-40B4-BE49-F238E27FC236}">
                <a16:creationId xmlns:a16="http://schemas.microsoft.com/office/drawing/2014/main" id="{4FD7BF15-0B61-475A-A8B0-FE01A42F7FE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7511" y="1643530"/>
            <a:ext cx="5107204" cy="3851953"/>
          </a:xfrm>
          <a:prstGeom prst="rect">
            <a:avLst/>
          </a:prstGeom>
        </p:spPr>
      </p:pic>
    </p:spTree>
    <p:extLst>
      <p:ext uri="{BB962C8B-B14F-4D97-AF65-F5344CB8AC3E}">
        <p14:creationId xmlns:p14="http://schemas.microsoft.com/office/powerpoint/2010/main" val="416707009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1804BE1-7F8F-4F4F-970D-158FFB09B2F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81953" y="1702375"/>
            <a:ext cx="4988344" cy="3762306"/>
          </a:xfrm>
          <a:prstGeom prst="rect">
            <a:avLst/>
          </a:prstGeom>
        </p:spPr>
      </p:pic>
      <p:sp>
        <p:nvSpPr>
          <p:cNvPr id="2" name="Title 1"/>
          <p:cNvSpPr>
            <a:spLocks noGrp="1"/>
          </p:cNvSpPr>
          <p:nvPr>
            <p:ph type="title"/>
          </p:nvPr>
        </p:nvSpPr>
        <p:spPr/>
        <p:txBody>
          <a:bodyPr/>
          <a:lstStyle/>
          <a:p>
            <a:r>
              <a:rPr lang="en-US" dirty="0"/>
              <a:t>SNAP/RADTRAD RCS Activity</a:t>
            </a:r>
          </a:p>
        </p:txBody>
      </p:sp>
      <p:sp>
        <p:nvSpPr>
          <p:cNvPr id="3" name="Content Placeholder 2"/>
          <p:cNvSpPr>
            <a:spLocks noGrp="1"/>
          </p:cNvSpPr>
          <p:nvPr>
            <p:ph idx="1"/>
          </p:nvPr>
        </p:nvSpPr>
        <p:spPr>
          <a:xfrm>
            <a:off x="649904" y="1568084"/>
            <a:ext cx="3185076" cy="3427110"/>
          </a:xfrm>
        </p:spPr>
        <p:txBody>
          <a:bodyPr/>
          <a:lstStyle/>
          <a:p>
            <a:r>
              <a:rPr lang="en-US" sz="1400" dirty="0"/>
              <a:t>To add the effect of the pre-incident spike, check the box next to the Use pre-incident spike label.  Technical Specification spike activity of 60 µCi/gm is typical.</a:t>
            </a:r>
          </a:p>
          <a:p>
            <a:endParaRPr lang="en-US" sz="1400" dirty="0"/>
          </a:p>
          <a:p>
            <a:pPr marL="0" indent="0">
              <a:buNone/>
            </a:pPr>
            <a:endParaRPr lang="en-US" sz="1400" dirty="0"/>
          </a:p>
          <a:p>
            <a:pPr marL="0" indent="0">
              <a:buNone/>
            </a:pPr>
            <a:endParaRPr lang="en-US" sz="1400" dirty="0"/>
          </a:p>
          <a:p>
            <a:r>
              <a:rPr lang="en-US" sz="1400" dirty="0"/>
              <a:t>To add the effect of the co-incident spike, check the box next to the Use co-incident spike label and add the Iodine Appearance Rate as shown here. A spike duration of 8 hours is typical.</a:t>
            </a:r>
          </a:p>
          <a:p>
            <a:endParaRPr lang="en-US" sz="1400" dirty="0"/>
          </a:p>
          <a:p>
            <a:pPr marL="0" indent="0">
              <a:buNone/>
            </a:pPr>
            <a:endParaRPr lang="en-US" sz="1400" dirty="0"/>
          </a:p>
          <a:p>
            <a:pPr lvl="1"/>
            <a:endParaRPr lang="en-US" dirty="0"/>
          </a:p>
        </p:txBody>
      </p:sp>
    </p:spTree>
    <p:extLst>
      <p:ext uri="{BB962C8B-B14F-4D97-AF65-F5344CB8AC3E}">
        <p14:creationId xmlns:p14="http://schemas.microsoft.com/office/powerpoint/2010/main" val="63870359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RCS Activity</a:t>
            </a:r>
          </a:p>
        </p:txBody>
      </p:sp>
      <p:sp>
        <p:nvSpPr>
          <p:cNvPr id="3" name="Content Placeholder 2"/>
          <p:cNvSpPr>
            <a:spLocks noGrp="1"/>
          </p:cNvSpPr>
          <p:nvPr>
            <p:ph idx="1"/>
          </p:nvPr>
        </p:nvSpPr>
        <p:spPr>
          <a:xfrm>
            <a:off x="4925219" y="1593353"/>
            <a:ext cx="3593746" cy="5115017"/>
          </a:xfrm>
        </p:spPr>
        <p:txBody>
          <a:bodyPr/>
          <a:lstStyle/>
          <a:p>
            <a:r>
              <a:rPr lang="en-US" sz="1600" dirty="0"/>
              <a:t>Calculating RCS coolant activity based on ANSI/ANS 18.1 for the PWR requires additional information to determine the effect of letdown and boron recovery system (BRS).  Default input shown.</a:t>
            </a:r>
          </a:p>
          <a:p>
            <a:endParaRPr lang="en-US" sz="1600" dirty="0"/>
          </a:p>
          <a:p>
            <a:endParaRPr lang="en-US" sz="1600" dirty="0"/>
          </a:p>
          <a:p>
            <a:r>
              <a:rPr lang="en-US" sz="1600" dirty="0"/>
              <a:t>Calculating RCS coolant activity based on ANSI/ANS 18.1 for the BWR also requires additional information to include the effect of RWCU and condensate demineralizers.  Also note that separate calculations are performed for steam and liquid activity. Default input shown.</a:t>
            </a:r>
          </a:p>
          <a:p>
            <a:endParaRPr lang="en-US" sz="1800" dirty="0"/>
          </a:p>
          <a:p>
            <a:pPr marL="0" indent="0">
              <a:buNone/>
            </a:pPr>
            <a:endParaRPr lang="en-US" sz="1800" dirty="0"/>
          </a:p>
        </p:txBody>
      </p:sp>
      <p:pic>
        <p:nvPicPr>
          <p:cNvPr id="7" name="Picture 6">
            <a:extLst>
              <a:ext uri="{FF2B5EF4-FFF2-40B4-BE49-F238E27FC236}">
                <a16:creationId xmlns:a16="http://schemas.microsoft.com/office/drawing/2014/main" id="{236C598D-BE26-4733-BF24-B28B3C0776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8354" y="1649527"/>
            <a:ext cx="4410634" cy="1647532"/>
          </a:xfrm>
          <a:prstGeom prst="rect">
            <a:avLst/>
          </a:prstGeom>
        </p:spPr>
      </p:pic>
      <p:pic>
        <p:nvPicPr>
          <p:cNvPr id="9" name="Picture 8">
            <a:extLst>
              <a:ext uri="{FF2B5EF4-FFF2-40B4-BE49-F238E27FC236}">
                <a16:creationId xmlns:a16="http://schemas.microsoft.com/office/drawing/2014/main" id="{62A5D201-DFB4-464C-86F1-232926CDD7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8355" y="3812988"/>
            <a:ext cx="4399800" cy="2291988"/>
          </a:xfrm>
          <a:prstGeom prst="rect">
            <a:avLst/>
          </a:prstGeom>
        </p:spPr>
      </p:pic>
    </p:spTree>
    <p:extLst>
      <p:ext uri="{BB962C8B-B14F-4D97-AF65-F5344CB8AC3E}">
        <p14:creationId xmlns:p14="http://schemas.microsoft.com/office/powerpoint/2010/main" val="415050066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57176C0-08A2-4D2A-B68A-197DAC2271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8415" y="2094378"/>
            <a:ext cx="5053722" cy="381161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080" y="4894962"/>
            <a:ext cx="2985025" cy="1666962"/>
          </a:xfrm>
          <a:prstGeom prst="rect">
            <a:avLst/>
          </a:prstGeom>
        </p:spPr>
      </p:pic>
      <p:sp>
        <p:nvSpPr>
          <p:cNvPr id="2" name="Title 1"/>
          <p:cNvSpPr>
            <a:spLocks noGrp="1"/>
          </p:cNvSpPr>
          <p:nvPr>
            <p:ph type="title"/>
          </p:nvPr>
        </p:nvSpPr>
        <p:spPr/>
        <p:txBody>
          <a:bodyPr/>
          <a:lstStyle/>
          <a:p>
            <a:r>
              <a:rPr lang="en-US" dirty="0"/>
              <a:t>SNAP/RADTRAD RCS Activity</a:t>
            </a:r>
          </a:p>
        </p:txBody>
      </p:sp>
      <p:sp>
        <p:nvSpPr>
          <p:cNvPr id="3" name="Content Placeholder 2"/>
          <p:cNvSpPr>
            <a:spLocks noGrp="1"/>
          </p:cNvSpPr>
          <p:nvPr>
            <p:ph idx="1"/>
          </p:nvPr>
        </p:nvSpPr>
        <p:spPr>
          <a:xfrm>
            <a:off x="792934" y="1766832"/>
            <a:ext cx="3041492" cy="3023653"/>
          </a:xfrm>
        </p:spPr>
        <p:txBody>
          <a:bodyPr/>
          <a:lstStyle/>
          <a:p>
            <a:r>
              <a:rPr lang="en-US" sz="1400" dirty="0"/>
              <a:t>Use the RCS mass and T/S Equilibrium Activities shown.  Click on the Calculate Activity button to refresh the equilibrium activity values.</a:t>
            </a:r>
          </a:p>
          <a:p>
            <a:r>
              <a:rPr lang="en-US" sz="1400" dirty="0"/>
              <a:t>Check the Use-co-incident spike box and then the Calculate Appearance button. The window shown below appear.  Set values as shown.  Then click OK.</a:t>
            </a:r>
          </a:p>
          <a:p>
            <a:r>
              <a:rPr lang="en-US" sz="1400" dirty="0"/>
              <a:t>Use 66,000 </a:t>
            </a:r>
            <a:r>
              <a:rPr lang="en-US" sz="1400" dirty="0" err="1"/>
              <a:t>lbm</a:t>
            </a:r>
            <a:r>
              <a:rPr lang="en-US" sz="1400" dirty="0"/>
              <a:t>/</a:t>
            </a:r>
            <a:r>
              <a:rPr lang="en-US" sz="1400" dirty="0" err="1"/>
              <a:t>hr</a:t>
            </a:r>
            <a:r>
              <a:rPr lang="en-US" sz="1400" dirty="0"/>
              <a:t> for letdown flow.</a:t>
            </a:r>
          </a:p>
          <a:p>
            <a:endParaRPr lang="en-US" sz="1400" dirty="0"/>
          </a:p>
          <a:p>
            <a:endParaRPr lang="en-US" sz="1400" dirty="0"/>
          </a:p>
          <a:p>
            <a:endParaRPr lang="en-US" sz="1400" dirty="0"/>
          </a:p>
        </p:txBody>
      </p:sp>
      <p:sp>
        <p:nvSpPr>
          <p:cNvPr id="15" name="TextBox 14"/>
          <p:cNvSpPr txBox="1"/>
          <p:nvPr/>
        </p:nvSpPr>
        <p:spPr>
          <a:xfrm>
            <a:off x="4435974" y="1428278"/>
            <a:ext cx="3702942" cy="338554"/>
          </a:xfrm>
          <a:prstGeom prst="rect">
            <a:avLst/>
          </a:prstGeom>
          <a:noFill/>
        </p:spPr>
        <p:txBody>
          <a:bodyPr wrap="square" rtlCol="0">
            <a:spAutoFit/>
          </a:bodyPr>
          <a:lstStyle/>
          <a:p>
            <a:r>
              <a:rPr lang="en-US" sz="1600" dirty="0"/>
              <a:t>Co-incident Spike Illustration</a:t>
            </a:r>
          </a:p>
        </p:txBody>
      </p:sp>
      <p:sp>
        <p:nvSpPr>
          <p:cNvPr id="16" name="TextBox 15"/>
          <p:cNvSpPr txBox="1"/>
          <p:nvPr/>
        </p:nvSpPr>
        <p:spPr>
          <a:xfrm>
            <a:off x="5998007" y="6242103"/>
            <a:ext cx="838829" cy="338554"/>
          </a:xfrm>
          <a:prstGeom prst="rect">
            <a:avLst/>
          </a:prstGeom>
          <a:noFill/>
        </p:spPr>
        <p:txBody>
          <a:bodyPr wrap="square" rtlCol="0">
            <a:spAutoFit/>
          </a:bodyPr>
          <a:lstStyle/>
          <a:p>
            <a:r>
              <a:rPr lang="en-US" sz="1600" dirty="0"/>
              <a:t>Results</a:t>
            </a:r>
          </a:p>
        </p:txBody>
      </p:sp>
      <p:sp>
        <p:nvSpPr>
          <p:cNvPr id="14" name="Oval 13"/>
          <p:cNvSpPr/>
          <p:nvPr/>
        </p:nvSpPr>
        <p:spPr bwMode="auto">
          <a:xfrm>
            <a:off x="3659105" y="2716372"/>
            <a:ext cx="2758316" cy="683854"/>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cxnSp>
        <p:nvCxnSpPr>
          <p:cNvPr id="18" name="Straight Arrow Connector 17"/>
          <p:cNvCxnSpPr/>
          <p:nvPr/>
        </p:nvCxnSpPr>
        <p:spPr bwMode="auto">
          <a:xfrm flipV="1">
            <a:off x="6525276" y="4855138"/>
            <a:ext cx="1125997" cy="1378401"/>
          </a:xfrm>
          <a:prstGeom prst="straightConnector1">
            <a:avLst/>
          </a:prstGeom>
          <a:noFill/>
          <a:ln w="19050" cap="flat" cmpd="sng" algn="ctr">
            <a:solidFill>
              <a:srgbClr val="C00000"/>
            </a:solidFill>
            <a:prstDash val="solid"/>
            <a:round/>
            <a:headEnd type="none" w="med" len="med"/>
            <a:tailEnd type="arrow"/>
          </a:ln>
          <a:effectLst/>
        </p:spPr>
      </p:cxnSp>
      <p:sp>
        <p:nvSpPr>
          <p:cNvPr id="10" name="Oval 9">
            <a:extLst>
              <a:ext uri="{FF2B5EF4-FFF2-40B4-BE49-F238E27FC236}">
                <a16:creationId xmlns:a16="http://schemas.microsoft.com/office/drawing/2014/main" id="{93DC0159-6888-45EF-85A4-FC9A77AB2BEC}"/>
              </a:ext>
            </a:extLst>
          </p:cNvPr>
          <p:cNvSpPr/>
          <p:nvPr/>
        </p:nvSpPr>
        <p:spPr bwMode="auto">
          <a:xfrm>
            <a:off x="3950925" y="5581253"/>
            <a:ext cx="585087" cy="440753"/>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Tree>
    <p:extLst>
      <p:ext uri="{BB962C8B-B14F-4D97-AF65-F5344CB8AC3E}">
        <p14:creationId xmlns:p14="http://schemas.microsoft.com/office/powerpoint/2010/main" val="374948572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Exercise </a:t>
            </a:r>
          </a:p>
        </p:txBody>
      </p:sp>
      <p:sp>
        <p:nvSpPr>
          <p:cNvPr id="3" name="Content Placeholder 2"/>
          <p:cNvSpPr>
            <a:spLocks noGrp="1"/>
          </p:cNvSpPr>
          <p:nvPr>
            <p:ph idx="1"/>
          </p:nvPr>
        </p:nvSpPr>
        <p:spPr/>
        <p:txBody>
          <a:bodyPr/>
          <a:lstStyle/>
          <a:p>
            <a:r>
              <a:rPr lang="en-US" dirty="0"/>
              <a:t>The next exercise is to model a steam generator tube rupture. A description of the accident is presented in the Exercise writeup.</a:t>
            </a:r>
          </a:p>
        </p:txBody>
      </p:sp>
    </p:spTree>
    <p:extLst>
      <p:ext uri="{BB962C8B-B14F-4D97-AF65-F5344CB8AC3E}">
        <p14:creationId xmlns:p14="http://schemas.microsoft.com/office/powerpoint/2010/main" val="234854262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4638"/>
            <a:ext cx="8229600" cy="563562"/>
          </a:xfrm>
        </p:spPr>
        <p:txBody>
          <a:bodyPr/>
          <a:lstStyle/>
          <a:p>
            <a:r>
              <a:rPr lang="en-US" sz="2400" dirty="0"/>
              <a:t>SNAP/RADTRAD Compartment Removal Models</a:t>
            </a:r>
          </a:p>
        </p:txBody>
      </p:sp>
      <p:sp>
        <p:nvSpPr>
          <p:cNvPr id="32772" name="Rectangle 4"/>
          <p:cNvSpPr>
            <a:spLocks noChangeArrowheads="1"/>
          </p:cNvSpPr>
          <p:nvPr/>
        </p:nvSpPr>
        <p:spPr bwMode="auto">
          <a:xfrm>
            <a:off x="680720" y="1656080"/>
            <a:ext cx="7924800" cy="5016758"/>
          </a:xfrm>
          <a:prstGeom prst="rect">
            <a:avLst/>
          </a:prstGeom>
          <a:noFill/>
          <a:ln w="9525">
            <a:noFill/>
            <a:miter lim="800000"/>
            <a:headEnd/>
            <a:tailEnd/>
          </a:ln>
        </p:spPr>
        <p:txBody>
          <a:bodyPr>
            <a:spAutoFit/>
          </a:bodyPr>
          <a:lstStyle/>
          <a:p>
            <a:pPr lvl="1" indent="-457200">
              <a:defRPr/>
            </a:pPr>
            <a:r>
              <a:rPr lang="en-US" dirty="0"/>
              <a:t>Natural Deposition</a:t>
            </a:r>
          </a:p>
          <a:p>
            <a:pPr lvl="1" indent="-457200">
              <a:defRPr/>
            </a:pPr>
            <a:endParaRPr lang="en-US" dirty="0"/>
          </a:p>
          <a:p>
            <a:pPr marL="457200" lvl="2" indent="-457200">
              <a:buFont typeface="Arial" pitchFamily="34" charset="0"/>
              <a:buChar char="•"/>
              <a:defRPr/>
            </a:pPr>
            <a:r>
              <a:rPr lang="en-US" dirty="0"/>
              <a:t>Two natural deposition models for aerosols in RADTRAD – Powers and Henrys in addition to user defined coefficients.  For elemental iodine, user must define removal coefficients.</a:t>
            </a:r>
          </a:p>
          <a:p>
            <a:pPr marL="457200" lvl="2" indent="-457200">
              <a:buFont typeface="Arial" pitchFamily="34" charset="0"/>
              <a:buChar char="•"/>
              <a:defRPr/>
            </a:pPr>
            <a:endParaRPr lang="en-US" dirty="0"/>
          </a:p>
          <a:p>
            <a:pPr marL="0" lvl="2">
              <a:defRPr/>
            </a:pPr>
            <a:r>
              <a:rPr lang="en-US" dirty="0"/>
              <a:t>Henry’s Model</a:t>
            </a:r>
          </a:p>
          <a:p>
            <a:pPr marL="0" lvl="2">
              <a:defRPr/>
            </a:pPr>
            <a:endParaRPr lang="en-US" dirty="0"/>
          </a:p>
          <a:p>
            <a:pPr marL="342900" lvl="2" indent="-342900">
              <a:buFont typeface="Arial" pitchFamily="34" charset="0"/>
              <a:buChar char="•"/>
              <a:defRPr/>
            </a:pPr>
            <a:r>
              <a:rPr lang="en-US" dirty="0"/>
              <a:t>Based upon observation of experiments concerned with aerosol decontamination – sedimentation driven model.</a:t>
            </a:r>
          </a:p>
          <a:p>
            <a:pPr marL="342900" lvl="2" indent="-342900">
              <a:buFont typeface="Arial" pitchFamily="34" charset="0"/>
              <a:buChar char="•"/>
              <a:defRPr/>
            </a:pPr>
            <a:r>
              <a:rPr lang="en-US" dirty="0"/>
              <a:t>Coefficients were determined from experimental data from liquid metal reactor tests.  </a:t>
            </a:r>
          </a:p>
          <a:p>
            <a:pPr marL="342900" lvl="2" indent="-342900">
              <a:buFont typeface="Arial" pitchFamily="34" charset="0"/>
              <a:buChar char="•"/>
              <a:defRPr/>
            </a:pPr>
            <a:r>
              <a:rPr lang="en-US" dirty="0"/>
              <a:t>Time‑dependent fall height (ft) and particle density (g/cc) needs to be specified by the user for aerosols.  For elemental iodine, removal coefficients are specified in units of 1/hr.</a:t>
            </a:r>
          </a:p>
          <a:p>
            <a:pPr marL="0" lvl="2">
              <a:defRPr/>
            </a:pPr>
            <a:r>
              <a:rPr lang="en-US" dirty="0"/>
              <a:t>	</a:t>
            </a:r>
          </a:p>
        </p:txBody>
      </p:sp>
    </p:spTree>
    <p:extLst>
      <p:ext uri="{BB962C8B-B14F-4D97-AF65-F5344CB8AC3E}">
        <p14:creationId xmlns:p14="http://schemas.microsoft.com/office/powerpoint/2010/main" val="366397174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6797310" cy="685800"/>
          </a:xfrm>
        </p:spPr>
        <p:txBody>
          <a:bodyPr/>
          <a:lstStyle/>
          <a:p>
            <a:r>
              <a:rPr lang="en-US" sz="2400" dirty="0"/>
              <a:t>SNAP/RADTRAD Compartment Removal Models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5992" y="2019849"/>
            <a:ext cx="6640956" cy="3681486"/>
          </a:xfrm>
          <a:prstGeom prst="rect">
            <a:avLst/>
          </a:prstGeom>
        </p:spPr>
      </p:pic>
      <p:sp>
        <p:nvSpPr>
          <p:cNvPr id="5" name="TextBox 4"/>
          <p:cNvSpPr txBox="1"/>
          <p:nvPr/>
        </p:nvSpPr>
        <p:spPr>
          <a:xfrm>
            <a:off x="1070754" y="5968218"/>
            <a:ext cx="6871433" cy="338554"/>
          </a:xfrm>
          <a:prstGeom prst="rect">
            <a:avLst/>
          </a:prstGeom>
          <a:noFill/>
        </p:spPr>
        <p:txBody>
          <a:bodyPr wrap="none" rtlCol="0">
            <a:spAutoFit/>
          </a:bodyPr>
          <a:lstStyle/>
          <a:p>
            <a:r>
              <a:rPr lang="en-US" sz="1600" dirty="0"/>
              <a:t>Figure 1 - IDCOR Technical Report 11.7 FAI Aerosol Correlation, March 1985</a:t>
            </a:r>
          </a:p>
        </p:txBody>
      </p:sp>
      <p:sp>
        <p:nvSpPr>
          <p:cNvPr id="6" name="Oval 5"/>
          <p:cNvSpPr/>
          <p:nvPr/>
        </p:nvSpPr>
        <p:spPr bwMode="auto">
          <a:xfrm>
            <a:off x="3746612" y="3576680"/>
            <a:ext cx="1229990" cy="493614"/>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2"/>
              </a:solidFill>
              <a:effectLst/>
              <a:latin typeface="Times New Roman" pitchFamily="18" charset="0"/>
            </a:endParaRPr>
          </a:p>
        </p:txBody>
      </p:sp>
      <p:sp>
        <p:nvSpPr>
          <p:cNvPr id="7" name="Oval 6"/>
          <p:cNvSpPr/>
          <p:nvPr/>
        </p:nvSpPr>
        <p:spPr bwMode="auto">
          <a:xfrm>
            <a:off x="7574145" y="5434452"/>
            <a:ext cx="1383738" cy="87232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2"/>
              </a:solidFill>
              <a:effectLst/>
              <a:latin typeface="Times New Roman" pitchFamily="18" charset="0"/>
            </a:endParaRPr>
          </a:p>
        </p:txBody>
      </p:sp>
      <p:sp>
        <p:nvSpPr>
          <p:cNvPr id="8" name="Oval 7"/>
          <p:cNvSpPr/>
          <p:nvPr/>
        </p:nvSpPr>
        <p:spPr bwMode="auto">
          <a:xfrm>
            <a:off x="8253876" y="4879497"/>
            <a:ext cx="517890" cy="946768"/>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chemeClr val="tx2"/>
              </a:solidFill>
              <a:effectLst/>
              <a:latin typeface="Times New Roman" pitchFamily="18" charset="0"/>
            </a:endParaRPr>
          </a:p>
        </p:txBody>
      </p:sp>
      <p:sp>
        <p:nvSpPr>
          <p:cNvPr id="9" name="Oval 8"/>
          <p:cNvSpPr/>
          <p:nvPr/>
        </p:nvSpPr>
        <p:spPr bwMode="auto">
          <a:xfrm>
            <a:off x="3616346" y="3866009"/>
            <a:ext cx="1351370" cy="683854"/>
          </a:xfrm>
          <a:prstGeom prst="ellipse">
            <a:avLst/>
          </a:prstGeom>
          <a:noFill/>
          <a:ln w="12700" cap="flat" cmpd="sng" algn="ctr">
            <a:solidFill>
              <a:srgbClr val="C00000"/>
            </a:solidFill>
            <a:prstDash val="solid"/>
            <a:round/>
            <a:headEnd type="none" w="med" len="med"/>
            <a:tailEnd type="none" w="med" len="med"/>
          </a:ln>
          <a:effectLst/>
        </p:spPr>
        <p:txBody>
          <a:bodyPr vert="horz" wrap="square" lIns="91440" tIns="45720" rIns="91440" bIns="45720" numCol="1" rtlCol="0" anchor="ctr" anchorCtr="1"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a:ln>
                <a:noFill/>
              </a:ln>
              <a:solidFill>
                <a:schemeClr val="tx2"/>
              </a:solidFill>
              <a:effectLst/>
              <a:latin typeface="Times New Roman" pitchFamily="18" charset="0"/>
            </a:endParaRPr>
          </a:p>
        </p:txBody>
      </p:sp>
      <p:sp>
        <p:nvSpPr>
          <p:cNvPr id="10" name="TextBox 9"/>
          <p:cNvSpPr txBox="1"/>
          <p:nvPr/>
        </p:nvSpPr>
        <p:spPr>
          <a:xfrm>
            <a:off x="1480082" y="1558543"/>
            <a:ext cx="6346866" cy="400110"/>
          </a:xfrm>
          <a:prstGeom prst="rect">
            <a:avLst/>
          </a:prstGeom>
          <a:noFill/>
        </p:spPr>
        <p:txBody>
          <a:bodyPr wrap="none" rtlCol="0">
            <a:spAutoFit/>
          </a:bodyPr>
          <a:lstStyle/>
          <a:p>
            <a:r>
              <a:rPr lang="en-US" dirty="0"/>
              <a:t>Removal Rate Based on Henry’s Natural Deposition Model </a:t>
            </a:r>
          </a:p>
        </p:txBody>
      </p:sp>
    </p:spTree>
    <p:extLst>
      <p:ext uri="{BB962C8B-B14F-4D97-AF65-F5344CB8AC3E}">
        <p14:creationId xmlns:p14="http://schemas.microsoft.com/office/powerpoint/2010/main" val="84101499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64757" y="395550"/>
            <a:ext cx="8229600" cy="563562"/>
          </a:xfrm>
        </p:spPr>
        <p:txBody>
          <a:bodyPr/>
          <a:lstStyle/>
          <a:p>
            <a:r>
              <a:rPr lang="en-US" sz="2400" dirty="0"/>
              <a:t>SNAP/RADTRAD Compartment Removal Models</a:t>
            </a:r>
          </a:p>
        </p:txBody>
      </p:sp>
      <p:sp>
        <p:nvSpPr>
          <p:cNvPr id="32772" name="Rectangle 4"/>
          <p:cNvSpPr>
            <a:spLocks noChangeArrowheads="1"/>
          </p:cNvSpPr>
          <p:nvPr/>
        </p:nvSpPr>
        <p:spPr bwMode="auto">
          <a:xfrm>
            <a:off x="680720" y="1656080"/>
            <a:ext cx="7924800" cy="4708981"/>
          </a:xfrm>
          <a:prstGeom prst="rect">
            <a:avLst/>
          </a:prstGeom>
          <a:noFill/>
          <a:ln w="9525">
            <a:noFill/>
            <a:miter lim="800000"/>
            <a:headEnd/>
            <a:tailEnd/>
          </a:ln>
        </p:spPr>
        <p:txBody>
          <a:bodyPr>
            <a:spAutoFit/>
          </a:bodyPr>
          <a:lstStyle/>
          <a:p>
            <a:pPr lvl="1" indent="-457200">
              <a:defRPr/>
            </a:pPr>
            <a:r>
              <a:rPr lang="en-US" dirty="0"/>
              <a:t>Power’s Aerosol Decontamination Model</a:t>
            </a:r>
          </a:p>
          <a:p>
            <a:pPr lvl="1" indent="-457200">
              <a:defRPr/>
            </a:pPr>
            <a:endParaRPr lang="en-US" dirty="0"/>
          </a:p>
          <a:p>
            <a:pPr lvl="1" indent="-457200">
              <a:buFont typeface="Arial" pitchFamily="34" charset="0"/>
              <a:buChar char="•"/>
              <a:defRPr/>
            </a:pPr>
            <a:r>
              <a:rPr lang="en-US" dirty="0"/>
              <a:t>Based on the observation of a self‑preserving aerosol size distribution as a key component in predicting aerosol behavior.  </a:t>
            </a:r>
          </a:p>
          <a:p>
            <a:pPr lvl="1" indent="-457200">
              <a:buFont typeface="Arial" pitchFamily="34" charset="0"/>
              <a:buChar char="•"/>
              <a:defRPr/>
            </a:pPr>
            <a:r>
              <a:rPr lang="en-US" dirty="0"/>
              <a:t>Effects due to turbulence and to the multiple aerosol releases specified in NUREG‑1465.  </a:t>
            </a:r>
          </a:p>
          <a:p>
            <a:pPr lvl="1" indent="-457200">
              <a:buFont typeface="Arial" pitchFamily="34" charset="0"/>
              <a:buChar char="•"/>
              <a:defRPr/>
            </a:pPr>
            <a:r>
              <a:rPr lang="en-US" dirty="0"/>
              <a:t>Uncertainties were accounted for by running a large number of calculations the modified mechanistic model, with specific values for the type of reactor containment, reactor power, and the source term release phase, while varying the values of the uncertain parameters.</a:t>
            </a:r>
          </a:p>
          <a:p>
            <a:pPr lvl="1" indent="-457200">
              <a:buFont typeface="Arial" pitchFamily="34" charset="0"/>
              <a:buChar char="•"/>
              <a:defRPr/>
            </a:pPr>
            <a:r>
              <a:rPr lang="en-US" dirty="0"/>
              <a:t>Uncertainty parameters included were the containment pressure during the various release phases, the floor and wall surface areas, the zirconium inventory, the ratio of containment volume to thermal power, and the properties of the concrete.  In all, over 20 parameters that were related to the phenomena were varied.	</a:t>
            </a:r>
          </a:p>
        </p:txBody>
      </p:sp>
    </p:spTree>
    <p:extLst>
      <p:ext uri="{BB962C8B-B14F-4D97-AF65-F5344CB8AC3E}">
        <p14:creationId xmlns:p14="http://schemas.microsoft.com/office/powerpoint/2010/main" val="219365554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528320" y="471120"/>
            <a:ext cx="8229600" cy="563562"/>
          </a:xfrm>
        </p:spPr>
        <p:txBody>
          <a:bodyPr/>
          <a:lstStyle/>
          <a:p>
            <a:r>
              <a:rPr lang="en-US" sz="2400" dirty="0"/>
              <a:t>SNAP/RADTRAD Compartment Removal Models</a:t>
            </a:r>
          </a:p>
        </p:txBody>
      </p:sp>
      <p:sp>
        <p:nvSpPr>
          <p:cNvPr id="32772" name="Rectangle 4"/>
          <p:cNvSpPr>
            <a:spLocks noChangeArrowheads="1"/>
          </p:cNvSpPr>
          <p:nvPr/>
        </p:nvSpPr>
        <p:spPr bwMode="auto">
          <a:xfrm>
            <a:off x="680720" y="1656080"/>
            <a:ext cx="7924800" cy="4893647"/>
          </a:xfrm>
          <a:prstGeom prst="rect">
            <a:avLst/>
          </a:prstGeom>
          <a:noFill/>
          <a:ln w="9525">
            <a:noFill/>
            <a:miter lim="800000"/>
            <a:headEnd/>
            <a:tailEnd/>
          </a:ln>
        </p:spPr>
        <p:txBody>
          <a:bodyPr>
            <a:spAutoFit/>
          </a:bodyPr>
          <a:lstStyle/>
          <a:p>
            <a:pPr lvl="1" indent="-457200">
              <a:defRPr/>
            </a:pPr>
            <a:r>
              <a:rPr lang="en-US" dirty="0"/>
              <a:t>Power’s Aerosol Decontamination Model - Input</a:t>
            </a:r>
          </a:p>
          <a:p>
            <a:pPr lvl="1" indent="-457200">
              <a:defRPr/>
            </a:pPr>
            <a:endParaRPr lang="en-US" dirty="0"/>
          </a:p>
          <a:p>
            <a:r>
              <a:rPr lang="en-US" dirty="0"/>
              <a:t>User specified the Power’s Model Accident Type from the following options:</a:t>
            </a:r>
          </a:p>
          <a:p>
            <a:endParaRPr lang="en-US" dirty="0"/>
          </a:p>
          <a:p>
            <a:pPr lvl="0"/>
            <a:endParaRPr lang="en-US" i="1" dirty="0"/>
          </a:p>
          <a:p>
            <a:pPr lvl="0"/>
            <a:endParaRPr lang="en-US" sz="3200" dirty="0"/>
          </a:p>
          <a:p>
            <a:endParaRPr lang="en-US" dirty="0"/>
          </a:p>
          <a:p>
            <a:r>
              <a:rPr lang="en-US" dirty="0"/>
              <a:t>Power’s Model Percentile ‑ User selects from the following values:</a:t>
            </a:r>
          </a:p>
          <a:p>
            <a:endParaRPr lang="en-US" dirty="0"/>
          </a:p>
          <a:p>
            <a:endParaRPr lang="en-US" dirty="0"/>
          </a:p>
          <a:p>
            <a:r>
              <a:rPr lang="en-US" dirty="0"/>
              <a:t>User can specify time dependent elemental iodine removal coefficients (units of 1/</a:t>
            </a:r>
            <a:r>
              <a:rPr lang="en-US" dirty="0" err="1"/>
              <a:t>hr</a:t>
            </a:r>
            <a:r>
              <a:rPr lang="en-US" dirty="0"/>
              <a:t>).  </a:t>
            </a:r>
          </a:p>
          <a:p>
            <a:endParaRPr lang="en-US" dirty="0"/>
          </a:p>
          <a:p>
            <a:r>
              <a:rPr lang="en-US" dirty="0"/>
              <a:t>See NUREG/CR-6189 for further details on this model.</a:t>
            </a:r>
          </a:p>
        </p:txBody>
      </p:sp>
      <p:graphicFrame>
        <p:nvGraphicFramePr>
          <p:cNvPr id="3" name="Table 2"/>
          <p:cNvGraphicFramePr>
            <a:graphicFrameLocks noGrp="1"/>
          </p:cNvGraphicFramePr>
          <p:nvPr>
            <p:extLst>
              <p:ext uri="{D42A27DB-BD31-4B8C-83A1-F6EECF244321}">
                <p14:modId xmlns:p14="http://schemas.microsoft.com/office/powerpoint/2010/main" val="3074389321"/>
              </p:ext>
            </p:extLst>
          </p:nvPr>
        </p:nvGraphicFramePr>
        <p:xfrm>
          <a:off x="1341120" y="4678680"/>
          <a:ext cx="6096000" cy="37084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dirty="0">
                          <a:solidFill>
                            <a:schemeClr val="tx2">
                              <a:lumMod val="75000"/>
                            </a:schemeClr>
                          </a:solidFill>
                        </a:rPr>
                        <a:t>10%</a:t>
                      </a:r>
                    </a:p>
                  </a:txBody>
                  <a:tcPr>
                    <a:noFill/>
                  </a:tcPr>
                </a:tc>
                <a:tc>
                  <a:txBody>
                    <a:bodyPr/>
                    <a:lstStyle/>
                    <a:p>
                      <a:r>
                        <a:rPr lang="en-US" dirty="0">
                          <a:solidFill>
                            <a:schemeClr val="tx2">
                              <a:lumMod val="75000"/>
                            </a:schemeClr>
                          </a:solidFill>
                        </a:rPr>
                        <a:t>50%</a:t>
                      </a:r>
                    </a:p>
                  </a:txBody>
                  <a:tcPr>
                    <a:noFill/>
                  </a:tcPr>
                </a:tc>
                <a:tc>
                  <a:txBody>
                    <a:bodyPr/>
                    <a:lstStyle/>
                    <a:p>
                      <a:r>
                        <a:rPr lang="en-US" dirty="0">
                          <a:solidFill>
                            <a:schemeClr val="tx2">
                              <a:lumMod val="75000"/>
                            </a:schemeClr>
                          </a:solidFill>
                        </a:rPr>
                        <a:t>90%</a:t>
                      </a:r>
                    </a:p>
                  </a:txBody>
                  <a:tcPr>
                    <a:noFill/>
                  </a:tcPr>
                </a:tc>
                <a:extLst>
                  <a:ext uri="{0D108BD9-81ED-4DB2-BD59-A6C34878D82A}">
                    <a16:rowId xmlns:a16="http://schemas.microsoft.com/office/drawing/2014/main" val="10000"/>
                  </a:ext>
                </a:extLst>
              </a:tr>
            </a:tbl>
          </a:graphicData>
        </a:graphic>
      </p:graphicFrame>
      <p:sp>
        <p:nvSpPr>
          <p:cNvPr id="4" name="TextBox 3">
            <a:extLst>
              <a:ext uri="{FF2B5EF4-FFF2-40B4-BE49-F238E27FC236}">
                <a16:creationId xmlns:a16="http://schemas.microsoft.com/office/drawing/2014/main" id="{45A81CC2-E02A-428D-A1EF-6DE06EA69B8D}"/>
              </a:ext>
            </a:extLst>
          </p:cNvPr>
          <p:cNvSpPr txBox="1"/>
          <p:nvPr/>
        </p:nvSpPr>
        <p:spPr>
          <a:xfrm>
            <a:off x="2372659" y="2916518"/>
            <a:ext cx="3376706" cy="1015663"/>
          </a:xfrm>
          <a:prstGeom prst="rect">
            <a:avLst/>
          </a:prstGeom>
          <a:noFill/>
        </p:spPr>
        <p:txBody>
          <a:bodyPr wrap="square" rtlCol="0">
            <a:spAutoFit/>
          </a:bodyPr>
          <a:lstStyle/>
          <a:p>
            <a:r>
              <a:rPr lang="en-US" dirty="0"/>
              <a:t>PWR Design Basis Accident</a:t>
            </a:r>
          </a:p>
          <a:p>
            <a:r>
              <a:rPr lang="en-US" dirty="0"/>
              <a:t>BWR Design Basis Accident</a:t>
            </a:r>
          </a:p>
          <a:p>
            <a:r>
              <a:rPr lang="en-US" dirty="0"/>
              <a:t>APWR Design Basis Accident</a:t>
            </a:r>
          </a:p>
        </p:txBody>
      </p:sp>
    </p:spTree>
    <p:extLst>
      <p:ext uri="{BB962C8B-B14F-4D97-AF65-F5344CB8AC3E}">
        <p14:creationId xmlns:p14="http://schemas.microsoft.com/office/powerpoint/2010/main" val="292268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Model Development</a:t>
            </a:r>
          </a:p>
        </p:txBody>
      </p:sp>
      <p:sp>
        <p:nvSpPr>
          <p:cNvPr id="3" name="Content Placeholder 2"/>
          <p:cNvSpPr>
            <a:spLocks noGrp="1"/>
          </p:cNvSpPr>
          <p:nvPr>
            <p:ph idx="1"/>
          </p:nvPr>
        </p:nvSpPr>
        <p:spPr/>
        <p:txBody>
          <a:bodyPr/>
          <a:lstStyle/>
          <a:p>
            <a:r>
              <a:rPr lang="en-US" dirty="0"/>
              <a:t>We’ll start by opening a previously created model Test23.  The test23.med file is found in Samples/Test23.  Steps are as follow:</a:t>
            </a:r>
          </a:p>
          <a:p>
            <a:pPr marL="914400" lvl="1" indent="-457200">
              <a:buFont typeface="+mj-lt"/>
              <a:buAutoNum type="arabicPeriod"/>
            </a:pPr>
            <a:r>
              <a:rPr lang="en-US" dirty="0"/>
              <a:t>Open the Model Editor as before.</a:t>
            </a:r>
          </a:p>
          <a:p>
            <a:pPr marL="914400" lvl="1" indent="-457200">
              <a:buFont typeface="+mj-lt"/>
              <a:buAutoNum type="arabicPeriod"/>
            </a:pPr>
            <a:r>
              <a:rPr lang="en-US" dirty="0"/>
              <a:t>Select Continue under Open a Model Document on the Welcome Screen.  Navigate to the location of the Test23 subdirectory under the Samples directory.</a:t>
            </a:r>
          </a:p>
          <a:p>
            <a:pPr marL="914400" lvl="1" indent="-457200">
              <a:buFont typeface="+mj-lt"/>
              <a:buAutoNum type="arabicPeriod"/>
            </a:pPr>
            <a:r>
              <a:rPr lang="en-US" dirty="0"/>
              <a:t>Click on Test23.med.  The Model Editor rendering of Test23 will open.</a:t>
            </a:r>
          </a:p>
          <a:p>
            <a:pPr marL="0" indent="0">
              <a:buNone/>
            </a:pPr>
            <a:endParaRPr lang="en-US" dirty="0"/>
          </a:p>
          <a:p>
            <a:pPr lvl="1"/>
            <a:endParaRPr lang="en-US" dirty="0"/>
          </a:p>
        </p:txBody>
      </p:sp>
    </p:spTree>
    <p:extLst>
      <p:ext uri="{BB962C8B-B14F-4D97-AF65-F5344CB8AC3E}">
        <p14:creationId xmlns:p14="http://schemas.microsoft.com/office/powerpoint/2010/main" val="127098041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6659745" cy="685800"/>
          </a:xfrm>
        </p:spPr>
        <p:txBody>
          <a:bodyPr/>
          <a:lstStyle/>
          <a:p>
            <a:r>
              <a:rPr lang="en-US" sz="2400" dirty="0"/>
              <a:t>SNAP/RADTRAD Compartment Removal Models</a:t>
            </a:r>
          </a:p>
        </p:txBody>
      </p:sp>
      <p:graphicFrame>
        <p:nvGraphicFramePr>
          <p:cNvPr id="8" name="Chart 7"/>
          <p:cNvGraphicFramePr>
            <a:graphicFrameLocks/>
          </p:cNvGraphicFramePr>
          <p:nvPr>
            <p:extLst>
              <p:ext uri="{D42A27DB-BD31-4B8C-83A1-F6EECF244321}">
                <p14:modId xmlns:p14="http://schemas.microsoft.com/office/powerpoint/2010/main" val="569143696"/>
              </p:ext>
            </p:extLst>
          </p:nvPr>
        </p:nvGraphicFramePr>
        <p:xfrm>
          <a:off x="1510597" y="2600788"/>
          <a:ext cx="5467350" cy="3533775"/>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1267482" y="1709939"/>
            <a:ext cx="6306663" cy="400110"/>
          </a:xfrm>
          <a:prstGeom prst="rect">
            <a:avLst/>
          </a:prstGeom>
          <a:noFill/>
        </p:spPr>
        <p:txBody>
          <a:bodyPr wrap="none" rtlCol="0">
            <a:spAutoFit/>
          </a:bodyPr>
          <a:lstStyle/>
          <a:p>
            <a:r>
              <a:rPr lang="en-US" dirty="0"/>
              <a:t>Removal Rate Based on Power’s Natural Deposition Model</a:t>
            </a:r>
          </a:p>
        </p:txBody>
      </p:sp>
    </p:spTree>
    <p:extLst>
      <p:ext uri="{BB962C8B-B14F-4D97-AF65-F5344CB8AC3E}">
        <p14:creationId xmlns:p14="http://schemas.microsoft.com/office/powerpoint/2010/main" val="54666920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689" y="518286"/>
            <a:ext cx="8021638" cy="685800"/>
          </a:xfrm>
        </p:spPr>
        <p:txBody>
          <a:bodyPr/>
          <a:lstStyle/>
          <a:p>
            <a:r>
              <a:rPr lang="en-US" dirty="0"/>
              <a:t>SNAP/RADTRAD Compartment Removal Models</a:t>
            </a:r>
          </a:p>
        </p:txBody>
      </p:sp>
      <p:sp>
        <p:nvSpPr>
          <p:cNvPr id="3" name="Content Placeholder 2"/>
          <p:cNvSpPr>
            <a:spLocks noGrp="1"/>
          </p:cNvSpPr>
          <p:nvPr>
            <p:ph idx="1"/>
          </p:nvPr>
        </p:nvSpPr>
        <p:spPr>
          <a:xfrm>
            <a:off x="649904" y="1574800"/>
            <a:ext cx="8494095" cy="4635500"/>
          </a:xfrm>
        </p:spPr>
        <p:txBody>
          <a:bodyPr/>
          <a:lstStyle/>
          <a:p>
            <a:pPr marL="0" indent="0">
              <a:buNone/>
            </a:pPr>
            <a:r>
              <a:rPr lang="en-US" dirty="0"/>
              <a:t>Recirculating Filters:</a:t>
            </a:r>
          </a:p>
          <a:p>
            <a:pPr marL="0" indent="0">
              <a:buNone/>
            </a:pPr>
            <a:endParaRPr lang="en-US" dirty="0"/>
          </a:p>
          <a:p>
            <a:r>
              <a:rPr lang="en-US" dirty="0"/>
              <a:t>Recirculating filters can be modeled in a control room (CR) dose compartment.</a:t>
            </a:r>
          </a:p>
          <a:p>
            <a:pPr marL="0" indent="0">
              <a:buNone/>
            </a:pPr>
            <a:endParaRPr lang="en-US" dirty="0"/>
          </a:p>
          <a:p>
            <a:r>
              <a:rPr lang="en-US" dirty="0"/>
              <a:t>Input required is</a:t>
            </a:r>
          </a:p>
          <a:p>
            <a:pPr lvl="1"/>
            <a:r>
              <a:rPr lang="en-US" dirty="0"/>
              <a:t>Forced flow rate through the filter (cfm)</a:t>
            </a:r>
          </a:p>
          <a:p>
            <a:pPr lvl="1"/>
            <a:r>
              <a:rPr lang="en-US" dirty="0"/>
              <a:t>Filter efficiencies for aerosols, elemental iodine and organic iodine (percent)</a:t>
            </a:r>
          </a:p>
          <a:p>
            <a:pPr marL="0" indent="0">
              <a:buNone/>
            </a:pPr>
            <a:endParaRPr lang="en-US" dirty="0"/>
          </a:p>
          <a:p>
            <a:pPr marL="0" indent="0">
              <a:buNone/>
            </a:pPr>
            <a:r>
              <a:rPr lang="en-US" dirty="0"/>
              <a:t>Note that an overlying pool model was started in the original version of RADTRAD, but never completed and is disabled.</a:t>
            </a:r>
          </a:p>
        </p:txBody>
      </p:sp>
    </p:spTree>
    <p:extLst>
      <p:ext uri="{BB962C8B-B14F-4D97-AF65-F5344CB8AC3E}">
        <p14:creationId xmlns:p14="http://schemas.microsoft.com/office/powerpoint/2010/main" val="375218306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528320" y="437198"/>
            <a:ext cx="8229600" cy="563562"/>
          </a:xfrm>
        </p:spPr>
        <p:txBody>
          <a:bodyPr/>
          <a:lstStyle/>
          <a:p>
            <a:r>
              <a:rPr lang="en-US" sz="2400" dirty="0"/>
              <a:t>SNAP/RADTRAD Compartment Removal Models</a:t>
            </a:r>
          </a:p>
        </p:txBody>
      </p:sp>
      <p:sp>
        <p:nvSpPr>
          <p:cNvPr id="32772" name="Rectangle 4"/>
          <p:cNvSpPr>
            <a:spLocks noChangeArrowheads="1"/>
          </p:cNvSpPr>
          <p:nvPr/>
        </p:nvSpPr>
        <p:spPr bwMode="auto">
          <a:xfrm>
            <a:off x="883920" y="1503680"/>
            <a:ext cx="7924800" cy="5016758"/>
          </a:xfrm>
          <a:prstGeom prst="rect">
            <a:avLst/>
          </a:prstGeom>
          <a:noFill/>
          <a:ln w="9525">
            <a:noFill/>
            <a:miter lim="800000"/>
            <a:headEnd/>
            <a:tailEnd/>
          </a:ln>
        </p:spPr>
        <p:txBody>
          <a:bodyPr>
            <a:spAutoFit/>
          </a:bodyPr>
          <a:lstStyle/>
          <a:p>
            <a:pPr>
              <a:defRPr/>
            </a:pPr>
            <a:r>
              <a:rPr lang="en-US" dirty="0"/>
              <a:t>Sprays:</a:t>
            </a:r>
          </a:p>
          <a:p>
            <a:pPr>
              <a:defRPr/>
            </a:pPr>
            <a:endParaRPr lang="en-US" dirty="0"/>
          </a:p>
          <a:p>
            <a:pPr lvl="1" indent="-457200">
              <a:buFont typeface="Arial" pitchFamily="34" charset="0"/>
              <a:buChar char="•"/>
              <a:defRPr/>
            </a:pPr>
            <a:r>
              <a:rPr lang="en-US" dirty="0"/>
              <a:t>RADTRAD has the Power’s model for aerosol removal.  For elemental and organic iodine, user must define removal coefficients (units of 1/hr).</a:t>
            </a:r>
          </a:p>
          <a:p>
            <a:pPr lvl="1" indent="-457200">
              <a:buFont typeface="Arial" pitchFamily="34" charset="0"/>
              <a:buChar char="•"/>
              <a:defRPr/>
            </a:pPr>
            <a:r>
              <a:rPr lang="en-US" dirty="0"/>
              <a:t>User defined coefficients can also be specified for all forms (units of 1/hr).</a:t>
            </a:r>
          </a:p>
          <a:p>
            <a:pPr lvl="1" indent="-457200">
              <a:buFont typeface="Arial" pitchFamily="34" charset="0"/>
              <a:buChar char="•"/>
              <a:defRPr/>
            </a:pPr>
            <a:r>
              <a:rPr lang="en-US" dirty="0"/>
              <a:t>SRP 6.5.2, Section III.4 provides other approaches for determining removal.</a:t>
            </a:r>
          </a:p>
          <a:p>
            <a:pPr lvl="1" indent="-457200">
              <a:buFont typeface="Arial" pitchFamily="34" charset="0"/>
              <a:buChar char="•"/>
              <a:defRPr/>
            </a:pPr>
            <a:endParaRPr lang="en-US" dirty="0"/>
          </a:p>
          <a:p>
            <a:pPr marL="0" lvl="1">
              <a:defRPr/>
            </a:pPr>
            <a:r>
              <a:rPr lang="en-US" dirty="0"/>
              <a:t>Power’s model for aerosol removal:  </a:t>
            </a:r>
          </a:p>
          <a:p>
            <a:pPr marL="0" lvl="1">
              <a:defRPr/>
            </a:pPr>
            <a:endParaRPr lang="en-US" dirty="0"/>
          </a:p>
          <a:p>
            <a:pPr marL="342900" lvl="1" indent="-342900">
              <a:buFont typeface="Arial" pitchFamily="34" charset="0"/>
              <a:buChar char="•"/>
              <a:defRPr/>
            </a:pPr>
            <a:r>
              <a:rPr lang="en-US" dirty="0"/>
              <a:t>Correlates the removal coefficient for an aerosol to the spray water flux, W (m</a:t>
            </a:r>
            <a:r>
              <a:rPr lang="en-US" baseline="30000" dirty="0"/>
              <a:t>3</a:t>
            </a:r>
            <a:r>
              <a:rPr lang="en-US" dirty="0"/>
              <a:t> H</a:t>
            </a:r>
            <a:r>
              <a:rPr lang="en-US" baseline="-25000" dirty="0"/>
              <a:t>2</a:t>
            </a:r>
            <a:r>
              <a:rPr lang="en-US" dirty="0"/>
              <a:t>O/m</a:t>
            </a:r>
            <a:r>
              <a:rPr lang="en-US" baseline="30000" dirty="0"/>
              <a:t>2</a:t>
            </a:r>
            <a:r>
              <a:rPr lang="en-US" dirty="0"/>
              <a:t> s) and the fall height of the spray droplets </a:t>
            </a:r>
            <a:r>
              <a:rPr lang="en-US" i="1" dirty="0"/>
              <a:t>H</a:t>
            </a:r>
            <a:r>
              <a:rPr lang="en-US" dirty="0"/>
              <a:t> (m).  These parameters must be specified by the user.</a:t>
            </a:r>
          </a:p>
          <a:p>
            <a:pPr marL="342900" lvl="1" indent="-342900">
              <a:buFont typeface="Arial" pitchFamily="34" charset="0"/>
              <a:buChar char="•"/>
              <a:defRPr/>
            </a:pPr>
            <a:r>
              <a:rPr lang="en-US" dirty="0"/>
              <a:t>Considers uncertainty in the various parameters affecting spray removal.</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528320" y="437198"/>
            <a:ext cx="8229600" cy="563562"/>
          </a:xfrm>
        </p:spPr>
        <p:txBody>
          <a:bodyPr/>
          <a:lstStyle/>
          <a:p>
            <a:r>
              <a:rPr lang="en-US" sz="2400" dirty="0"/>
              <a:t>SNAP/RADTRAD Compartment Removal Models</a:t>
            </a:r>
          </a:p>
        </p:txBody>
      </p:sp>
      <p:sp>
        <p:nvSpPr>
          <p:cNvPr id="32772" name="Rectangle 4"/>
          <p:cNvSpPr>
            <a:spLocks noChangeArrowheads="1"/>
          </p:cNvSpPr>
          <p:nvPr/>
        </p:nvSpPr>
        <p:spPr bwMode="auto">
          <a:xfrm>
            <a:off x="883920" y="1503680"/>
            <a:ext cx="7924800" cy="5016758"/>
          </a:xfrm>
          <a:prstGeom prst="rect">
            <a:avLst/>
          </a:prstGeom>
          <a:noFill/>
          <a:ln w="9525">
            <a:noFill/>
            <a:miter lim="800000"/>
            <a:headEnd/>
            <a:tailEnd/>
          </a:ln>
        </p:spPr>
        <p:txBody>
          <a:bodyPr>
            <a:spAutoFit/>
          </a:bodyPr>
          <a:lstStyle/>
          <a:p>
            <a:pPr marL="0" lvl="1">
              <a:defRPr/>
            </a:pPr>
            <a:r>
              <a:rPr lang="en-US" dirty="0"/>
              <a:t>Power’s model for aerosol removal – continued:</a:t>
            </a:r>
          </a:p>
          <a:p>
            <a:pPr marL="0" lvl="1">
              <a:defRPr/>
            </a:pPr>
            <a:endParaRPr lang="en-US" dirty="0"/>
          </a:p>
          <a:p>
            <a:pPr marL="342900" lvl="1" indent="-342900">
              <a:buFont typeface="Arial" pitchFamily="34" charset="0"/>
              <a:buChar char="•"/>
              <a:defRPr/>
            </a:pPr>
            <a:r>
              <a:rPr lang="en-US" dirty="0"/>
              <a:t>User specifies a percentile.  </a:t>
            </a:r>
          </a:p>
          <a:p>
            <a:pPr marL="342900" lvl="1" indent="-342900">
              <a:buFont typeface="Arial" pitchFamily="34" charset="0"/>
              <a:buChar char="•"/>
              <a:defRPr/>
            </a:pPr>
            <a:endParaRPr lang="en-US" dirty="0"/>
          </a:p>
          <a:p>
            <a:pPr marL="0" lvl="1">
              <a:defRPr/>
            </a:pPr>
            <a:endParaRPr lang="en-US" dirty="0"/>
          </a:p>
          <a:p>
            <a:pPr marL="0" lvl="1">
              <a:defRPr/>
            </a:pPr>
            <a:endParaRPr lang="en-US" dirty="0"/>
          </a:p>
          <a:p>
            <a:pPr marL="342900" lvl="1" indent="-342900">
              <a:buFont typeface="Arial" pitchFamily="34" charset="0"/>
              <a:buChar char="•"/>
              <a:defRPr/>
            </a:pPr>
            <a:endParaRPr lang="en-US" dirty="0"/>
          </a:p>
          <a:p>
            <a:pPr marL="342900" lvl="1" indent="-342900">
              <a:buFont typeface="Arial" pitchFamily="34" charset="0"/>
              <a:buChar char="•"/>
              <a:defRPr/>
            </a:pPr>
            <a:endParaRPr lang="en-US" dirty="0"/>
          </a:p>
          <a:p>
            <a:pPr marL="342900" lvl="1" indent="-342900">
              <a:buFont typeface="Arial" pitchFamily="34" charset="0"/>
              <a:buChar char="•"/>
              <a:defRPr/>
            </a:pPr>
            <a:r>
              <a:rPr lang="en-US" dirty="0"/>
              <a:t>Typical spray removal rate:</a:t>
            </a:r>
          </a:p>
          <a:p>
            <a:pPr marL="342900" lvl="1" indent="-342900">
              <a:buFont typeface="Arial" pitchFamily="34" charset="0"/>
              <a:buChar char="•"/>
              <a:defRPr/>
            </a:pPr>
            <a:endParaRPr lang="en-US" dirty="0"/>
          </a:p>
          <a:p>
            <a:pPr marL="342900" lvl="1" indent="-342900">
              <a:buFont typeface="Arial" pitchFamily="34" charset="0"/>
              <a:buChar char="•"/>
              <a:defRPr/>
            </a:pPr>
            <a:endParaRPr lang="en-US" dirty="0"/>
          </a:p>
          <a:p>
            <a:pPr marL="342900" lvl="1" indent="-342900">
              <a:buFont typeface="Arial" pitchFamily="34" charset="0"/>
              <a:buChar char="•"/>
              <a:defRPr/>
            </a:pPr>
            <a:endParaRPr lang="en-US" dirty="0"/>
          </a:p>
          <a:p>
            <a:pPr marL="342900" lvl="1" indent="-342900">
              <a:buFont typeface="Arial" pitchFamily="34" charset="0"/>
              <a:buChar char="•"/>
              <a:defRPr/>
            </a:pPr>
            <a:endParaRPr lang="en-US" dirty="0"/>
          </a:p>
          <a:p>
            <a:pPr marL="342900" lvl="1" indent="-342900">
              <a:buFont typeface="Arial" pitchFamily="34" charset="0"/>
              <a:buChar char="•"/>
              <a:defRPr/>
            </a:pPr>
            <a:endParaRPr lang="en-US" dirty="0"/>
          </a:p>
          <a:p>
            <a:pPr marL="0" lvl="1">
              <a:defRPr/>
            </a:pPr>
            <a:r>
              <a:rPr lang="en-US" dirty="0"/>
              <a:t>Further information on the Power’s model can be found in NUREG/CR-5966</a:t>
            </a:r>
          </a:p>
        </p:txBody>
      </p:sp>
      <p:graphicFrame>
        <p:nvGraphicFramePr>
          <p:cNvPr id="2" name="Table 1"/>
          <p:cNvGraphicFramePr>
            <a:graphicFrameLocks noGrp="1"/>
          </p:cNvGraphicFramePr>
          <p:nvPr>
            <p:extLst>
              <p:ext uri="{D42A27DB-BD31-4B8C-83A1-F6EECF244321}">
                <p14:modId xmlns:p14="http://schemas.microsoft.com/office/powerpoint/2010/main" val="1590473366"/>
              </p:ext>
            </p:extLst>
          </p:nvPr>
        </p:nvGraphicFramePr>
        <p:xfrm>
          <a:off x="1584960" y="2727960"/>
          <a:ext cx="6096000" cy="11125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b="0" dirty="0">
                          <a:solidFill>
                            <a:schemeClr val="tx2">
                              <a:lumMod val="75000"/>
                            </a:schemeClr>
                          </a:solidFill>
                        </a:rPr>
                        <a:t>50</a:t>
                      </a:r>
                      <a:r>
                        <a:rPr lang="en-US" b="0" baseline="30000" dirty="0">
                          <a:solidFill>
                            <a:schemeClr val="tx2">
                              <a:lumMod val="75000"/>
                            </a:schemeClr>
                          </a:solidFill>
                        </a:rPr>
                        <a:t>th</a:t>
                      </a:r>
                      <a:r>
                        <a:rPr lang="en-US" b="0" dirty="0">
                          <a:solidFill>
                            <a:schemeClr val="tx2">
                              <a:lumMod val="75000"/>
                            </a:schemeClr>
                          </a:solidFill>
                        </a:rPr>
                        <a:t> percentile</a:t>
                      </a:r>
                    </a:p>
                  </a:txBody>
                  <a:tcPr>
                    <a:noFill/>
                  </a:tcPr>
                </a:tc>
                <a:tc>
                  <a:txBody>
                    <a:bodyPr/>
                    <a:lstStyle/>
                    <a:p>
                      <a:r>
                        <a:rPr lang="en-US" b="0" dirty="0">
                          <a:solidFill>
                            <a:schemeClr val="tx2">
                              <a:lumMod val="75000"/>
                            </a:schemeClr>
                          </a:solidFill>
                        </a:rPr>
                        <a:t>Best-estimate (median DF)</a:t>
                      </a:r>
                    </a:p>
                  </a:txBody>
                  <a:tcPr>
                    <a:noFill/>
                  </a:tcPr>
                </a:tc>
                <a:extLst>
                  <a:ext uri="{0D108BD9-81ED-4DB2-BD59-A6C34878D82A}">
                    <a16:rowId xmlns:a16="http://schemas.microsoft.com/office/drawing/2014/main" val="10000"/>
                  </a:ext>
                </a:extLst>
              </a:tr>
              <a:tr h="370840">
                <a:tc>
                  <a:txBody>
                    <a:bodyPr/>
                    <a:lstStyle/>
                    <a:p>
                      <a:r>
                        <a:rPr lang="en-US" b="0" dirty="0">
                          <a:solidFill>
                            <a:schemeClr val="tx2">
                              <a:lumMod val="75000"/>
                            </a:schemeClr>
                          </a:solidFill>
                        </a:rPr>
                        <a:t>10</a:t>
                      </a:r>
                      <a:r>
                        <a:rPr lang="en-US" b="0" baseline="30000" dirty="0">
                          <a:solidFill>
                            <a:schemeClr val="tx2">
                              <a:lumMod val="75000"/>
                            </a:schemeClr>
                          </a:solidFill>
                        </a:rPr>
                        <a:t>th</a:t>
                      </a:r>
                      <a:r>
                        <a:rPr lang="en-US" b="0" dirty="0">
                          <a:solidFill>
                            <a:schemeClr val="tx2">
                              <a:lumMod val="75000"/>
                            </a:schemeClr>
                          </a:solidFill>
                        </a:rPr>
                        <a:t> percentile</a:t>
                      </a:r>
                    </a:p>
                  </a:txBody>
                  <a:tcPr>
                    <a:noFill/>
                  </a:tcPr>
                </a:tc>
                <a:tc>
                  <a:txBody>
                    <a:bodyPr/>
                    <a:lstStyle/>
                    <a:p>
                      <a:r>
                        <a:rPr lang="en-US" b="0" dirty="0">
                          <a:solidFill>
                            <a:schemeClr val="tx2">
                              <a:lumMod val="75000"/>
                            </a:schemeClr>
                          </a:solidFill>
                        </a:rPr>
                        <a:t>Lower bound (minimum DF)</a:t>
                      </a:r>
                    </a:p>
                  </a:txBody>
                  <a:tcPr>
                    <a:noFill/>
                  </a:tcPr>
                </a:tc>
                <a:extLst>
                  <a:ext uri="{0D108BD9-81ED-4DB2-BD59-A6C34878D82A}">
                    <a16:rowId xmlns:a16="http://schemas.microsoft.com/office/drawing/2014/main" val="10001"/>
                  </a:ext>
                </a:extLst>
              </a:tr>
              <a:tr h="370840">
                <a:tc>
                  <a:txBody>
                    <a:bodyPr/>
                    <a:lstStyle/>
                    <a:p>
                      <a:r>
                        <a:rPr lang="en-US" b="0" dirty="0">
                          <a:solidFill>
                            <a:schemeClr val="tx2">
                              <a:lumMod val="75000"/>
                            </a:schemeClr>
                          </a:solidFill>
                        </a:rPr>
                        <a:t>90</a:t>
                      </a:r>
                      <a:r>
                        <a:rPr lang="en-US" b="0" baseline="30000" dirty="0">
                          <a:solidFill>
                            <a:schemeClr val="tx2">
                              <a:lumMod val="75000"/>
                            </a:schemeClr>
                          </a:solidFill>
                        </a:rPr>
                        <a:t>th</a:t>
                      </a:r>
                      <a:r>
                        <a:rPr lang="en-US" b="0" dirty="0">
                          <a:solidFill>
                            <a:schemeClr val="tx2">
                              <a:lumMod val="75000"/>
                            </a:schemeClr>
                          </a:solidFill>
                        </a:rPr>
                        <a:t> percentile</a:t>
                      </a:r>
                    </a:p>
                  </a:txBody>
                  <a:tcPr>
                    <a:noFill/>
                  </a:tcPr>
                </a:tc>
                <a:tc>
                  <a:txBody>
                    <a:bodyPr/>
                    <a:lstStyle/>
                    <a:p>
                      <a:r>
                        <a:rPr lang="en-US" b="0" dirty="0">
                          <a:solidFill>
                            <a:schemeClr val="tx2">
                              <a:lumMod val="75000"/>
                            </a:schemeClr>
                          </a:solidFill>
                        </a:rPr>
                        <a:t>Upper bound (maximum DF)</a:t>
                      </a:r>
                    </a:p>
                  </a:txBody>
                  <a:tcPr>
                    <a:noFill/>
                  </a:tcPr>
                </a:tc>
                <a:extLst>
                  <a:ext uri="{0D108BD9-81ED-4DB2-BD59-A6C34878D82A}">
                    <a16:rowId xmlns:a16="http://schemas.microsoft.com/office/drawing/2014/main" val="10002"/>
                  </a:ext>
                </a:extLst>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842351956"/>
              </p:ext>
            </p:extLst>
          </p:nvPr>
        </p:nvGraphicFramePr>
        <p:xfrm>
          <a:off x="1430593" y="4499937"/>
          <a:ext cx="4440494" cy="944880"/>
        </p:xfrm>
        <a:graphic>
          <a:graphicData uri="http://schemas.openxmlformats.org/drawingml/2006/table">
            <a:tbl>
              <a:tblPr>
                <a:tableStyleId>{5C22544A-7EE6-4342-B048-85BDC9FD1C3A}</a:tableStyleId>
              </a:tblPr>
              <a:tblGrid>
                <a:gridCol w="1644121">
                  <a:extLst>
                    <a:ext uri="{9D8B030D-6E8A-4147-A177-3AD203B41FA5}">
                      <a16:colId xmlns:a16="http://schemas.microsoft.com/office/drawing/2014/main" val="3870320694"/>
                    </a:ext>
                  </a:extLst>
                </a:gridCol>
                <a:gridCol w="635409">
                  <a:extLst>
                    <a:ext uri="{9D8B030D-6E8A-4147-A177-3AD203B41FA5}">
                      <a16:colId xmlns:a16="http://schemas.microsoft.com/office/drawing/2014/main" val="730692163"/>
                    </a:ext>
                  </a:extLst>
                </a:gridCol>
                <a:gridCol w="686929">
                  <a:extLst>
                    <a:ext uri="{9D8B030D-6E8A-4147-A177-3AD203B41FA5}">
                      <a16:colId xmlns:a16="http://schemas.microsoft.com/office/drawing/2014/main" val="705500790"/>
                    </a:ext>
                  </a:extLst>
                </a:gridCol>
                <a:gridCol w="787106">
                  <a:extLst>
                    <a:ext uri="{9D8B030D-6E8A-4147-A177-3AD203B41FA5}">
                      <a16:colId xmlns:a16="http://schemas.microsoft.com/office/drawing/2014/main" val="2374727034"/>
                    </a:ext>
                  </a:extLst>
                </a:gridCol>
                <a:gridCol w="686929">
                  <a:extLst>
                    <a:ext uri="{9D8B030D-6E8A-4147-A177-3AD203B41FA5}">
                      <a16:colId xmlns:a16="http://schemas.microsoft.com/office/drawing/2014/main" val="1707541385"/>
                    </a:ext>
                  </a:extLst>
                </a:gridCol>
              </a:tblGrid>
              <a:tr h="182880">
                <a:tc gridSpan="2">
                  <a:txBody>
                    <a:bodyPr/>
                    <a:lstStyle/>
                    <a:p>
                      <a:pPr algn="l"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α - fraction of containment sprayed.</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hMerge="1">
                  <a:txBody>
                    <a:bodyPr/>
                    <a:lstStyle/>
                    <a:p>
                      <a:endParaRPr lang="en-US"/>
                    </a:p>
                  </a:txBody>
                  <a:tcPr/>
                </a:tc>
                <a:tc>
                  <a:txBody>
                    <a:bodyPr/>
                    <a:lstStyle/>
                    <a:p>
                      <a:pPr algn="l" fontAlgn="b"/>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l" fontAlgn="b"/>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r" fontAlgn="b"/>
                      <a:r>
                        <a:rPr lang="en-US" sz="1200" u="none" strike="noStrike">
                          <a:solidFill>
                            <a:schemeClr val="tx2">
                              <a:lumMod val="75000"/>
                            </a:schemeClr>
                          </a:solidFill>
                          <a:effectLst/>
                          <a:latin typeface="Calibri" panose="020F0502020204030204" pitchFamily="34" charset="0"/>
                          <a:cs typeface="Calibri" panose="020F0502020204030204" pitchFamily="34" charset="0"/>
                        </a:rPr>
                        <a:t>8.00E-01</a:t>
                      </a:r>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extLst>
                  <a:ext uri="{0D108BD9-81ED-4DB2-BD59-A6C34878D82A}">
                    <a16:rowId xmlns:a16="http://schemas.microsoft.com/office/drawing/2014/main" val="197374263"/>
                  </a:ext>
                </a:extLst>
              </a:tr>
              <a:tr h="182880">
                <a:tc gridSpan="2">
                  <a:txBody>
                    <a:bodyPr/>
                    <a:lstStyle/>
                    <a:p>
                      <a:pPr algn="l"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Q - spray water flux (m3∙H2O/m2∙s)</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hMerge="1">
                  <a:txBody>
                    <a:bodyPr/>
                    <a:lstStyle/>
                    <a:p>
                      <a:endParaRPr lang="en-US"/>
                    </a:p>
                  </a:txBody>
                  <a:tcPr/>
                </a:tc>
                <a:tc>
                  <a:txBody>
                    <a:bodyPr/>
                    <a:lstStyle/>
                    <a:p>
                      <a:pPr algn="l" fontAlgn="b"/>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l" fontAlgn="b"/>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r" fontAlgn="b"/>
                      <a:r>
                        <a:rPr lang="en-US" sz="1200" u="none" strike="noStrike">
                          <a:solidFill>
                            <a:schemeClr val="tx2">
                              <a:lumMod val="75000"/>
                            </a:schemeClr>
                          </a:solidFill>
                          <a:effectLst/>
                          <a:latin typeface="Calibri" panose="020F0502020204030204" pitchFamily="34" charset="0"/>
                          <a:cs typeface="Calibri" panose="020F0502020204030204" pitchFamily="34" charset="0"/>
                        </a:rPr>
                        <a:t>2.00E-04</a:t>
                      </a:r>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extLst>
                  <a:ext uri="{0D108BD9-81ED-4DB2-BD59-A6C34878D82A}">
                    <a16:rowId xmlns:a16="http://schemas.microsoft.com/office/drawing/2014/main" val="2013354804"/>
                  </a:ext>
                </a:extLst>
              </a:tr>
              <a:tr h="198120">
                <a:tc gridSpan="4">
                  <a:txBody>
                    <a:bodyPr/>
                    <a:lstStyle/>
                    <a:p>
                      <a:pPr algn="l"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m</a:t>
                      </a:r>
                      <a:r>
                        <a:rPr lang="en-US" sz="1200" u="none" strike="noStrike" baseline="-25000" dirty="0">
                          <a:solidFill>
                            <a:schemeClr val="tx2">
                              <a:lumMod val="75000"/>
                            </a:schemeClr>
                          </a:solidFill>
                          <a:effectLst/>
                          <a:latin typeface="Calibri" panose="020F0502020204030204" pitchFamily="34" charset="0"/>
                          <a:cs typeface="Calibri" panose="020F0502020204030204" pitchFamily="34" charset="0"/>
                        </a:rPr>
                        <a:t>f</a:t>
                      </a:r>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 - mass fraction of aerosol suspended as a function of time.</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r>
                        <a:rPr lang="en-US" sz="1200" u="none" strike="noStrike">
                          <a:solidFill>
                            <a:schemeClr val="tx2">
                              <a:lumMod val="75000"/>
                            </a:schemeClr>
                          </a:solidFill>
                          <a:effectLst/>
                          <a:latin typeface="Calibri" panose="020F0502020204030204" pitchFamily="34" charset="0"/>
                          <a:cs typeface="Calibri" panose="020F0502020204030204" pitchFamily="34" charset="0"/>
                        </a:rPr>
                        <a:t>5.00E-01</a:t>
                      </a:r>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extLst>
                  <a:ext uri="{0D108BD9-81ED-4DB2-BD59-A6C34878D82A}">
                    <a16:rowId xmlns:a16="http://schemas.microsoft.com/office/drawing/2014/main" val="1225217379"/>
                  </a:ext>
                </a:extLst>
              </a:tr>
              <a:tr h="182880">
                <a:tc>
                  <a:txBody>
                    <a:bodyPr/>
                    <a:lstStyle/>
                    <a:p>
                      <a:pPr algn="l"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H - droplet fall height (m)</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l" fontAlgn="b"/>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l" fontAlgn="b"/>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l" fontAlgn="b"/>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tc>
                  <a:txBody>
                    <a:bodyPr/>
                    <a:lstStyle/>
                    <a:p>
                      <a:pPr algn="r"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25.908</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7620" marR="7620" marT="7620" marB="0" anchor="b">
                    <a:noFill/>
                  </a:tcPr>
                </a:tc>
                <a:extLst>
                  <a:ext uri="{0D108BD9-81ED-4DB2-BD59-A6C34878D82A}">
                    <a16:rowId xmlns:a16="http://schemas.microsoft.com/office/drawing/2014/main" val="2824218379"/>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949246815"/>
              </p:ext>
            </p:extLst>
          </p:nvPr>
        </p:nvGraphicFramePr>
        <p:xfrm>
          <a:off x="6526162" y="4530417"/>
          <a:ext cx="1828800" cy="73152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1723892549"/>
                    </a:ext>
                  </a:extLst>
                </a:gridCol>
                <a:gridCol w="609600">
                  <a:extLst>
                    <a:ext uri="{9D8B030D-6E8A-4147-A177-3AD203B41FA5}">
                      <a16:colId xmlns:a16="http://schemas.microsoft.com/office/drawing/2014/main" val="49034565"/>
                    </a:ext>
                  </a:extLst>
                </a:gridCol>
                <a:gridCol w="609600">
                  <a:extLst>
                    <a:ext uri="{9D8B030D-6E8A-4147-A177-3AD203B41FA5}">
                      <a16:colId xmlns:a16="http://schemas.microsoft.com/office/drawing/2014/main" val="2333050042"/>
                    </a:ext>
                  </a:extLst>
                </a:gridCol>
              </a:tblGrid>
              <a:tr h="182880">
                <a:tc gridSpan="3">
                  <a:txBody>
                    <a:bodyPr/>
                    <a:lstStyle/>
                    <a:p>
                      <a:pPr algn="ctr" fontAlgn="b"/>
                      <a:r>
                        <a:rPr lang="en-US" sz="1200" b="0" i="0" u="none" strike="noStrike" dirty="0">
                          <a:solidFill>
                            <a:schemeClr val="tx2">
                              <a:lumMod val="75000"/>
                            </a:schemeClr>
                          </a:solidFill>
                          <a:effectLst/>
                          <a:latin typeface="Calibri" panose="020F0502020204030204" pitchFamily="34" charset="0"/>
                          <a:cs typeface="Calibri" panose="020F0502020204030204" pitchFamily="34" charset="0"/>
                        </a:rPr>
                        <a:t>Removal Rate (1/sec)</a:t>
                      </a:r>
                    </a:p>
                  </a:txBody>
                  <a:tcPr marL="0" marR="0" marT="0" marB="0" anchor="b">
                    <a:noFill/>
                  </a:tcPr>
                </a:tc>
                <a:tc hMerge="1">
                  <a:txBody>
                    <a:bodyPr/>
                    <a:lstStyle/>
                    <a:p>
                      <a:pPr algn="l" fontAlgn="b"/>
                      <a:endParaRPr lang="en-US" sz="1100" b="0" i="0" u="none" strike="noStrike" dirty="0">
                        <a:solidFill>
                          <a:srgbClr val="000000"/>
                        </a:solidFill>
                        <a:effectLst/>
                        <a:latin typeface="Calibri" panose="020F0502020204030204" pitchFamily="34" charset="0"/>
                      </a:endParaRPr>
                    </a:p>
                  </a:txBody>
                  <a:tcPr marL="0" marR="0" marT="0" marB="0" anchor="b">
                    <a:noFill/>
                  </a:tcPr>
                </a:tc>
                <a:tc hMerge="1">
                  <a:txBody>
                    <a:bodyPr/>
                    <a:lstStyle/>
                    <a:p>
                      <a:pPr algn="l" fontAlgn="b"/>
                      <a:endParaRPr lang="en-US" sz="1100" b="0" i="0" u="none" strike="noStrike" dirty="0">
                        <a:solidFill>
                          <a:srgbClr val="000000"/>
                        </a:solidFill>
                        <a:effectLst/>
                        <a:latin typeface="Calibri" panose="020F0502020204030204" pitchFamily="34" charset="0"/>
                      </a:endParaRPr>
                    </a:p>
                  </a:txBody>
                  <a:tcPr marL="0" marR="0" marT="0" marB="0" anchor="b">
                    <a:noFill/>
                  </a:tcPr>
                </a:tc>
                <a:extLst>
                  <a:ext uri="{0D108BD9-81ED-4DB2-BD59-A6C34878D82A}">
                    <a16:rowId xmlns:a16="http://schemas.microsoft.com/office/drawing/2014/main" val="2001196481"/>
                  </a:ext>
                </a:extLst>
              </a:tr>
              <a:tr h="0">
                <a:tc gridSpan="3">
                  <a:txBody>
                    <a:bodyPr/>
                    <a:lstStyle/>
                    <a:p>
                      <a:pPr algn="l" fontAlgn="b"/>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0" marR="0" marT="0" marB="0">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9084596"/>
                  </a:ext>
                </a:extLst>
              </a:tr>
              <a:tr h="182880">
                <a:tc>
                  <a:txBody>
                    <a:bodyPr/>
                    <a:lstStyle/>
                    <a:p>
                      <a:pPr algn="ctr"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10 </a:t>
                      </a:r>
                      <a:r>
                        <a:rPr lang="en-US" sz="1200" u="none" strike="noStrike" dirty="0" err="1">
                          <a:solidFill>
                            <a:schemeClr val="tx2">
                              <a:lumMod val="75000"/>
                            </a:schemeClr>
                          </a:solidFill>
                          <a:effectLst/>
                          <a:latin typeface="Calibri" panose="020F0502020204030204" pitchFamily="34" charset="0"/>
                          <a:cs typeface="Calibri" panose="020F0502020204030204" pitchFamily="34" charset="0"/>
                        </a:rPr>
                        <a:t>Pct</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0" marR="0" marT="0" marB="0" anchor="b">
                    <a:noFill/>
                  </a:tcPr>
                </a:tc>
                <a:tc>
                  <a:txBody>
                    <a:bodyPr/>
                    <a:lstStyle/>
                    <a:p>
                      <a:pPr algn="ctr"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50 </a:t>
                      </a:r>
                      <a:r>
                        <a:rPr lang="en-US" sz="1200" u="none" strike="noStrike" dirty="0" err="1">
                          <a:solidFill>
                            <a:schemeClr val="tx2">
                              <a:lumMod val="75000"/>
                            </a:schemeClr>
                          </a:solidFill>
                          <a:effectLst/>
                          <a:latin typeface="Calibri" panose="020F0502020204030204" pitchFamily="34" charset="0"/>
                          <a:cs typeface="Calibri" panose="020F0502020204030204" pitchFamily="34" charset="0"/>
                        </a:rPr>
                        <a:t>Pct</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0" marR="0" marT="0" marB="0" anchor="b">
                    <a:noFill/>
                  </a:tcPr>
                </a:tc>
                <a:tc>
                  <a:txBody>
                    <a:bodyPr/>
                    <a:lstStyle/>
                    <a:p>
                      <a:pPr algn="ctr"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90 </a:t>
                      </a:r>
                      <a:r>
                        <a:rPr lang="en-US" sz="1200" u="none" strike="noStrike" dirty="0" err="1">
                          <a:solidFill>
                            <a:schemeClr val="tx2">
                              <a:lumMod val="75000"/>
                            </a:schemeClr>
                          </a:solidFill>
                          <a:effectLst/>
                          <a:latin typeface="Calibri" panose="020F0502020204030204" pitchFamily="34" charset="0"/>
                          <a:cs typeface="Calibri" panose="020F0502020204030204" pitchFamily="34" charset="0"/>
                        </a:rPr>
                        <a:t>Pct</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0" marR="0" marT="0" marB="0" anchor="b">
                    <a:noFill/>
                  </a:tcPr>
                </a:tc>
                <a:extLst>
                  <a:ext uri="{0D108BD9-81ED-4DB2-BD59-A6C34878D82A}">
                    <a16:rowId xmlns:a16="http://schemas.microsoft.com/office/drawing/2014/main" val="2533026426"/>
                  </a:ext>
                </a:extLst>
              </a:tr>
              <a:tr h="182880">
                <a:tc>
                  <a:txBody>
                    <a:bodyPr/>
                    <a:lstStyle/>
                    <a:p>
                      <a:pPr algn="r" fontAlgn="b"/>
                      <a:r>
                        <a:rPr lang="en-US" sz="1200" u="none" strike="noStrike">
                          <a:solidFill>
                            <a:schemeClr val="tx2">
                              <a:lumMod val="75000"/>
                            </a:schemeClr>
                          </a:solidFill>
                          <a:effectLst/>
                          <a:latin typeface="Calibri" panose="020F0502020204030204" pitchFamily="34" charset="0"/>
                          <a:cs typeface="Calibri" panose="020F0502020204030204" pitchFamily="34" charset="0"/>
                        </a:rPr>
                        <a:t>1.32E-05</a:t>
                      </a:r>
                      <a:endParaRPr lang="en-US" sz="1200" b="0" i="0" u="none" strike="noStrike">
                        <a:solidFill>
                          <a:schemeClr val="tx2">
                            <a:lumMod val="75000"/>
                          </a:schemeClr>
                        </a:solidFill>
                        <a:effectLst/>
                        <a:latin typeface="Calibri" panose="020F0502020204030204" pitchFamily="34" charset="0"/>
                        <a:cs typeface="Calibri" panose="020F0502020204030204" pitchFamily="34" charset="0"/>
                      </a:endParaRPr>
                    </a:p>
                  </a:txBody>
                  <a:tcPr marL="0" marR="0" marT="0" marB="0" anchor="b">
                    <a:noFill/>
                  </a:tcPr>
                </a:tc>
                <a:tc>
                  <a:txBody>
                    <a:bodyPr/>
                    <a:lstStyle/>
                    <a:p>
                      <a:pPr algn="r"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4.49E-05</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0" marR="0" marT="0" marB="0" anchor="b">
                    <a:noFill/>
                  </a:tcPr>
                </a:tc>
                <a:tc>
                  <a:txBody>
                    <a:bodyPr/>
                    <a:lstStyle/>
                    <a:p>
                      <a:pPr algn="r" fontAlgn="b"/>
                      <a:r>
                        <a:rPr lang="en-US" sz="1200" u="none" strike="noStrike" dirty="0">
                          <a:solidFill>
                            <a:schemeClr val="tx2">
                              <a:lumMod val="75000"/>
                            </a:schemeClr>
                          </a:solidFill>
                          <a:effectLst/>
                          <a:latin typeface="Calibri" panose="020F0502020204030204" pitchFamily="34" charset="0"/>
                          <a:cs typeface="Calibri" panose="020F0502020204030204" pitchFamily="34" charset="0"/>
                        </a:rPr>
                        <a:t>4.21E-04</a:t>
                      </a:r>
                      <a:endParaRPr lang="en-US" sz="1200" b="0" i="0" u="none" strike="noStrike" dirty="0">
                        <a:solidFill>
                          <a:schemeClr val="tx2">
                            <a:lumMod val="75000"/>
                          </a:schemeClr>
                        </a:solidFill>
                        <a:effectLst/>
                        <a:latin typeface="Calibri" panose="020F0502020204030204" pitchFamily="34" charset="0"/>
                        <a:cs typeface="Calibri" panose="020F0502020204030204" pitchFamily="34" charset="0"/>
                      </a:endParaRPr>
                    </a:p>
                  </a:txBody>
                  <a:tcPr marL="0" marR="0" marT="0" marB="0" anchor="b">
                    <a:noFill/>
                  </a:tcPr>
                </a:tc>
                <a:extLst>
                  <a:ext uri="{0D108BD9-81ED-4DB2-BD59-A6C34878D82A}">
                    <a16:rowId xmlns:a16="http://schemas.microsoft.com/office/drawing/2014/main" val="111986452"/>
                  </a:ext>
                </a:extLst>
              </a:tr>
            </a:tbl>
          </a:graphicData>
        </a:graphic>
      </p:graphicFrame>
    </p:spTree>
    <p:extLst>
      <p:ext uri="{BB962C8B-B14F-4D97-AF65-F5344CB8AC3E}">
        <p14:creationId xmlns:p14="http://schemas.microsoft.com/office/powerpoint/2010/main" val="2142146478"/>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4638"/>
            <a:ext cx="8229600" cy="563562"/>
          </a:xfrm>
        </p:spPr>
        <p:txBody>
          <a:bodyPr/>
          <a:lstStyle/>
          <a:p>
            <a:r>
              <a:rPr lang="en-US" sz="2400" dirty="0"/>
              <a:t>SNAP/RADTRAD Flow Pathway Removal Models</a:t>
            </a:r>
          </a:p>
        </p:txBody>
      </p:sp>
      <p:sp>
        <p:nvSpPr>
          <p:cNvPr id="33796" name="Rectangle 4"/>
          <p:cNvSpPr>
            <a:spLocks noChangeArrowheads="1"/>
          </p:cNvSpPr>
          <p:nvPr/>
        </p:nvSpPr>
        <p:spPr bwMode="auto">
          <a:xfrm>
            <a:off x="680720" y="1747520"/>
            <a:ext cx="7924800" cy="3477875"/>
          </a:xfrm>
          <a:prstGeom prst="rect">
            <a:avLst/>
          </a:prstGeom>
          <a:noFill/>
          <a:ln w="9525">
            <a:noFill/>
            <a:miter lim="800000"/>
            <a:headEnd/>
            <a:tailEnd/>
          </a:ln>
        </p:spPr>
        <p:txBody>
          <a:bodyPr>
            <a:spAutoFit/>
          </a:bodyPr>
          <a:lstStyle/>
          <a:p>
            <a:pPr>
              <a:defRPr/>
            </a:pPr>
            <a:r>
              <a:rPr lang="en-US" dirty="0"/>
              <a:t>Flow Pathways Types –filter pathway,  air leakage, generic with non-iodine aerosols:</a:t>
            </a:r>
          </a:p>
          <a:p>
            <a:pPr marL="342900" indent="-342900">
              <a:buFont typeface="Arial" pitchFamily="34" charset="0"/>
              <a:buChar char="•"/>
              <a:defRPr/>
            </a:pPr>
            <a:r>
              <a:rPr lang="en-US" dirty="0"/>
              <a:t>Filtered Pathway – in line filter in an HVAC duct.  </a:t>
            </a:r>
          </a:p>
          <a:p>
            <a:pPr marL="800100" lvl="1" indent="-342900">
              <a:buFont typeface="Arial" pitchFamily="34" charset="0"/>
              <a:buChar char="•"/>
              <a:defRPr/>
            </a:pPr>
            <a:r>
              <a:rPr lang="en-US" dirty="0"/>
              <a:t>Commonly used in control rooms.</a:t>
            </a:r>
          </a:p>
          <a:p>
            <a:pPr marL="342900" indent="-342900">
              <a:buFont typeface="Arial" pitchFamily="34" charset="0"/>
              <a:buChar char="•"/>
              <a:defRPr/>
            </a:pPr>
            <a:r>
              <a:rPr lang="en-US" dirty="0"/>
              <a:t>Air leakage – expressed in %/day.  Used to model leakage from containments. </a:t>
            </a:r>
          </a:p>
          <a:p>
            <a:pPr marL="800100" lvl="1" indent="-342900">
              <a:buFont typeface="Arial" pitchFamily="34" charset="0"/>
              <a:buChar char="•"/>
              <a:defRPr/>
            </a:pPr>
            <a:r>
              <a:rPr lang="en-US" dirty="0"/>
              <a:t> Typically ~0.1 %/day for large, dry PWR (listed in SAR, DCD).</a:t>
            </a:r>
          </a:p>
          <a:p>
            <a:pPr marL="342900" indent="-342900">
              <a:buFont typeface="Arial" pitchFamily="34" charset="0"/>
              <a:buChar char="•"/>
              <a:defRPr/>
            </a:pPr>
            <a:r>
              <a:rPr lang="en-US" dirty="0"/>
              <a:t>Generic, Generic with non-iodine aerosols</a:t>
            </a:r>
          </a:p>
          <a:p>
            <a:pPr marL="800100" lvl="1" indent="-342900">
              <a:buFont typeface="Arial" pitchFamily="34" charset="0"/>
              <a:buChar char="•"/>
              <a:defRPr/>
            </a:pPr>
            <a:r>
              <a:rPr lang="en-US" dirty="0"/>
              <a:t>Variation on filter pathway.</a:t>
            </a:r>
          </a:p>
          <a:p>
            <a:pPr marL="342900" indent="-342900">
              <a:buFont typeface="Arial" pitchFamily="34" charset="0"/>
              <a:buChar char="•"/>
              <a:defRPr/>
            </a:pPr>
            <a:r>
              <a:rPr lang="en-US" dirty="0"/>
              <a:t>Piping – Brockman/Bixler model for aerosol deposition or user-defined DFs.  </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9904" y="533400"/>
            <a:ext cx="8021638" cy="685800"/>
          </a:xfrm>
        </p:spPr>
        <p:txBody>
          <a:bodyPr/>
          <a:lstStyle/>
          <a:p>
            <a:r>
              <a:rPr lang="en-US" dirty="0"/>
              <a:t>SNAP/RADTRAD Flow Pathway Removal Models</a:t>
            </a:r>
          </a:p>
        </p:txBody>
      </p:sp>
      <p:sp>
        <p:nvSpPr>
          <p:cNvPr id="3" name="Content Placeholder 2"/>
          <p:cNvSpPr>
            <a:spLocks noGrp="1"/>
          </p:cNvSpPr>
          <p:nvPr>
            <p:ph idx="1"/>
          </p:nvPr>
        </p:nvSpPr>
        <p:spPr/>
        <p:txBody>
          <a:bodyPr/>
          <a:lstStyle/>
          <a:p>
            <a:r>
              <a:rPr lang="en-US" sz="1800" dirty="0"/>
              <a:t>Filtered Pathway</a:t>
            </a:r>
          </a:p>
          <a:p>
            <a:pPr lvl="1"/>
            <a:r>
              <a:rPr lang="en-US" sz="1800" dirty="0"/>
              <a:t>Time dependent flow rate (cfm) and filter efficiencies (percent) for aerosols and elemental and organic iodine</a:t>
            </a:r>
          </a:p>
          <a:p>
            <a:pPr lvl="1"/>
            <a:r>
              <a:rPr lang="en-US" sz="1800" dirty="0"/>
              <a:t>Filter efficiency is related to decontamination factors as</a:t>
            </a:r>
          </a:p>
          <a:p>
            <a:pPr marL="0" indent="0">
              <a:buNone/>
            </a:pPr>
            <a:endParaRPr lang="en-US" sz="1800" dirty="0"/>
          </a:p>
          <a:p>
            <a:pPr marL="0" indent="0">
              <a:buNone/>
            </a:pPr>
            <a:endParaRPr lang="en-US" sz="1800" dirty="0"/>
          </a:p>
          <a:p>
            <a:pPr marL="0" indent="0">
              <a:buNone/>
            </a:pPr>
            <a:endParaRPr lang="en-US" sz="1800" dirty="0"/>
          </a:p>
          <a:p>
            <a:pPr marL="800100" lvl="2" indent="0">
              <a:buNone/>
            </a:pPr>
            <a:r>
              <a:rPr lang="en-US" sz="1800" dirty="0"/>
              <a:t>where </a:t>
            </a:r>
            <a:r>
              <a:rPr lang="el-GR" sz="1800" dirty="0"/>
              <a:t>η</a:t>
            </a:r>
            <a:r>
              <a:rPr lang="en-US" sz="1800" dirty="0"/>
              <a:t> is the filter efficiency expressed as a fraction.</a:t>
            </a:r>
          </a:p>
          <a:p>
            <a:pPr marL="0" indent="0">
              <a:buNone/>
            </a:pPr>
            <a:endParaRPr lang="en-US" sz="1800" dirty="0"/>
          </a:p>
          <a:p>
            <a:r>
              <a:rPr lang="en-US" sz="1800" dirty="0"/>
              <a:t>Air Leakage</a:t>
            </a:r>
          </a:p>
          <a:p>
            <a:pPr lvl="1"/>
            <a:r>
              <a:rPr lang="en-US" sz="1800" dirty="0"/>
              <a:t>User specifies time-dependent leakage rate in units of percent/day</a:t>
            </a:r>
          </a:p>
          <a:p>
            <a:r>
              <a:rPr lang="en-US" sz="1800" dirty="0"/>
              <a:t>Piping – User-specified removal coefficients</a:t>
            </a:r>
          </a:p>
          <a:p>
            <a:pPr lvl="1"/>
            <a:r>
              <a:rPr lang="en-US" sz="1800" dirty="0"/>
              <a:t>Input required are flow rate through the pipe (cfm) and decontamination factors for aerosols, elemental iodine and organic iodine.</a:t>
            </a:r>
          </a:p>
          <a:p>
            <a:endParaRPr lang="en-US" sz="1800" dirty="0"/>
          </a:p>
        </p:txBody>
      </p:sp>
      <p:graphicFrame>
        <p:nvGraphicFramePr>
          <p:cNvPr id="10" name="Object 9"/>
          <p:cNvGraphicFramePr>
            <a:graphicFrameLocks noChangeAspect="1"/>
          </p:cNvGraphicFramePr>
          <p:nvPr>
            <p:extLst>
              <p:ext uri="{D42A27DB-BD31-4B8C-83A1-F6EECF244321}">
                <p14:modId xmlns:p14="http://schemas.microsoft.com/office/powerpoint/2010/main" val="39003077"/>
              </p:ext>
            </p:extLst>
          </p:nvPr>
        </p:nvGraphicFramePr>
        <p:xfrm>
          <a:off x="3814702" y="3075866"/>
          <a:ext cx="1164590" cy="674236"/>
        </p:xfrm>
        <a:graphic>
          <a:graphicData uri="http://schemas.openxmlformats.org/presentationml/2006/ole">
            <mc:AlternateContent xmlns:mc="http://schemas.openxmlformats.org/markup-compatibility/2006">
              <mc:Choice xmlns:v="urn:schemas-microsoft-com:vml" Requires="v">
                <p:oleObj spid="_x0000_s25987" name="Equation" r:id="rId3" imgW="723586" imgH="418918" progId="Equation.3">
                  <p:embed/>
                </p:oleObj>
              </mc:Choice>
              <mc:Fallback>
                <p:oleObj name="Equation" r:id="rId3" imgW="723586" imgH="418918" progId="Equation.3">
                  <p:embed/>
                  <p:pic>
                    <p:nvPicPr>
                      <p:cNvPr id="0" name="Picture 3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4702" y="3075866"/>
                        <a:ext cx="1164590" cy="67423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7099102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Dose Conversion Factors</a:t>
            </a:r>
          </a:p>
        </p:txBody>
      </p:sp>
      <p:sp>
        <p:nvSpPr>
          <p:cNvPr id="3" name="Content Placeholder 2"/>
          <p:cNvSpPr>
            <a:spLocks noGrp="1"/>
          </p:cNvSpPr>
          <p:nvPr>
            <p:ph idx="1"/>
          </p:nvPr>
        </p:nvSpPr>
        <p:spPr/>
        <p:txBody>
          <a:bodyPr/>
          <a:lstStyle/>
          <a:p>
            <a:r>
              <a:rPr lang="da-DK" sz="1800" dirty="0"/>
              <a:t>Dose Conversion Factors:</a:t>
            </a:r>
          </a:p>
          <a:p>
            <a:pPr lvl="1"/>
            <a:r>
              <a:rPr lang="da-DK" sz="1800" dirty="0"/>
              <a:t>Built-in dose conversion factors are based on FGR 11&amp;12.  DCF data extracted from the Radiological Toolbox developed by NRC.</a:t>
            </a:r>
          </a:p>
          <a:p>
            <a:pPr lvl="1"/>
            <a:r>
              <a:rPr lang="da-DK" sz="1800" dirty="0"/>
              <a:t>At one point, ICRP 60 based DCFs were included, but were removed at the request of NRC.</a:t>
            </a:r>
          </a:p>
          <a:p>
            <a:pPr lvl="1"/>
            <a:r>
              <a:rPr lang="da-DK" sz="1800" dirty="0"/>
              <a:t>User-defined dose conversion factors are permitted.</a:t>
            </a:r>
          </a:p>
          <a:p>
            <a:r>
              <a:rPr lang="da-DK" sz="1800" dirty="0"/>
              <a:t>Many individual organ doses are listed in FGR 11 and 12.  However, in SNAP/RADTRAD, the only DCF values used are:</a:t>
            </a:r>
          </a:p>
          <a:p>
            <a:pPr lvl="1"/>
            <a:r>
              <a:rPr lang="da-DK" sz="1800" dirty="0"/>
              <a:t>Whole body (Sv per Bq-s-m</a:t>
            </a:r>
            <a:r>
              <a:rPr lang="da-DK" sz="1800" baseline="30000" dirty="0"/>
              <a:t>-3</a:t>
            </a:r>
            <a:r>
              <a:rPr lang="da-DK" sz="1800" dirty="0"/>
              <a:t>) – from air submersion tabulations (effective) - FGR-12 </a:t>
            </a:r>
          </a:p>
          <a:p>
            <a:pPr lvl="1"/>
            <a:r>
              <a:rPr lang="da-DK" sz="1800" dirty="0"/>
              <a:t>Thyroid (Sv/Bq) – from inhalation tabulations (thyroid) – FGR-11</a:t>
            </a:r>
          </a:p>
          <a:p>
            <a:pPr lvl="1"/>
            <a:r>
              <a:rPr lang="da-DK" sz="1800" dirty="0"/>
              <a:t>Inhaled Effective (Sv/Bq) – from inhalation tabulations (effective) – FGR 11</a:t>
            </a:r>
          </a:p>
          <a:p>
            <a:pPr lvl="1"/>
            <a:r>
              <a:rPr lang="da-DK" sz="1800" dirty="0"/>
              <a:t>Skin (Sv per Bq-s-m</a:t>
            </a:r>
            <a:r>
              <a:rPr lang="da-DK" sz="1800" baseline="30000" dirty="0"/>
              <a:t>-3</a:t>
            </a:r>
            <a:r>
              <a:rPr lang="da-DK" sz="1800" dirty="0"/>
              <a:t>) – from air submersion tabulations (skin) - FGR-12</a:t>
            </a:r>
          </a:p>
          <a:p>
            <a:r>
              <a:rPr lang="da-DK" sz="1800"/>
              <a:t>TEDE dose is calculated as the sum of the inhaled effective and whole body dose in RADTRAD. </a:t>
            </a:r>
            <a:endParaRPr lang="da-DK" sz="1800" dirty="0"/>
          </a:p>
          <a:p>
            <a:pPr lvl="1"/>
            <a:endParaRPr lang="da-DK" sz="1800" dirty="0"/>
          </a:p>
          <a:p>
            <a:pPr lvl="1"/>
            <a:endParaRPr lang="da-DK" dirty="0"/>
          </a:p>
          <a:p>
            <a:pPr lvl="1"/>
            <a:endParaRPr lang="da-DK" dirty="0"/>
          </a:p>
          <a:p>
            <a:pPr marL="457200" lvl="1" indent="0">
              <a:buNone/>
            </a:pPr>
            <a:endParaRPr lang="da-DK" dirty="0"/>
          </a:p>
          <a:p>
            <a:pPr lvl="1"/>
            <a:endParaRPr lang="da-DK" dirty="0"/>
          </a:p>
          <a:p>
            <a:pPr lvl="1"/>
            <a:endParaRPr lang="en-US" dirty="0"/>
          </a:p>
        </p:txBody>
      </p:sp>
    </p:spTree>
    <p:extLst>
      <p:ext uri="{BB962C8B-B14F-4D97-AF65-F5344CB8AC3E}">
        <p14:creationId xmlns:p14="http://schemas.microsoft.com/office/powerpoint/2010/main" val="310536937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Dose Models</a:t>
            </a:r>
          </a:p>
        </p:txBody>
      </p:sp>
      <p:sp>
        <p:nvSpPr>
          <p:cNvPr id="3" name="Content Placeholder 2"/>
          <p:cNvSpPr>
            <a:spLocks noGrp="1"/>
          </p:cNvSpPr>
          <p:nvPr>
            <p:ph idx="1"/>
          </p:nvPr>
        </p:nvSpPr>
        <p:spPr>
          <a:xfrm>
            <a:off x="838200" y="1574800"/>
            <a:ext cx="8128000" cy="4026952"/>
          </a:xfrm>
        </p:spPr>
        <p:txBody>
          <a:bodyPr/>
          <a:lstStyle/>
          <a:p>
            <a:pPr marL="0" indent="0">
              <a:buNone/>
            </a:pPr>
            <a:r>
              <a:rPr lang="en-US" dirty="0"/>
              <a:t>EAB and LPZ – immersion dose from each nuclide n:</a:t>
            </a:r>
          </a:p>
          <a:p>
            <a:pPr marL="0" indent="0">
              <a:buNone/>
            </a:pPr>
            <a:endParaRPr lang="en-US" dirty="0"/>
          </a:p>
          <a:p>
            <a:pPr marL="0" indent="0">
              <a:buNone/>
            </a:pPr>
            <a:endParaRPr lang="en-US" dirty="0"/>
          </a:p>
          <a:p>
            <a:pPr marL="0" indent="0">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178811308"/>
              </p:ext>
            </p:extLst>
          </p:nvPr>
        </p:nvGraphicFramePr>
        <p:xfrm>
          <a:off x="3159760" y="2014221"/>
          <a:ext cx="2458720" cy="395152"/>
        </p:xfrm>
        <a:graphic>
          <a:graphicData uri="http://schemas.openxmlformats.org/presentationml/2006/ole">
            <mc:AlternateContent xmlns:mc="http://schemas.openxmlformats.org/markup-compatibility/2006">
              <mc:Choice xmlns:v="urn:schemas-microsoft-com:vml" Requires="v">
                <p:oleObj spid="_x0000_s28415" name="Equation" r:id="rId3" imgW="1422400" imgH="228600" progId="Equation.3">
                  <p:embed/>
                </p:oleObj>
              </mc:Choice>
              <mc:Fallback>
                <p:oleObj name="Equation" r:id="rId3" imgW="1422400" imgH="228600" progId="Equation.3">
                  <p:embed/>
                  <p:pic>
                    <p:nvPicPr>
                      <p:cNvPr id="0" name="Picture 6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9760" y="2014221"/>
                        <a:ext cx="2458720" cy="39515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177229221"/>
              </p:ext>
            </p:extLst>
          </p:nvPr>
        </p:nvGraphicFramePr>
        <p:xfrm>
          <a:off x="1077431" y="2642870"/>
          <a:ext cx="7365058" cy="2366010"/>
        </p:xfrm>
        <a:graphic>
          <a:graphicData uri="http://schemas.openxmlformats.org/presentationml/2006/ole">
            <mc:AlternateContent xmlns:mc="http://schemas.openxmlformats.org/markup-compatibility/2006">
              <mc:Choice xmlns:v="urn:schemas-microsoft-com:vml" Requires="v">
                <p:oleObj spid="_x0000_s28416" name="Document" r:id="rId5" imgW="5648199" imgH="1814908" progId="Word.Document.12">
                  <p:embed/>
                </p:oleObj>
              </mc:Choice>
              <mc:Fallback>
                <p:oleObj name="Document" r:id="rId5" imgW="5648199" imgH="1814908" progId="Word.Document.12">
                  <p:embed/>
                  <p:pic>
                    <p:nvPicPr>
                      <p:cNvPr id="0" name="Picture 64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7431" y="2642870"/>
                        <a:ext cx="7365058" cy="23660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43142858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Dose Models</a:t>
            </a:r>
          </a:p>
        </p:txBody>
      </p:sp>
      <p:sp>
        <p:nvSpPr>
          <p:cNvPr id="3" name="Content Placeholder 2"/>
          <p:cNvSpPr>
            <a:spLocks noGrp="1"/>
          </p:cNvSpPr>
          <p:nvPr>
            <p:ph idx="1"/>
          </p:nvPr>
        </p:nvSpPr>
        <p:spPr>
          <a:xfrm>
            <a:off x="838200" y="1574800"/>
            <a:ext cx="8128000" cy="4026952"/>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dirty="0"/>
              <a:t>EAB and LPZ – inhalation dose from each nuclide n</a:t>
            </a:r>
          </a:p>
        </p:txBody>
      </p:sp>
      <p:sp>
        <p:nvSpPr>
          <p:cNvPr id="16" name="Rectangle 15"/>
          <p:cNvSpPr/>
          <p:nvPr/>
        </p:nvSpPr>
        <p:spPr>
          <a:xfrm>
            <a:off x="782320" y="1686282"/>
            <a:ext cx="7630160" cy="400110"/>
          </a:xfrm>
          <a:prstGeom prst="rect">
            <a:avLst/>
          </a:prstGeom>
        </p:spPr>
        <p:txBody>
          <a:bodyPr wrap="square">
            <a:spAutoFit/>
          </a:bodyPr>
          <a:lstStyle/>
          <a:p>
            <a:r>
              <a:rPr lang="en-US" dirty="0"/>
              <a:t>The activity is related to the number of atoms of nuclide n as:</a:t>
            </a:r>
          </a:p>
        </p:txBody>
      </p:sp>
      <p:pic>
        <p:nvPicPr>
          <p:cNvPr id="27657"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22668" y="2235011"/>
            <a:ext cx="1344612" cy="480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Rectangle 19"/>
          <p:cNvSpPr/>
          <p:nvPr/>
        </p:nvSpPr>
        <p:spPr>
          <a:xfrm>
            <a:off x="2834640" y="2255142"/>
            <a:ext cx="5669280" cy="707886"/>
          </a:xfrm>
          <a:prstGeom prst="rect">
            <a:avLst/>
          </a:prstGeom>
        </p:spPr>
        <p:txBody>
          <a:bodyPr wrap="square">
            <a:spAutoFit/>
          </a:bodyPr>
          <a:lstStyle/>
          <a:p>
            <a:r>
              <a:rPr lang="en-US" dirty="0"/>
              <a:t>where </a:t>
            </a:r>
            <a:r>
              <a:rPr lang="el-GR" dirty="0"/>
              <a:t>λ</a:t>
            </a:r>
            <a:r>
              <a:rPr lang="en-US" baseline="-25000" dirty="0"/>
              <a:t>n</a:t>
            </a:r>
            <a:r>
              <a:rPr lang="en-US" dirty="0"/>
              <a:t>   is the radiological decay constant for nuclide n.</a:t>
            </a:r>
          </a:p>
        </p:txBody>
      </p:sp>
      <p:graphicFrame>
        <p:nvGraphicFramePr>
          <p:cNvPr id="5" name="Object 4"/>
          <p:cNvGraphicFramePr>
            <a:graphicFrameLocks noChangeAspect="1"/>
          </p:cNvGraphicFramePr>
          <p:nvPr>
            <p:extLst>
              <p:ext uri="{D42A27DB-BD31-4B8C-83A1-F6EECF244321}">
                <p14:modId xmlns:p14="http://schemas.microsoft.com/office/powerpoint/2010/main" val="1100255124"/>
              </p:ext>
            </p:extLst>
          </p:nvPr>
        </p:nvGraphicFramePr>
        <p:xfrm>
          <a:off x="2559050" y="4013200"/>
          <a:ext cx="2972816" cy="447040"/>
        </p:xfrm>
        <a:graphic>
          <a:graphicData uri="http://schemas.openxmlformats.org/presentationml/2006/ole">
            <mc:AlternateContent xmlns:mc="http://schemas.openxmlformats.org/markup-compatibility/2006">
              <mc:Choice xmlns:v="urn:schemas-microsoft-com:vml" Requires="v">
                <p:oleObj spid="_x0000_s29427" name="Equation" r:id="rId4" imgW="1688367" imgH="253890" progId="Equation.3">
                  <p:embed/>
                </p:oleObj>
              </mc:Choice>
              <mc:Fallback>
                <p:oleObj name="Equation" r:id="rId4" imgW="1688367" imgH="253890" progId="Equation.3">
                  <p:embed/>
                  <p:pic>
                    <p:nvPicPr>
                      <p:cNvPr id="0" name="Picture 6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9050" y="4013200"/>
                        <a:ext cx="2972816" cy="44704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61639229"/>
              </p:ext>
            </p:extLst>
          </p:nvPr>
        </p:nvGraphicFramePr>
        <p:xfrm>
          <a:off x="997526" y="4698364"/>
          <a:ext cx="7506394" cy="1864995"/>
        </p:xfrm>
        <a:graphic>
          <a:graphicData uri="http://schemas.openxmlformats.org/presentationml/2006/ole">
            <mc:AlternateContent xmlns:mc="http://schemas.openxmlformats.org/markup-compatibility/2006">
              <mc:Choice xmlns:v="urn:schemas-microsoft-com:vml" Requires="v">
                <p:oleObj spid="_x0000_s29428" name="Document" r:id="rId6" imgW="5648199" imgH="1403904" progId="Word.Document.12">
                  <p:embed/>
                </p:oleObj>
              </mc:Choice>
              <mc:Fallback>
                <p:oleObj name="Document" r:id="rId6" imgW="5648199" imgH="1403904" progId="Word.Document.12">
                  <p:embed/>
                  <p:pic>
                    <p:nvPicPr>
                      <p:cNvPr id="0" name="Picture 6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97526" y="4698364"/>
                        <a:ext cx="7506394" cy="18649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387541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SNAP/RADTRAD Dose Models</a:t>
            </a:r>
          </a:p>
        </p:txBody>
      </p:sp>
      <p:sp>
        <p:nvSpPr>
          <p:cNvPr id="3" name="Content Placeholder 2"/>
          <p:cNvSpPr>
            <a:spLocks noGrp="1"/>
          </p:cNvSpPr>
          <p:nvPr>
            <p:ph idx="1"/>
          </p:nvPr>
        </p:nvSpPr>
        <p:spPr/>
        <p:txBody>
          <a:bodyPr/>
          <a:lstStyle/>
          <a:p>
            <a:pPr marL="0" indent="0">
              <a:buNone/>
            </a:pPr>
            <a:r>
              <a:rPr lang="en-US" dirty="0"/>
              <a:t>Control Room Dose Analysis</a:t>
            </a:r>
          </a:p>
          <a:p>
            <a:r>
              <a:rPr lang="en-US" dirty="0"/>
              <a:t>Dose computed from the time-integrated concentration of radionuclides in the control room.</a:t>
            </a:r>
          </a:p>
          <a:p>
            <a:pPr marL="0" indent="0">
              <a:buNone/>
            </a:pPr>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087962843"/>
              </p:ext>
            </p:extLst>
          </p:nvPr>
        </p:nvGraphicFramePr>
        <p:xfrm>
          <a:off x="2956560" y="2801621"/>
          <a:ext cx="3037840" cy="779986"/>
        </p:xfrm>
        <a:graphic>
          <a:graphicData uri="http://schemas.openxmlformats.org/presentationml/2006/ole">
            <mc:AlternateContent xmlns:mc="http://schemas.openxmlformats.org/markup-compatibility/2006">
              <mc:Choice xmlns:v="urn:schemas-microsoft-com:vml" Requires="v">
                <p:oleObj spid="_x0000_s30071" name="Equation" r:id="rId3" imgW="1879600" imgH="482600" progId="Equation.3">
                  <p:embed/>
                </p:oleObj>
              </mc:Choice>
              <mc:Fallback>
                <p:oleObj name="Equation" r:id="rId3" imgW="1879600" imgH="482600" progId="Equation.3">
                  <p:embed/>
                  <p:pic>
                    <p:nvPicPr>
                      <p:cNvPr id="0" name="Picture 3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6560" y="2801621"/>
                        <a:ext cx="3037840" cy="77998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5" name="Rectangle 4"/>
              <p:cNvSpPr/>
              <p:nvPr/>
            </p:nvSpPr>
            <p:spPr>
              <a:xfrm>
                <a:off x="1036320" y="3918079"/>
                <a:ext cx="7721600" cy="1938992"/>
              </a:xfrm>
              <a:prstGeom prst="rect">
                <a:avLst/>
              </a:prstGeom>
            </p:spPr>
            <p:txBody>
              <a:bodyPr wrap="square">
                <a:spAutoFit/>
              </a:bodyPr>
              <a:lstStyle/>
              <a:p>
                <a:r>
                  <a:rPr lang="en-US" dirty="0"/>
                  <a:t>where:</a:t>
                </a:r>
              </a:p>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𝐶</m:t>
                        </m:r>
                      </m:e>
                      <m:sub>
                        <m:r>
                          <a:rPr lang="en-US" b="0" i="1" smtClean="0">
                            <a:latin typeface="Cambria Math"/>
                          </a:rPr>
                          <m:t>𝑛</m:t>
                        </m:r>
                      </m:sub>
                    </m:sSub>
                  </m:oMath>
                </a14:m>
                <a:r>
                  <a:rPr lang="en-US" dirty="0"/>
                  <a:t>(</a:t>
                </a:r>
                <a:r>
                  <a:rPr lang="el-GR" dirty="0"/>
                  <a:t>τ</a:t>
                </a:r>
                <a:r>
                  <a:rPr lang="en-US" dirty="0"/>
                  <a:t>)  is the instantaneous concentration of radionuclide n in the control room compartment.  </a:t>
                </a:r>
              </a:p>
              <a:p>
                <a:r>
                  <a:rPr lang="en-US" dirty="0"/>
                  <a:t>OF is the control room occupancy factor, which is user defined.  </a:t>
                </a:r>
              </a:p>
              <a:p>
                <a:r>
                  <a:rPr lang="en-US" dirty="0"/>
                  <a:t>G</a:t>
                </a:r>
                <a:r>
                  <a:rPr lang="en-US" baseline="-25000" dirty="0"/>
                  <a:t>F</a:t>
                </a:r>
                <a:r>
                  <a:rPr lang="en-US" dirty="0"/>
                  <a:t> is the Murphy Campe geometric factor, which relates the dose from an infinite cloud to the dose from a cloud of volume V (units of 1/m3). </a:t>
                </a:r>
              </a:p>
            </p:txBody>
          </p:sp>
        </mc:Choice>
        <mc:Fallback xmlns="">
          <p:sp>
            <p:nvSpPr>
              <p:cNvPr id="5" name="Rectangle 4"/>
              <p:cNvSpPr>
                <a:spLocks noRot="1" noChangeAspect="1" noMove="1" noResize="1" noEditPoints="1" noAdjustHandles="1" noChangeArrowheads="1" noChangeShapeType="1" noTextEdit="1"/>
              </p:cNvSpPr>
              <p:nvPr/>
            </p:nvSpPr>
            <p:spPr>
              <a:xfrm>
                <a:off x="1036320" y="3918079"/>
                <a:ext cx="7721600" cy="1938992"/>
              </a:xfrm>
              <a:prstGeom prst="rect">
                <a:avLst/>
              </a:prstGeom>
              <a:blipFill rotWithShape="1">
                <a:blip r:embed="rId5" cstate="print"/>
                <a:stretch>
                  <a:fillRect l="-789" t="-1572" r="-1105" b="-4717"/>
                </a:stretch>
              </a:blipFill>
            </p:spPr>
            <p:txBody>
              <a:bodyPr/>
              <a:lstStyle/>
              <a:p>
                <a:r>
                  <a:rPr lang="en-US">
                    <a:noFill/>
                  </a:rPr>
                  <a:t> </a:t>
                </a:r>
              </a:p>
            </p:txBody>
          </p:sp>
        </mc:Fallback>
      </mc:AlternateContent>
    </p:spTree>
    <p:extLst>
      <p:ext uri="{BB962C8B-B14F-4D97-AF65-F5344CB8AC3E}">
        <p14:creationId xmlns:p14="http://schemas.microsoft.com/office/powerpoint/2010/main" val="3811846878"/>
      </p:ext>
    </p:extLst>
  </p:cSld>
  <p:clrMapOvr>
    <a:masterClrMapping/>
  </p:clrMapOvr>
</p:sld>
</file>

<file path=ppt/theme/theme1.xml><?xml version="1.0" encoding="utf-8"?>
<a:theme xmlns:a="http://schemas.openxmlformats.org/drawingml/2006/main" name="Default Design">
  <a:themeElements>
    <a:clrScheme name="">
      <a:dk1>
        <a:srgbClr val="000000"/>
      </a:dk1>
      <a:lt1>
        <a:srgbClr val="FFFFFF"/>
      </a:lt1>
      <a:dk2>
        <a:srgbClr val="000099"/>
      </a:dk2>
      <a:lt2>
        <a:srgbClr val="808080"/>
      </a:lt2>
      <a:accent1>
        <a:srgbClr val="C0C0C0"/>
      </a:accent1>
      <a:accent2>
        <a:srgbClr val="FFCC00"/>
      </a:accent2>
      <a:accent3>
        <a:srgbClr val="FFFFFF"/>
      </a:accent3>
      <a:accent4>
        <a:srgbClr val="000000"/>
      </a:accent4>
      <a:accent5>
        <a:srgbClr val="DCDCDC"/>
      </a:accent5>
      <a:accent6>
        <a:srgbClr val="E7B900"/>
      </a:accent6>
      <a:hlink>
        <a:srgbClr val="FF0000"/>
      </a:hlink>
      <a:folHlink>
        <a:srgbClr val="3333FF"/>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1"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2"/>
            </a:solidFill>
            <a:effectLst/>
            <a:latin typeface="Times New Roman" pitchFamily="18" charset="0"/>
          </a:defRPr>
        </a:defPPr>
      </a:lstStyle>
    </a:spDef>
    <a:lnDef>
      <a:spPr bwMode="auto">
        <a:noFill/>
        <a:ln w="19050" cap="flat" cmpd="sng" algn="ctr">
          <a:solidFill>
            <a:srgbClr val="C00000"/>
          </a:solidFill>
          <a:prstDash val="solid"/>
          <a:round/>
          <a:headEnd type="none" w="med" len="med"/>
          <a:tailEnd type="arrow"/>
        </a:ln>
        <a:effectLst/>
      </a:spPr>
      <a:body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99"/>
        </a:dk2>
        <a:lt2>
          <a:srgbClr val="808080"/>
        </a:lt2>
        <a:accent1>
          <a:srgbClr val="C0C0C0"/>
        </a:accent1>
        <a:accent2>
          <a:srgbClr val="FFCC00"/>
        </a:accent2>
        <a:accent3>
          <a:srgbClr val="FFFFFF"/>
        </a:accent3>
        <a:accent4>
          <a:srgbClr val="000000"/>
        </a:accent4>
        <a:accent5>
          <a:srgbClr val="DCDCDC"/>
        </a:accent5>
        <a:accent6>
          <a:srgbClr val="E7B900"/>
        </a:accent6>
        <a:hlink>
          <a:srgbClr val="FF0000"/>
        </a:hlink>
        <a:folHlink>
          <a:srgbClr val="0000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104640</TotalTime>
  <Words>11143</Words>
  <Application>Microsoft Office PowerPoint</Application>
  <PresentationFormat>On-screen Show (4:3)</PresentationFormat>
  <Paragraphs>1149</Paragraphs>
  <Slides>110</Slides>
  <Notes>10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110</vt:i4>
      </vt:variant>
    </vt:vector>
  </HeadingPairs>
  <TitlesOfParts>
    <vt:vector size="118" baseType="lpstr">
      <vt:lpstr>Arial</vt:lpstr>
      <vt:lpstr>Calibri</vt:lpstr>
      <vt:lpstr>Cambria Math</vt:lpstr>
      <vt:lpstr>Tahoma</vt:lpstr>
      <vt:lpstr>Times New Roman</vt:lpstr>
      <vt:lpstr>Default Design</vt:lpstr>
      <vt:lpstr>Equation</vt:lpstr>
      <vt:lpstr>Document</vt:lpstr>
      <vt:lpstr> Use of the SNAP/RADTRAD Code for LOCA and non-LOCA Dose Analysis   W. Arcieri, ISL, Inc. John Tomon, U.S. Nuclear Regulatory Commission  Mark Blumberg,  U.S. Nuclear Regulatory Commission Technical Monitor  Presented at  2018 UAE Users Group Meeting March 25-29, 2018  </vt:lpstr>
      <vt:lpstr>Objective</vt:lpstr>
      <vt:lpstr>Purpose of SNAP/RADTRAD</vt:lpstr>
      <vt:lpstr>SNAP/RADTRAD Overview</vt:lpstr>
      <vt:lpstr>SNAP/RADTRAD Overview</vt:lpstr>
      <vt:lpstr>SNAP/RADTRAD Overview</vt:lpstr>
      <vt:lpstr>SNAP/RADTRAD Model Development</vt:lpstr>
      <vt:lpstr>SNAP/RADTRAD Model Development</vt:lpstr>
      <vt:lpstr>SNAP/RADTRAD Model Development</vt:lpstr>
      <vt:lpstr>SNAP/RADTRAD Model Development</vt:lpstr>
      <vt:lpstr>Component Navigator Window</vt:lpstr>
      <vt:lpstr>SNAP/RADTRAD Model Options</vt:lpstr>
      <vt:lpstr>SNAP/RADTRAD Model Options</vt:lpstr>
      <vt:lpstr>SNAP/RADTRAD Model Editor</vt:lpstr>
      <vt:lpstr>SNAP/RADTRAD Model Editor</vt:lpstr>
      <vt:lpstr>SNAP/RADTRAD Model Development</vt:lpstr>
      <vt:lpstr>SNAP/RADTRAD Model Development</vt:lpstr>
      <vt:lpstr>SNAP/RADTRAD Model Development</vt:lpstr>
      <vt:lpstr>SNAP/RADTRAD Model Development</vt:lpstr>
      <vt:lpstr>SNAP/RADTRAD Model Development</vt:lpstr>
      <vt:lpstr>SNAP/RADTRAD Model Development</vt:lpstr>
      <vt:lpstr>SNAP/RADTRAD Model Development</vt:lpstr>
      <vt:lpstr>SNAP/RADTRAD Model Development</vt:lpstr>
      <vt:lpstr>SNAP/RADTRAD Model Development</vt:lpstr>
      <vt:lpstr>SNAP/RADTRAD Model Development</vt:lpstr>
      <vt:lpstr>SNAP/RADTRAD Model Development</vt:lpstr>
      <vt:lpstr>SNAP/RADTRAD Output File Description</vt:lpstr>
      <vt:lpstr>SNAP/RADTRAD Output File Description</vt:lpstr>
      <vt:lpstr>SNAP/RADTRAD Model Editor/AptPlot</vt:lpstr>
      <vt:lpstr>SNAP/RADTRAD Model Editor/AptPlot</vt:lpstr>
      <vt:lpstr>SNAP/RADTRAD Model Editor/AptPlot</vt:lpstr>
      <vt:lpstr>SNAP/RADTRAD Model Editor/AptPlot</vt:lpstr>
      <vt:lpstr>SNAP/RADTRAD Model Editor/AptPlot</vt:lpstr>
      <vt:lpstr>SNAP/RADTRAD Model Editor/AptPlot</vt:lpstr>
      <vt:lpstr>SNAP/RADTRAD Model Editor</vt:lpstr>
      <vt:lpstr>SNAP/RADTRAD Model Editor</vt:lpstr>
      <vt:lpstr>SNAP/RADTRAD Model Editor</vt:lpstr>
      <vt:lpstr>RADTRAD Mathematical Models (for RADTRAD-AC)</vt:lpstr>
      <vt:lpstr>RADTRAD Governing Equations</vt:lpstr>
      <vt:lpstr>RADTRAD Governing Equations</vt:lpstr>
      <vt:lpstr>RADTRAD Governing Equations</vt:lpstr>
      <vt:lpstr>RADTRAD Governing Equations</vt:lpstr>
      <vt:lpstr>RADTRAD Governing Equations</vt:lpstr>
      <vt:lpstr>RADTRAD Governing Equations</vt:lpstr>
      <vt:lpstr>RADTRAD Governing Equations</vt:lpstr>
      <vt:lpstr>RADTRAD Governing Equations</vt:lpstr>
      <vt:lpstr>RADTRAD Governing Equations</vt:lpstr>
      <vt:lpstr>RADTRAD Governing Equations</vt:lpstr>
      <vt:lpstr>RADTRAD Governing Equations</vt:lpstr>
      <vt:lpstr>RADTRAD Adaptive Time Step</vt:lpstr>
      <vt:lpstr>RADTRAD Adaptive Time Step Error</vt:lpstr>
      <vt:lpstr>Adaptive Time Step Algorithm</vt:lpstr>
      <vt:lpstr>RADTRAD Adaptive Time Step Input</vt:lpstr>
      <vt:lpstr>SNAP/RADTRAD Model Building 4 Node Model Demo</vt:lpstr>
      <vt:lpstr>SNAP/RADTRAD Model Building 4 Node Model</vt:lpstr>
      <vt:lpstr> SNAP/RADTRAD Model Building 4 Node Model </vt:lpstr>
      <vt:lpstr>SNAP/RADTRAD Model Building 4 Node Model </vt:lpstr>
      <vt:lpstr>SNAP/RADTRAD Model Building 4 Node Model</vt:lpstr>
      <vt:lpstr>SNAP/RADTRAD Model Building</vt:lpstr>
      <vt:lpstr>SNAP/RADTRAD Model Building</vt:lpstr>
      <vt:lpstr>SNAP/RADTRAD Model Building</vt:lpstr>
      <vt:lpstr>SNAP/RADTRAD Model Building</vt:lpstr>
      <vt:lpstr>SNAP/RADTRAD Model Building</vt:lpstr>
      <vt:lpstr>SNAP/RADTRAD Source Term Models</vt:lpstr>
      <vt:lpstr>SNAP/RADTRAD Source Term Models</vt:lpstr>
      <vt:lpstr>SNAP/RADTRAD Source Term Models</vt:lpstr>
      <vt:lpstr>SNAP/RADTRAD Source Term Models</vt:lpstr>
      <vt:lpstr>SNAP/RADTRAD Source Term Models</vt:lpstr>
      <vt:lpstr>SNAP/RADTRAD Source Term Models</vt:lpstr>
      <vt:lpstr>SNAP/RADTRAD Source Term Models</vt:lpstr>
      <vt:lpstr>SNAP/RADTRAD Release Mechanism Models</vt:lpstr>
      <vt:lpstr>SNAPRADTRAD Release Mechanisms/Models</vt:lpstr>
      <vt:lpstr>SNAP/RADTRAD Release Mechanisms Models</vt:lpstr>
      <vt:lpstr>SNAP/RADTRAD Release Fraction Models</vt:lpstr>
      <vt:lpstr>SNAP/RADTRAD Release Mechanisms/Models</vt:lpstr>
      <vt:lpstr>SNAP/SNAP/RADTRAD Exercises</vt:lpstr>
      <vt:lpstr>SNAP/RADTRAD RCS Activity Calculator</vt:lpstr>
      <vt:lpstr>SNAP/RADTRAD RCS Activity Calculator</vt:lpstr>
      <vt:lpstr>SNAP/RADTRAD RCS Activity Calculator</vt:lpstr>
      <vt:lpstr>SNAP/RADTRAD RCS Activity Calculator</vt:lpstr>
      <vt:lpstr>SNAP/RADTRAD RCS Activity Calculator</vt:lpstr>
      <vt:lpstr>SNAP/RADTRAD RCS Activity</vt:lpstr>
      <vt:lpstr>SNAP/RADTRAD RCS Activity</vt:lpstr>
      <vt:lpstr>SNAP/RADTRAD RCS Activity</vt:lpstr>
      <vt:lpstr>SNAP/RADTRAD Exercise </vt:lpstr>
      <vt:lpstr>SNAP/RADTRAD Compartment Removal Models</vt:lpstr>
      <vt:lpstr>SNAP/RADTRAD Compartment Removal Models</vt:lpstr>
      <vt:lpstr>SNAP/RADTRAD Compartment Removal Models</vt:lpstr>
      <vt:lpstr>SNAP/RADTRAD Compartment Removal Models</vt:lpstr>
      <vt:lpstr>SNAP/RADTRAD Compartment Removal Models</vt:lpstr>
      <vt:lpstr>SNAP/RADTRAD Compartment Removal Models</vt:lpstr>
      <vt:lpstr>SNAP/RADTRAD Compartment Removal Models</vt:lpstr>
      <vt:lpstr>SNAP/RADTRAD Compartment Removal Models</vt:lpstr>
      <vt:lpstr>SNAP/RADTRAD Flow Pathway Removal Models</vt:lpstr>
      <vt:lpstr>SNAP/RADTRAD Flow Pathway Removal Models</vt:lpstr>
      <vt:lpstr>SNAP/RADTRAD Dose Conversion Factors</vt:lpstr>
      <vt:lpstr>SNAP/RADTRAD Dose Models</vt:lpstr>
      <vt:lpstr>SNAP/RADTRAD Dose Models</vt:lpstr>
      <vt:lpstr>SNAP/RADTRAD Dose Models</vt:lpstr>
      <vt:lpstr>SNAP/RADTRAD Dose Models</vt:lpstr>
      <vt:lpstr>SNAP/RADTRAD Dose Models</vt:lpstr>
      <vt:lpstr>SNAP/RADTRAD Final Exercise - LOCA</vt:lpstr>
      <vt:lpstr>Backup Slides</vt:lpstr>
      <vt:lpstr>SNAP/RADTRAD Installation</vt:lpstr>
      <vt:lpstr>SNAP/RADTRAD Installation</vt:lpstr>
      <vt:lpstr>SNAP/RADTRAD Installation</vt:lpstr>
      <vt:lpstr>SNAP/RADTRAD Installation</vt:lpstr>
      <vt:lpstr>SNAP/RADTRAD Installation</vt:lpstr>
      <vt:lpstr>SNAP/RADTRAD Installation</vt:lpstr>
      <vt:lpstr>AptPlot Installation</vt:lpstr>
    </vt:vector>
  </TitlesOfParts>
  <Company>ISL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 of Charter</dc:title>
  <dc:creator>Jim Meyer</dc:creator>
  <cp:lastModifiedBy>William Arcieri</cp:lastModifiedBy>
  <cp:revision>884</cp:revision>
  <cp:lastPrinted>2016-10-14T16:38:24Z</cp:lastPrinted>
  <dcterms:created xsi:type="dcterms:W3CDTF">2002-09-30T00:36:58Z</dcterms:created>
  <dcterms:modified xsi:type="dcterms:W3CDTF">2018-02-27T22:39:10Z</dcterms:modified>
</cp:coreProperties>
</file>