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27"/>
  </p:notesMasterIdLst>
  <p:sldIdLst>
    <p:sldId id="272" r:id="rId5"/>
    <p:sldId id="278" r:id="rId6"/>
    <p:sldId id="273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7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304" r:id="rId25"/>
    <p:sldId id="30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3" autoAdjust="0"/>
    <p:restoredTop sz="94660"/>
  </p:normalViewPr>
  <p:slideViewPr>
    <p:cSldViewPr snapToGrid="0">
      <p:cViewPr>
        <p:scale>
          <a:sx n="85" d="100"/>
          <a:sy n="85" d="100"/>
        </p:scale>
        <p:origin x="324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11/15/2022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11/15/2022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11/15/2022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11/15/2022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11/15/2022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11/15/2022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11/15/2022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11/15/2022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151-D22E-AD97-CC76-196D348F6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856001"/>
            <a:ext cx="4543514" cy="3177912"/>
          </a:xfrm>
        </p:spPr>
        <p:txBody>
          <a:bodyPr/>
          <a:lstStyle/>
          <a:p>
            <a:r>
              <a:rPr lang="en-US" dirty="0"/>
              <a:t>CAUG: PiMAL</a:t>
            </a:r>
            <a:br>
              <a:rPr lang="en-US" dirty="0"/>
            </a:br>
            <a:r>
              <a:rPr lang="en-US" dirty="0"/>
              <a:t>MCMP™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9B894-B686-71CD-83E8-3A2B1F17F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Charlotte Rose MS (RHP)</a:t>
            </a:r>
          </a:p>
        </p:txBody>
      </p:sp>
    </p:spTree>
    <p:extLst>
      <p:ext uri="{BB962C8B-B14F-4D97-AF65-F5344CB8AC3E}">
        <p14:creationId xmlns:p14="http://schemas.microsoft.com/office/powerpoint/2010/main" val="3530066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CFBBA-4388-C0DF-7B4D-B8B42F52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A44FF-4F22-F08A-DE3E-64874F55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</a:t>
            </a:r>
          </a:p>
          <a:p>
            <a:r>
              <a:rPr lang="en-US" dirty="0"/>
              <a:t>Material</a:t>
            </a:r>
          </a:p>
          <a:p>
            <a:r>
              <a:rPr lang="en-US" dirty="0"/>
              <a:t>Source</a:t>
            </a:r>
          </a:p>
          <a:p>
            <a:r>
              <a:rPr lang="en-US" dirty="0"/>
              <a:t>Tally</a:t>
            </a:r>
          </a:p>
          <a:p>
            <a:r>
              <a:rPr lang="en-US" dirty="0"/>
              <a:t>Variance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1E4BF-11F5-A139-47BF-7F883802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859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A2D7B2-E9CA-57C6-3D90-DDB3EFB49F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3930" y="1696583"/>
            <a:ext cx="5706980" cy="36811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 Geometry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11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7E0245-5852-30F1-CE4C-F9046BCC5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4539558" cy="4210962"/>
          </a:xfrm>
        </p:spPr>
        <p:txBody>
          <a:bodyPr/>
          <a:lstStyle/>
          <a:p>
            <a:r>
              <a:rPr lang="en-US" dirty="0"/>
              <a:t>Think cartesian!</a:t>
            </a:r>
          </a:p>
          <a:p>
            <a:r>
              <a:rPr lang="en-US" dirty="0"/>
              <a:t>Where does my volume exist if I used this equation to define it? Above (more positive)? Below (more negative)?</a:t>
            </a:r>
          </a:p>
          <a:p>
            <a:r>
              <a:rPr lang="en-US" dirty="0"/>
              <a:t>Rule of 3</a:t>
            </a:r>
          </a:p>
        </p:txBody>
      </p:sp>
    </p:spTree>
    <p:extLst>
      <p:ext uri="{BB962C8B-B14F-4D97-AF65-F5344CB8AC3E}">
        <p14:creationId xmlns:p14="http://schemas.microsoft.com/office/powerpoint/2010/main" val="155078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Tally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this; but generally:</a:t>
            </a:r>
          </a:p>
          <a:p>
            <a:pPr lvl="1"/>
            <a:r>
              <a:rPr lang="en-US" dirty="0"/>
              <a:t>1: current (#)</a:t>
            </a:r>
          </a:p>
          <a:p>
            <a:pPr lvl="1"/>
            <a:r>
              <a:rPr lang="en-US" dirty="0"/>
              <a:t>2: flux (area) (#/cm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4: flux (volume) (#/cm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6: energy deposition in volume (MeV/g)</a:t>
            </a:r>
          </a:p>
          <a:p>
            <a:pPr lvl="1"/>
            <a:r>
              <a:rPr lang="en-US" dirty="0"/>
              <a:t>8: energy distribution of pulses created in a detector by radiation (MeV)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7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modify tallies for dose (rem, </a:t>
            </a:r>
            <a:r>
              <a:rPr lang="en-US" dirty="0" err="1"/>
              <a:t>Sv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Can break it down by energy</a:t>
            </a:r>
          </a:p>
          <a:p>
            <a:r>
              <a:rPr lang="en-US" dirty="0"/>
              <a:t>Can break it down by angle </a:t>
            </a:r>
          </a:p>
          <a:p>
            <a:r>
              <a:rPr lang="en-US" dirty="0"/>
              <a:t>So much more… but we’ll keep it simple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73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principles for good calculations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Define and sample geometry and source well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Cannot recover lost info (be careful of areas with zero importance, and tally where you want to without ignoring other areas you think won’t sample)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Question statistical convergence – are the results stable and reliable?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 conservative with applying variance reduction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Number of histories is not indicative of the quality of the answer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4245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PiMAL use MCNP ™?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model of the human body</a:t>
            </a:r>
          </a:p>
          <a:p>
            <a:r>
              <a:rPr lang="en-US" dirty="0"/>
              <a:t>Modifications can be made in the GUI to move arms/legs/change gender etc.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93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do we get if we learn more about MCNP ™?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 can be added for more complexity of sources or situations</a:t>
            </a:r>
          </a:p>
          <a:p>
            <a:r>
              <a:rPr lang="en-US" dirty="0"/>
              <a:t>Source specifications can be more diverse</a:t>
            </a:r>
          </a:p>
          <a:p>
            <a:r>
              <a:rPr lang="en-US" dirty="0"/>
              <a:t>Materials can be added</a:t>
            </a:r>
          </a:p>
          <a:p>
            <a:r>
              <a:rPr lang="en-US" dirty="0"/>
              <a:t>Variance reduction can be used for better efficiency or statistics</a:t>
            </a:r>
          </a:p>
          <a:p>
            <a:r>
              <a:rPr lang="en-US" dirty="0"/>
              <a:t>Batch runs for multiple iterations of similar problems</a:t>
            </a:r>
          </a:p>
          <a:p>
            <a:r>
              <a:rPr lang="en-US" dirty="0"/>
              <a:t>Understanding the reliability of the results and fundamentals of the code can help to problem solve or critically think through problems: DOES THIS MAKE SENSE? Why? Why not?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1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3670426" cy="1009651"/>
          </a:xfrm>
        </p:spPr>
        <p:txBody>
          <a:bodyPr/>
          <a:lstStyle/>
          <a:p>
            <a:r>
              <a:rPr lang="en-US" dirty="0"/>
              <a:t>Input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4630093" cy="4372006"/>
          </a:xfrm>
        </p:spPr>
        <p:txBody>
          <a:bodyPr/>
          <a:lstStyle/>
          <a:p>
            <a:r>
              <a:rPr lang="en-US" dirty="0"/>
              <a:t>Title </a:t>
            </a:r>
          </a:p>
          <a:p>
            <a:r>
              <a:rPr lang="en-US" dirty="0"/>
              <a:t>Cells</a:t>
            </a:r>
          </a:p>
          <a:p>
            <a:r>
              <a:rPr lang="en-US" dirty="0"/>
              <a:t>Space</a:t>
            </a:r>
          </a:p>
          <a:p>
            <a:r>
              <a:rPr lang="en-US" dirty="0"/>
              <a:t>Surfaces </a:t>
            </a:r>
          </a:p>
          <a:p>
            <a:r>
              <a:rPr lang="en-US" dirty="0"/>
              <a:t>Space</a:t>
            </a:r>
          </a:p>
          <a:p>
            <a:r>
              <a:rPr lang="en-US" dirty="0"/>
              <a:t>Everything else</a:t>
            </a:r>
          </a:p>
          <a:p>
            <a:pPr lvl="1"/>
            <a:r>
              <a:rPr lang="en-US" dirty="0"/>
              <a:t>Material, source, mode, tallies, print, </a:t>
            </a:r>
            <a:r>
              <a:rPr lang="en-US" dirty="0" err="1"/>
              <a:t>nps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Blank 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AD56D8-6E06-E338-6DBC-0DA173B55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6390" y="873722"/>
            <a:ext cx="5696745" cy="5110556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AB28FBD-2B65-1512-9F6A-4DE36D19838C}"/>
              </a:ext>
            </a:extLst>
          </p:cNvPr>
          <p:cNvSpPr txBox="1">
            <a:spLocks/>
          </p:cNvSpPr>
          <p:nvPr/>
        </p:nvSpPr>
        <p:spPr>
          <a:xfrm>
            <a:off x="5055605" y="5739329"/>
            <a:ext cx="5419253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200" b="0" i="0" dirty="0" err="1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Shultis</a:t>
            </a:r>
            <a:r>
              <a:rPr lang="en-US" sz="1200" b="0" i="0" dirty="0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, J. Kenneth and Richard E. </a:t>
            </a:r>
            <a:r>
              <a:rPr lang="en-US" sz="1200" b="0" i="0" dirty="0" err="1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Faw</a:t>
            </a:r>
            <a:r>
              <a:rPr lang="en-US" sz="1200" b="0" i="0" dirty="0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. “An MCNP primer.” (2011).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7394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Never leave an unintended blank line</a:t>
            </a:r>
          </a:p>
          <a:p>
            <a:r>
              <a:rPr lang="en-US" dirty="0"/>
              <a:t>Never use tabs</a:t>
            </a:r>
          </a:p>
          <a:p>
            <a:r>
              <a:rPr lang="en-US" dirty="0"/>
              <a:t>Never have code beyond 80 characters; use continue line</a:t>
            </a:r>
          </a:p>
          <a:p>
            <a:endParaRPr lang="en-US" dirty="0"/>
          </a:p>
          <a:p>
            <a:r>
              <a:rPr lang="en-US" dirty="0"/>
              <a:t>“c” at beginning of line for comment</a:t>
            </a:r>
          </a:p>
          <a:p>
            <a:r>
              <a:rPr lang="en-US" dirty="0"/>
              <a:t>$    at end of code for comment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11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MCNP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17B8639-6EFF-2D9D-DB92-213028D1AD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8164" y="1050745"/>
            <a:ext cx="6406925" cy="3801174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19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F1C237D-7FEE-1017-32E6-78719F991EF5}"/>
              </a:ext>
            </a:extLst>
          </p:cNvPr>
          <p:cNvSpPr txBox="1">
            <a:spLocks/>
          </p:cNvSpPr>
          <p:nvPr/>
        </p:nvSpPr>
        <p:spPr>
          <a:xfrm>
            <a:off x="838200" y="1999715"/>
            <a:ext cx="4385650" cy="4183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MCNP command line </a:t>
            </a:r>
          </a:p>
          <a:p>
            <a:r>
              <a:rPr lang="en-US"/>
              <a:t>mcnp6</a:t>
            </a:r>
          </a:p>
          <a:p>
            <a:r>
              <a:rPr lang="en-US"/>
              <a:t>N vs I -&gt; outputs</a:t>
            </a:r>
          </a:p>
          <a:p>
            <a:r>
              <a:rPr lang="en-US"/>
              <a:t>tasks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41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98356-F8C0-71F8-02CC-2449330C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	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01AB3-0CE2-A5DD-B3B0-C26329D82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to get MCNP ™</a:t>
            </a:r>
          </a:p>
          <a:p>
            <a:r>
              <a:rPr lang="en-US" dirty="0"/>
              <a:t>MCNP ™ Code overview</a:t>
            </a:r>
          </a:p>
          <a:p>
            <a:r>
              <a:rPr lang="en-US" dirty="0"/>
              <a:t>Principles for good calculations</a:t>
            </a:r>
          </a:p>
          <a:p>
            <a:r>
              <a:rPr lang="en-US" dirty="0"/>
              <a:t>Geometry</a:t>
            </a:r>
          </a:p>
          <a:p>
            <a:r>
              <a:rPr lang="en-US" dirty="0"/>
              <a:t>Tally types</a:t>
            </a:r>
          </a:p>
          <a:p>
            <a:r>
              <a:rPr lang="en-US" dirty="0"/>
              <a:t>How does PiMAL use MCNP ™?</a:t>
            </a:r>
          </a:p>
          <a:p>
            <a:r>
              <a:rPr lang="en-US" dirty="0"/>
              <a:t>What does an input file look like?</a:t>
            </a:r>
          </a:p>
          <a:p>
            <a:r>
              <a:rPr lang="en-US" dirty="0"/>
              <a:t>How to run MCNP ™</a:t>
            </a:r>
          </a:p>
          <a:p>
            <a:r>
              <a:rPr lang="en-US" dirty="0"/>
              <a:t>What does the output file mean?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FD29-9B6D-34FF-D6F1-7AB80237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645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6532-CC4D-41F0-72EC-395C10D8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3904-6B6D-410F-744B-9387BA9EC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5933792" cy="452783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Value, and value behavior</a:t>
            </a:r>
          </a:p>
          <a:p>
            <a:pPr lvl="1"/>
            <a:r>
              <a:rPr lang="en-US" dirty="0"/>
              <a:t>Should be random – why?</a:t>
            </a:r>
          </a:p>
          <a:p>
            <a:r>
              <a:rPr lang="en-US" dirty="0"/>
              <a:t>S error, and s error behavior</a:t>
            </a:r>
          </a:p>
          <a:p>
            <a:pPr lvl="1"/>
            <a:r>
              <a:rPr lang="en-US" dirty="0"/>
              <a:t>Should decrease predictably – why?</a:t>
            </a:r>
          </a:p>
          <a:p>
            <a:r>
              <a:rPr lang="en-US" dirty="0" err="1"/>
              <a:t>VoV</a:t>
            </a:r>
            <a:endParaRPr lang="en-US" dirty="0"/>
          </a:p>
          <a:p>
            <a:pPr lvl="1"/>
            <a:r>
              <a:rPr lang="en-US" dirty="0"/>
              <a:t>Evaluates if the s error is reliable</a:t>
            </a:r>
          </a:p>
          <a:p>
            <a:r>
              <a:rPr lang="en-US" dirty="0"/>
              <a:t>FOM</a:t>
            </a:r>
          </a:p>
          <a:p>
            <a:pPr lvl="1"/>
            <a:r>
              <a:rPr lang="en-US" dirty="0"/>
              <a:t>Simulation time should be proportional to number of histories – why?</a:t>
            </a:r>
          </a:p>
          <a:p>
            <a:r>
              <a:rPr lang="en-US" dirty="0"/>
              <a:t>PDF</a:t>
            </a:r>
          </a:p>
          <a:p>
            <a:pPr lvl="1"/>
            <a:r>
              <a:rPr lang="en-US" dirty="0"/>
              <a:t>Quality of the confidence interval – were enough high scoring events sampled? Is the distribution “normal enough”?</a:t>
            </a:r>
          </a:p>
          <a:p>
            <a:pPr lvl="1"/>
            <a:r>
              <a:rPr lang="en-US" dirty="0"/>
              <a:t>200 larges histories’ scores to estimate the slope of the high tally tail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828F4-68EC-37AE-658C-8EA34090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271FC1A-668D-E18C-7734-12598FFD6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1992" y="1450937"/>
            <a:ext cx="5375636" cy="158197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FE323C93-8EA0-E7F7-81E2-700A803F35F4}"/>
              </a:ext>
            </a:extLst>
          </p:cNvPr>
          <p:cNvSpPr txBox="1">
            <a:spLocks/>
          </p:cNvSpPr>
          <p:nvPr/>
        </p:nvSpPr>
        <p:spPr>
          <a:xfrm>
            <a:off x="6902512" y="2600474"/>
            <a:ext cx="5419253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1200" b="0" i="0" dirty="0" err="1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Shultis</a:t>
            </a:r>
            <a:r>
              <a:rPr lang="en-US" sz="1200" b="0" i="0" dirty="0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, J. Kenneth and Richard E. </a:t>
            </a:r>
            <a:r>
              <a:rPr lang="en-US" sz="1200" b="0" i="0" dirty="0" err="1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Faw</a:t>
            </a:r>
            <a:r>
              <a:rPr lang="en-US" sz="1200" b="0" i="0" dirty="0">
                <a:solidFill>
                  <a:srgbClr val="2E414F"/>
                </a:solidFill>
                <a:effectLst/>
                <a:latin typeface="Roboto" panose="020B0604020202020204" pitchFamily="2" charset="0"/>
              </a:rPr>
              <a:t>. “An MCNP primer.” (2011).</a:t>
            </a:r>
            <a:endParaRPr lang="en-US" sz="12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535DFF6-5FDB-8600-97BF-8AA8DC5F31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766" y="3356399"/>
            <a:ext cx="4779058" cy="317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494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36465A8-01B6-428B-9B65-EFB0D339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1C362B-B0FA-46C8-4E12-F243DDF5E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694" y="696248"/>
            <a:ext cx="7171645" cy="220086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C232FA7-33A7-CF7D-5E4A-1288040C8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94" y="4186645"/>
            <a:ext cx="7171645" cy="2191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FA1194B-5DEF-0B4F-1967-1C97C5332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68438" y="2391609"/>
            <a:ext cx="2934109" cy="221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9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BB736-BCFE-B691-8A89-2C7003933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646A1-A0DE-6E92-4874-82379F03C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i="0" dirty="0" err="1">
                <a:effectLst/>
                <a:latin typeface="Roboto" panose="020B0604020202020204" pitchFamily="2" charset="0"/>
              </a:rPr>
              <a:t>Shultis</a:t>
            </a:r>
            <a:r>
              <a:rPr lang="en-US" sz="2800" b="0" i="0" dirty="0">
                <a:effectLst/>
                <a:latin typeface="Roboto" panose="020B0604020202020204" pitchFamily="2" charset="0"/>
              </a:rPr>
              <a:t>, J. Kenneth and Richard E. </a:t>
            </a:r>
            <a:r>
              <a:rPr lang="en-US" sz="2800" b="0" i="0" dirty="0" err="1">
                <a:effectLst/>
                <a:latin typeface="Roboto" panose="020B0604020202020204" pitchFamily="2" charset="0"/>
              </a:rPr>
              <a:t>Faw</a:t>
            </a:r>
            <a:r>
              <a:rPr lang="en-US" sz="2800" b="0" i="0" dirty="0">
                <a:effectLst/>
                <a:latin typeface="Roboto" panose="020B0604020202020204" pitchFamily="2" charset="0"/>
              </a:rPr>
              <a:t>. “An MCNP primer.” (2011).</a:t>
            </a:r>
            <a:endParaRPr lang="en-US" sz="2800" dirty="0"/>
          </a:p>
          <a:p>
            <a:r>
              <a:rPr lang="en-US" dirty="0"/>
              <a:t>C.J. Werner (editor), "MCNP Users Manual - Code Version 6.2", LA-UR-17-29981 (2017).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20EBD-04AA-DFA9-C9BF-4EE0B0BFE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934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C0E9-69CA-8EF4-C2CC-8419491F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MCNP ™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A130-0E9F-993E-7E0A-E00C8B724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5257800" cy="4274336"/>
          </a:xfrm>
        </p:spPr>
        <p:txBody>
          <a:bodyPr/>
          <a:lstStyle/>
          <a:p>
            <a:r>
              <a:rPr lang="en-US" dirty="0"/>
              <a:t>rsicc.ornl.gov</a:t>
            </a:r>
          </a:p>
          <a:p>
            <a:r>
              <a:rPr lang="en-US" dirty="0"/>
              <a:t>Customer service</a:t>
            </a:r>
          </a:p>
          <a:p>
            <a:r>
              <a:rPr lang="en-US" dirty="0"/>
              <a:t>Register</a:t>
            </a:r>
          </a:p>
          <a:p>
            <a:r>
              <a:rPr lang="en-US" dirty="0"/>
              <a:t>Submit a request</a:t>
            </a:r>
          </a:p>
          <a:p>
            <a:pPr lvl="1"/>
            <a:r>
              <a:rPr lang="en-US" dirty="0"/>
              <a:t>Verify your info</a:t>
            </a:r>
          </a:p>
          <a:p>
            <a:pPr lvl="1"/>
            <a:r>
              <a:rPr lang="en-US" dirty="0"/>
              <a:t>Select codes:</a:t>
            </a:r>
          </a:p>
          <a:p>
            <a:pPr lvl="2"/>
            <a:r>
              <a:rPr lang="en-US" dirty="0"/>
              <a:t>MCNP6.2 ™ exe</a:t>
            </a:r>
          </a:p>
          <a:p>
            <a:pPr lvl="2"/>
            <a:r>
              <a:rPr lang="en-US" dirty="0"/>
              <a:t>Visual editor 61</a:t>
            </a:r>
          </a:p>
          <a:p>
            <a:pPr lvl="2"/>
            <a:r>
              <a:rPr lang="en-US" dirty="0"/>
              <a:t>Choose platform</a:t>
            </a:r>
          </a:p>
          <a:p>
            <a:pPr lvl="1"/>
            <a:r>
              <a:rPr lang="en-US" dirty="0"/>
              <a:t>End user info: job uses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D42D3-7952-E73B-65F7-F924B2AF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  <p:pic>
        <p:nvPicPr>
          <p:cNvPr id="1030" name="Picture 6" descr="Production Tools | ORNL">
            <a:extLst>
              <a:ext uri="{FF2B5EF4-FFF2-40B4-BE49-F238E27FC236}">
                <a16:creationId xmlns:a16="http://schemas.microsoft.com/office/drawing/2014/main" id="{F5D2C297-FCF7-AFA1-27CD-F7EC07EC7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912" y="1714499"/>
            <a:ext cx="3746786" cy="332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401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13A95-0591-D306-772D-0EB3793C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MCNP ™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73692-2B09-4716-5AF5-36F8FAE47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MCNP ™ is a general purpose continuous energy, generalized geometry, time dependent code designed to track 37 particle types over a broad range of energies.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But what does that mean?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5C2C7A-0E9E-0196-2CA0-5D5E398E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599B5-89C1-C638-6765-06351A17A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72B2F-0807-E829-60A0-BC5B77507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Energy is continuous and not discretized; each particle iteration or history is probabilistically evaluated based on possible positions or scattering events, rather than given a discrete (specific) value that is probabilistic.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CDA8F-C877-7997-9B01-AAD2046EF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477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8265A-EA8A-9C3D-7A34-2F9AE90FD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Geometry – think cartesian!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F9737-9EA6-6979-A401-0663EF7CA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Geometry options are limited to:</a:t>
            </a:r>
          </a:p>
          <a:p>
            <a:pPr lvl="1"/>
            <a:r>
              <a:rPr lang="en-US" dirty="0"/>
              <a:t>Plane</a:t>
            </a:r>
          </a:p>
          <a:p>
            <a:pPr lvl="1"/>
            <a:r>
              <a:rPr lang="en-US" dirty="0"/>
              <a:t>Sphere</a:t>
            </a:r>
          </a:p>
          <a:p>
            <a:pPr lvl="1"/>
            <a:r>
              <a:rPr lang="en-US" dirty="0"/>
              <a:t>Cylinder</a:t>
            </a:r>
          </a:p>
          <a:p>
            <a:pPr lvl="1"/>
            <a:r>
              <a:rPr lang="en-US" dirty="0"/>
              <a:t>Cone</a:t>
            </a:r>
          </a:p>
          <a:p>
            <a:pPr lvl="1"/>
            <a:r>
              <a:rPr lang="en-US" dirty="0"/>
              <a:t>Ellipsoid/hyperboloid/</a:t>
            </a:r>
            <a:r>
              <a:rPr lang="en-US" dirty="0" err="1"/>
              <a:t>parabaloid</a:t>
            </a:r>
            <a:endParaRPr lang="en-US" dirty="0"/>
          </a:p>
          <a:p>
            <a:pPr lvl="1"/>
            <a:r>
              <a:rPr lang="en-US" dirty="0"/>
              <a:t>Cylinder/cone</a:t>
            </a:r>
          </a:p>
          <a:p>
            <a:pPr lvl="1"/>
            <a:r>
              <a:rPr lang="en-US" dirty="0"/>
              <a:t>Torus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8E012C-539F-A9A9-46B1-A7502F45D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4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4EC20-CA29-6EF4-D5C9-7875A5A95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Macrobodies</a:t>
            </a:r>
            <a:r>
              <a:rPr lang="en-US" dirty="0"/>
              <a:t> – think pre-made cell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7E962-CE0B-7937-C196-69BD39E36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Box</a:t>
            </a:r>
          </a:p>
          <a:p>
            <a:r>
              <a:rPr lang="en-US" dirty="0"/>
              <a:t>Rectangular parallelepiped </a:t>
            </a:r>
          </a:p>
          <a:p>
            <a:r>
              <a:rPr lang="en-US" dirty="0"/>
              <a:t>Sphere</a:t>
            </a:r>
          </a:p>
          <a:p>
            <a:r>
              <a:rPr lang="en-US" dirty="0"/>
              <a:t>Right circular cylinder</a:t>
            </a:r>
          </a:p>
          <a:p>
            <a:r>
              <a:rPr lang="en-US" dirty="0"/>
              <a:t>Right hexagonal prism</a:t>
            </a:r>
          </a:p>
          <a:p>
            <a:r>
              <a:rPr lang="en-US" dirty="0"/>
              <a:t>Right elliptical cylinder</a:t>
            </a:r>
          </a:p>
          <a:p>
            <a:r>
              <a:rPr lang="en-US" dirty="0"/>
              <a:t>Truncated right angle cone</a:t>
            </a:r>
          </a:p>
          <a:p>
            <a:r>
              <a:rPr lang="en-US" dirty="0"/>
              <a:t>Ellipsoid</a:t>
            </a:r>
          </a:p>
          <a:p>
            <a:r>
              <a:rPr lang="en-US" dirty="0"/>
              <a:t>Wedge</a:t>
            </a:r>
          </a:p>
          <a:p>
            <a:r>
              <a:rPr lang="en-US" dirty="0"/>
              <a:t>Arbitrary polyhedron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DC3DD-041F-BBA3-300F-2E51C3E6E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03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B61CE-7881-2116-4639-CA4914C15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Macrobodies</a:t>
            </a:r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3F74F-80A1-8E55-2625-98B629390A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Facets of a microbody rather than surfaces</a:t>
            </a:r>
          </a:p>
          <a:p>
            <a:r>
              <a:rPr lang="en-US" dirty="0"/>
              <a:t>Use them for tally specification</a:t>
            </a:r>
          </a:p>
          <a:p>
            <a:r>
              <a:rPr lang="en-US" dirty="0"/>
              <a:t>Can be complicated</a:t>
            </a:r>
          </a:p>
          <a:p>
            <a:r>
              <a:rPr lang="en-US" dirty="0"/>
              <a:t>Visual editor can help locate surface of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CCF2E4-7493-D922-0300-7DC0338E8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45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9C6A5-15D7-A502-C271-E810B4B9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Particle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8F32E-E647-5FC5-5F2A-B53C4D70B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37</a:t>
            </a:r>
          </a:p>
          <a:p>
            <a:r>
              <a:rPr lang="en-US" dirty="0"/>
              <a:t>Generally, PiMAL users will encounter</a:t>
            </a:r>
          </a:p>
          <a:p>
            <a:pPr lvl="1"/>
            <a:r>
              <a:rPr lang="en-US" dirty="0"/>
              <a:t>Photons</a:t>
            </a:r>
          </a:p>
          <a:p>
            <a:pPr lvl="1"/>
            <a:r>
              <a:rPr lang="en-US" dirty="0"/>
              <a:t>neutrons</a:t>
            </a:r>
          </a:p>
          <a:p>
            <a:r>
              <a:rPr lang="en-US" dirty="0"/>
              <a:t>But might also find use for </a:t>
            </a:r>
          </a:p>
          <a:p>
            <a:pPr lvl="1"/>
            <a:r>
              <a:rPr lang="en-US" dirty="0"/>
              <a:t>Electrons</a:t>
            </a:r>
          </a:p>
          <a:p>
            <a:pPr lvl="1"/>
            <a:r>
              <a:rPr lang="en-US" dirty="0"/>
              <a:t>Alpha</a:t>
            </a:r>
          </a:p>
          <a:p>
            <a:pPr lvl="1"/>
            <a:r>
              <a:rPr lang="en-US" dirty="0"/>
              <a:t>Protons</a:t>
            </a:r>
          </a:p>
          <a:p>
            <a:pPr lvl="1"/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15E84-7728-CD32-6FFC-59254588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9508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AUG Class 1 MCNP introduction" id="{66B57D76-D3D0-4AF9-B721-8EAC7FC50D7F}" vid="{BFC6BEEE-8834-4850-B4C9-D8FF9C55AE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DCA8CE576DF84AB0DEA9C64CFF7B5C" ma:contentTypeVersion="11" ma:contentTypeDescription="Create a new document." ma:contentTypeScope="" ma:versionID="2a8e750801c35b923b031bd9dab35d71">
  <xsd:schema xmlns:xsd="http://www.w3.org/2001/XMLSchema" xmlns:xs="http://www.w3.org/2001/XMLSchema" xmlns:p="http://schemas.microsoft.com/office/2006/metadata/properties" xmlns:ns2="d06d6844-9428-4cca-bef9-363f8d29b3c1" xmlns:ns3="40d9f68b-69d6-403e-8d3b-2d51d93110b6" targetNamespace="http://schemas.microsoft.com/office/2006/metadata/properties" ma:root="true" ma:fieldsID="43f8fa7c74e83125b61e23afc7fe79ec" ns2:_="" ns3:_="">
    <xsd:import namespace="d06d6844-9428-4cca-bef9-363f8d29b3c1"/>
    <xsd:import namespace="40d9f68b-69d6-403e-8d3b-2d51d93110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d6844-9428-4cca-bef9-363f8d29b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d9f68b-69d6-403e-8d3b-2d51d93110b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BFBEA7-D334-4578-8323-2A7F49D033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6d6844-9428-4cca-bef9-363f8d29b3c1"/>
    <ds:schemaRef ds:uri="40d9f68b-69d6-403e-8d3b-2d51d93110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89D0C3-9219-4D47-B9F3-2377CE70C431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d06d6844-9428-4cca-bef9-363f8d29b3c1"/>
    <ds:schemaRef ds:uri="http://purl.org/dc/elements/1.1/"/>
    <ds:schemaRef ds:uri="40d9f68b-69d6-403e-8d3b-2d51d93110b6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CAUG Class 1 MCNP introduction</Template>
  <TotalTime>14</TotalTime>
  <Words>834</Words>
  <Application>Microsoft Office PowerPoint</Application>
  <PresentationFormat>Widescreen</PresentationFormat>
  <Paragraphs>161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Roboto</vt:lpstr>
      <vt:lpstr>Custom Design</vt:lpstr>
      <vt:lpstr>CAUG: PiMAL MCMP™ Overview</vt:lpstr>
      <vt:lpstr>Outline  </vt:lpstr>
      <vt:lpstr>How to get MCNP ™  </vt:lpstr>
      <vt:lpstr>MCNP ™</vt:lpstr>
      <vt:lpstr>Continuous Energy</vt:lpstr>
      <vt:lpstr>Generalized Geometry – think cartesian!</vt:lpstr>
      <vt:lpstr>Macrobodies – think pre-made cell</vt:lpstr>
      <vt:lpstr>Macrobodies </vt:lpstr>
      <vt:lpstr>Particle types</vt:lpstr>
      <vt:lpstr>Problem Description</vt:lpstr>
      <vt:lpstr>Coordinate Geometry</vt:lpstr>
      <vt:lpstr>Tally types</vt:lpstr>
      <vt:lpstr>Tallies</vt:lpstr>
      <vt:lpstr>5 principles for good calculations</vt:lpstr>
      <vt:lpstr>How does PiMAL use MCNP ™?</vt:lpstr>
      <vt:lpstr>What do we get if we learn more about MCNP ™?</vt:lpstr>
      <vt:lpstr>Input file</vt:lpstr>
      <vt:lpstr>Tips</vt:lpstr>
      <vt:lpstr>Running MCNP</vt:lpstr>
      <vt:lpstr>Output 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CAUG: PiMAL MCMP™ Overview</dc:title>
  <dc:creator>Rigel Flora</dc:creator>
  <cp:lastModifiedBy>Rigel Flora</cp:lastModifiedBy>
  <cp:revision>1</cp:revision>
  <dcterms:created xsi:type="dcterms:W3CDTF">2022-11-15T13:35:06Z</dcterms:created>
  <dcterms:modified xsi:type="dcterms:W3CDTF">2022-11-15T13:49:48Z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0x010100F8DCA8CE576DF84AB0DEA9C64CFF7B5C</vt:lpwstr>
  </property>
</Properties>
</file>