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74" r:id="rId2"/>
    <p:sldId id="294" r:id="rId3"/>
    <p:sldId id="275" r:id="rId4"/>
    <p:sldId id="304" r:id="rId5"/>
    <p:sldId id="299" r:id="rId6"/>
    <p:sldId id="312" r:id="rId7"/>
    <p:sldId id="316" r:id="rId8"/>
    <p:sldId id="308" r:id="rId9"/>
    <p:sldId id="313" r:id="rId10"/>
    <p:sldId id="314" r:id="rId11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D1B6588-2F3F-4299-8F0E-4933ABDB2CF6}" v="4" dt="2023-06-09T16:36:55.1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47215" autoAdjust="0"/>
  </p:normalViewPr>
  <p:slideViewPr>
    <p:cSldViewPr snapToGrid="0">
      <p:cViewPr varScale="1">
        <p:scale>
          <a:sx n="114" d="100"/>
          <a:sy n="114" d="100"/>
        </p:scale>
        <p:origin x="474" y="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71B715-8562-41B6-B8A7-55E1011A4C31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575C23-6247-4368-804F-93FEFC7C33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3976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46CBB6-E2AC-4BA1-A748-02338F623A5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096000" y="1856001"/>
            <a:ext cx="4543514" cy="2387600"/>
          </a:xfrm>
        </p:spPr>
        <p:txBody>
          <a:bodyPr anchor="ctr"/>
          <a:lstStyle>
            <a:lvl1pPr algn="ctr">
              <a:defRPr sz="6000"/>
            </a:lvl1pPr>
          </a:lstStyle>
          <a:p>
            <a:r>
              <a:rPr lang="en-US" dirty="0"/>
              <a:t>[presentation title]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70AEBC-05E3-4C84-B19E-92E4DA9C184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096000" y="4335676"/>
            <a:ext cx="4543514" cy="1569468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[name]</a:t>
            </a:r>
          </a:p>
          <a:p>
            <a:r>
              <a:rPr lang="en-US" dirty="0"/>
              <a:t>[title]</a:t>
            </a:r>
          </a:p>
          <a:p>
            <a:r>
              <a:rPr lang="en-US" dirty="0"/>
              <a:t>Corvallis, Oregon</a:t>
            </a:r>
          </a:p>
          <a:p>
            <a:r>
              <a:rPr lang="en-US" dirty="0"/>
              <a:t>First.last@rcdsoftware.com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26AF13-3D65-480A-9BB7-96002FAFF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166F8-AA73-4FD8-AF51-69D0AE6E4C13}" type="datetime1">
              <a:rPr lang="en-US" smtClean="0"/>
              <a:t>6/20/2023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A37B74BB-6BEF-4214-9521-74EE6BA9F06D}"/>
              </a:ext>
            </a:extLst>
          </p:cNvPr>
          <p:cNvGrpSpPr/>
          <p:nvPr userDrawn="1"/>
        </p:nvGrpSpPr>
        <p:grpSpPr>
          <a:xfrm>
            <a:off x="0" y="0"/>
            <a:ext cx="12192002" cy="1140849"/>
            <a:chOff x="-2" y="0"/>
            <a:chExt cx="12192002" cy="114084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AB26A6D-4FFB-44D6-BD8E-C9D281831937}"/>
                </a:ext>
              </a:extLst>
            </p:cNvPr>
            <p:cNvSpPr/>
            <p:nvPr/>
          </p:nvSpPr>
          <p:spPr>
            <a:xfrm>
              <a:off x="-2" y="0"/>
              <a:ext cx="12191999" cy="380283"/>
            </a:xfrm>
            <a:prstGeom prst="rect">
              <a:avLst/>
            </a:prstGeom>
            <a:solidFill>
              <a:srgbClr val="0029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2966"/>
                </a:solidFill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372F992E-5463-4B43-924F-8386B40894C9}"/>
                </a:ext>
              </a:extLst>
            </p:cNvPr>
            <p:cNvSpPr/>
            <p:nvPr/>
          </p:nvSpPr>
          <p:spPr>
            <a:xfrm>
              <a:off x="-1" y="380283"/>
              <a:ext cx="12192000" cy="380283"/>
            </a:xfrm>
            <a:prstGeom prst="rect">
              <a:avLst/>
            </a:prstGeom>
            <a:solidFill>
              <a:srgbClr val="DC44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2966"/>
                </a:solidFill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704725B-9809-4836-9350-B70C81E2CD37}"/>
                </a:ext>
              </a:extLst>
            </p:cNvPr>
            <p:cNvSpPr/>
            <p:nvPr/>
          </p:nvSpPr>
          <p:spPr>
            <a:xfrm>
              <a:off x="0" y="760566"/>
              <a:ext cx="12192000" cy="380283"/>
            </a:xfrm>
            <a:prstGeom prst="rect">
              <a:avLst/>
            </a:prstGeom>
            <a:solidFill>
              <a:srgbClr val="4B9CD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2966"/>
                </a:solidFill>
              </a:endParaRPr>
            </a:p>
          </p:txBody>
        </p:sp>
      </p:grpSp>
      <p:pic>
        <p:nvPicPr>
          <p:cNvPr id="11" name="Picture 10">
            <a:extLst>
              <a:ext uri="{FF2B5EF4-FFF2-40B4-BE49-F238E27FC236}">
                <a16:creationId xmlns:a16="http://schemas.microsoft.com/office/drawing/2014/main" id="{D4F9CFB4-950B-4994-BBBC-7EE4DB82250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118" y="2102211"/>
            <a:ext cx="3620456" cy="3620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0907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07022-D910-4198-A60D-ABF4BC423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390F54-76D7-4772-A83B-21B084F3AA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7E621C-A1CD-4CAB-B1DA-D6CBC4444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14C8F-3E7C-4A95-B0F0-1BB077C2F5AD}" type="datetime1">
              <a:rPr lang="en-US" smtClean="0"/>
              <a:t>6/20/2023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027C27-7AF3-4530-913C-415476B04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CCB3027C-1A26-4EEA-881B-10C1F3A02534}"/>
              </a:ext>
            </a:extLst>
          </p:cNvPr>
          <p:cNvGrpSpPr/>
          <p:nvPr userDrawn="1"/>
        </p:nvGrpSpPr>
        <p:grpSpPr>
          <a:xfrm>
            <a:off x="11123544" y="4375372"/>
            <a:ext cx="665726" cy="3063487"/>
            <a:chOff x="11123544" y="4375372"/>
            <a:chExt cx="665726" cy="3063487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E7F1C0E0-12A2-44BE-8FC4-8C14B2334FFC}"/>
                </a:ext>
              </a:extLst>
            </p:cNvPr>
            <p:cNvSpPr/>
            <p:nvPr/>
          </p:nvSpPr>
          <p:spPr>
            <a:xfrm rot="18868691">
              <a:off x="10661825" y="6173295"/>
              <a:ext cx="1952965" cy="301925"/>
            </a:xfrm>
            <a:prstGeom prst="rect">
              <a:avLst/>
            </a:prstGeom>
            <a:solidFill>
              <a:srgbClr val="4B9CD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30C6AED-49CD-4F35-B5F8-F8C5C2A9BB43}"/>
                </a:ext>
              </a:extLst>
            </p:cNvPr>
            <p:cNvSpPr/>
            <p:nvPr/>
          </p:nvSpPr>
          <p:spPr>
            <a:xfrm rot="18868691">
              <a:off x="10170166" y="5925323"/>
              <a:ext cx="2605116" cy="301925"/>
            </a:xfrm>
            <a:prstGeom prst="rect">
              <a:avLst/>
            </a:prstGeom>
            <a:solidFill>
              <a:srgbClr val="DC44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3146896D-0BA4-4504-80AB-5B94BDBC9323}"/>
                </a:ext>
              </a:extLst>
            </p:cNvPr>
            <p:cNvSpPr/>
            <p:nvPr/>
          </p:nvSpPr>
          <p:spPr>
            <a:xfrm rot="18868691">
              <a:off x="9742763" y="5756153"/>
              <a:ext cx="3063487" cy="301925"/>
            </a:xfrm>
            <a:prstGeom prst="rect">
              <a:avLst/>
            </a:prstGeom>
            <a:solidFill>
              <a:srgbClr val="0029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953727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E461F8-6677-4BA5-94A3-442F180D3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A3C587-1087-4473-B614-D6E1D60CE1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A0DD6F-350E-463A-827F-B76CA44372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D9A641-0094-4F45-BEA6-1217550AD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1BFF5-E414-40C9-9F12-4C08C83509FF}" type="datetime1">
              <a:rPr lang="en-US" smtClean="0"/>
              <a:t>6/20/2023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635D95-9861-4033-9473-1A73451D0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16D4A51F-F343-48F7-A5BF-E0E3B1A63368}"/>
              </a:ext>
            </a:extLst>
          </p:cNvPr>
          <p:cNvGrpSpPr/>
          <p:nvPr userDrawn="1"/>
        </p:nvGrpSpPr>
        <p:grpSpPr>
          <a:xfrm>
            <a:off x="11123544" y="4375372"/>
            <a:ext cx="665726" cy="3063487"/>
            <a:chOff x="11123544" y="4375372"/>
            <a:chExt cx="665726" cy="3063487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7DCDA1AE-5911-40E7-B4B7-54CDD6D8D7ED}"/>
                </a:ext>
              </a:extLst>
            </p:cNvPr>
            <p:cNvSpPr/>
            <p:nvPr/>
          </p:nvSpPr>
          <p:spPr>
            <a:xfrm rot="18868691">
              <a:off x="10661825" y="6173295"/>
              <a:ext cx="1952965" cy="301925"/>
            </a:xfrm>
            <a:prstGeom prst="rect">
              <a:avLst/>
            </a:prstGeom>
            <a:solidFill>
              <a:srgbClr val="4B9CD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602D955-64F7-42E1-B707-7488C70EA8EF}"/>
                </a:ext>
              </a:extLst>
            </p:cNvPr>
            <p:cNvSpPr/>
            <p:nvPr/>
          </p:nvSpPr>
          <p:spPr>
            <a:xfrm rot="18868691">
              <a:off x="10170166" y="5925323"/>
              <a:ext cx="2605116" cy="301925"/>
            </a:xfrm>
            <a:prstGeom prst="rect">
              <a:avLst/>
            </a:prstGeom>
            <a:solidFill>
              <a:srgbClr val="DC44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319268A-2A30-4638-8C36-70E28C6ACEFA}"/>
                </a:ext>
              </a:extLst>
            </p:cNvPr>
            <p:cNvSpPr/>
            <p:nvPr/>
          </p:nvSpPr>
          <p:spPr>
            <a:xfrm rot="18868691">
              <a:off x="9742763" y="5756153"/>
              <a:ext cx="3063487" cy="301925"/>
            </a:xfrm>
            <a:prstGeom prst="rect">
              <a:avLst/>
            </a:prstGeom>
            <a:solidFill>
              <a:srgbClr val="0029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151659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DC1C1-1ABD-48A3-9FF2-96D4B9058D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68337"/>
            <a:ext cx="10515600" cy="102235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D6A71F-26A6-4E85-88AF-40404AE523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154632-FA7D-40D1-BDF1-D6907A9FB4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8E1FA92-91B5-4C63-BFEE-566A559A46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E01C8F-5DB8-4C61-AAFC-6C787E78DD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12645B-EF4D-46AE-98F9-EBCE87122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A0EBD-BA2F-4E87-B18D-7E4D9CE17EAA}" type="datetime1">
              <a:rPr lang="en-US" smtClean="0"/>
              <a:t>6/20/2023</a:t>
            </a:fld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62E3652-E5BB-4050-B95D-35607D9AD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4033C18-89A9-4989-90CD-84F3D40D5E19}"/>
              </a:ext>
            </a:extLst>
          </p:cNvPr>
          <p:cNvGrpSpPr/>
          <p:nvPr userDrawn="1"/>
        </p:nvGrpSpPr>
        <p:grpSpPr>
          <a:xfrm>
            <a:off x="11123544" y="4375372"/>
            <a:ext cx="665726" cy="3063487"/>
            <a:chOff x="11123544" y="4375372"/>
            <a:chExt cx="665726" cy="3063487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DEAC560-71A3-4675-8CF7-13468B81A9F0}"/>
                </a:ext>
              </a:extLst>
            </p:cNvPr>
            <p:cNvSpPr/>
            <p:nvPr/>
          </p:nvSpPr>
          <p:spPr>
            <a:xfrm rot="18868691">
              <a:off x="10661825" y="6173295"/>
              <a:ext cx="1952965" cy="301925"/>
            </a:xfrm>
            <a:prstGeom prst="rect">
              <a:avLst/>
            </a:prstGeom>
            <a:solidFill>
              <a:srgbClr val="4B9CD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61AFDBE5-C132-41F0-AFAF-3303FF5012F5}"/>
                </a:ext>
              </a:extLst>
            </p:cNvPr>
            <p:cNvSpPr/>
            <p:nvPr/>
          </p:nvSpPr>
          <p:spPr>
            <a:xfrm rot="18868691">
              <a:off x="10170166" y="5925323"/>
              <a:ext cx="2605116" cy="301925"/>
            </a:xfrm>
            <a:prstGeom prst="rect">
              <a:avLst/>
            </a:prstGeom>
            <a:solidFill>
              <a:srgbClr val="DC44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92419CAE-E13B-4200-A1B0-2BBF54D9498A}"/>
                </a:ext>
              </a:extLst>
            </p:cNvPr>
            <p:cNvSpPr/>
            <p:nvPr/>
          </p:nvSpPr>
          <p:spPr>
            <a:xfrm rot="18868691">
              <a:off x="9742763" y="5756153"/>
              <a:ext cx="3063487" cy="301925"/>
            </a:xfrm>
            <a:prstGeom prst="rect">
              <a:avLst/>
            </a:prstGeom>
            <a:solidFill>
              <a:srgbClr val="0029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631022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C4C16-8AAD-44E5-A854-D187E3B87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1C2C64F-CDEC-4A8A-ACAF-39004380F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22621-10F7-46E3-A931-E17B6BC9F495}" type="datetime1">
              <a:rPr lang="en-US" smtClean="0"/>
              <a:t>6/20/2023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D61A9A-B442-4C57-A22D-A4CE93303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‹#›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30D0E97-699D-4911-BEAA-A7D4D8EB04A0}"/>
              </a:ext>
            </a:extLst>
          </p:cNvPr>
          <p:cNvGrpSpPr/>
          <p:nvPr userDrawn="1"/>
        </p:nvGrpSpPr>
        <p:grpSpPr>
          <a:xfrm>
            <a:off x="11123544" y="4375372"/>
            <a:ext cx="665726" cy="3063487"/>
            <a:chOff x="11123544" y="4375372"/>
            <a:chExt cx="665726" cy="3063487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FE9F794-7212-4F60-A35E-8CF7EAD09EA6}"/>
                </a:ext>
              </a:extLst>
            </p:cNvPr>
            <p:cNvSpPr/>
            <p:nvPr/>
          </p:nvSpPr>
          <p:spPr>
            <a:xfrm rot="18868691">
              <a:off x="10661825" y="6173295"/>
              <a:ext cx="1952965" cy="301925"/>
            </a:xfrm>
            <a:prstGeom prst="rect">
              <a:avLst/>
            </a:prstGeom>
            <a:solidFill>
              <a:srgbClr val="4B9CD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F26CEC16-30EA-4FEA-BAA2-6AE26154592E}"/>
                </a:ext>
              </a:extLst>
            </p:cNvPr>
            <p:cNvSpPr/>
            <p:nvPr/>
          </p:nvSpPr>
          <p:spPr>
            <a:xfrm rot="18868691">
              <a:off x="10170166" y="5925323"/>
              <a:ext cx="2605116" cy="301925"/>
            </a:xfrm>
            <a:prstGeom prst="rect">
              <a:avLst/>
            </a:prstGeom>
            <a:solidFill>
              <a:srgbClr val="DC44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398281F-17BA-4523-A331-9A4304F3EED9}"/>
                </a:ext>
              </a:extLst>
            </p:cNvPr>
            <p:cNvSpPr/>
            <p:nvPr/>
          </p:nvSpPr>
          <p:spPr>
            <a:xfrm rot="18868691">
              <a:off x="9742763" y="5756153"/>
              <a:ext cx="3063487" cy="301925"/>
            </a:xfrm>
            <a:prstGeom prst="rect">
              <a:avLst/>
            </a:prstGeom>
            <a:solidFill>
              <a:srgbClr val="0029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59522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075834-0297-447C-9FF1-306882C73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D671D-D2C2-4BC4-8E91-2E7ED131DA5D}" type="datetime1">
              <a:rPr lang="en-US" smtClean="0"/>
              <a:t>6/20/2023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09EBD8-E740-4CE5-97FA-0A8FEC3E1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‹#›</a:t>
            </a:fld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DA66423-FA57-44A5-9D88-83DF24ADAAC7}"/>
              </a:ext>
            </a:extLst>
          </p:cNvPr>
          <p:cNvGrpSpPr/>
          <p:nvPr userDrawn="1"/>
        </p:nvGrpSpPr>
        <p:grpSpPr>
          <a:xfrm>
            <a:off x="11123544" y="4375372"/>
            <a:ext cx="665726" cy="3063487"/>
            <a:chOff x="11123544" y="4375372"/>
            <a:chExt cx="665726" cy="3063487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1857567-7CB9-47F5-8E6B-D2CDB5CF9A49}"/>
                </a:ext>
              </a:extLst>
            </p:cNvPr>
            <p:cNvSpPr/>
            <p:nvPr/>
          </p:nvSpPr>
          <p:spPr>
            <a:xfrm rot="18868691">
              <a:off x="10661825" y="6173295"/>
              <a:ext cx="1952965" cy="301925"/>
            </a:xfrm>
            <a:prstGeom prst="rect">
              <a:avLst/>
            </a:prstGeom>
            <a:solidFill>
              <a:srgbClr val="4B9CD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47B9FBA7-9CF7-4A1D-A668-33B97C75C406}"/>
                </a:ext>
              </a:extLst>
            </p:cNvPr>
            <p:cNvSpPr/>
            <p:nvPr/>
          </p:nvSpPr>
          <p:spPr>
            <a:xfrm rot="18868691">
              <a:off x="10170166" y="5925323"/>
              <a:ext cx="2605116" cy="301925"/>
            </a:xfrm>
            <a:prstGeom prst="rect">
              <a:avLst/>
            </a:prstGeom>
            <a:solidFill>
              <a:srgbClr val="DC44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2BC3113-49C1-43EE-9ED4-E73D3DAD51C9}"/>
                </a:ext>
              </a:extLst>
            </p:cNvPr>
            <p:cNvSpPr/>
            <p:nvPr/>
          </p:nvSpPr>
          <p:spPr>
            <a:xfrm rot="18868691">
              <a:off x="9742763" y="5756153"/>
              <a:ext cx="3063487" cy="301925"/>
            </a:xfrm>
            <a:prstGeom prst="rect">
              <a:avLst/>
            </a:prstGeom>
            <a:solidFill>
              <a:srgbClr val="0029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54626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563D1F-B01B-4906-A680-BC0AF076C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73722"/>
            <a:ext cx="10515600" cy="1009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0F76C8-5540-434D-8EE4-D9BF526213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999715"/>
            <a:ext cx="10515600" cy="41772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5B9DD1-EA31-42D4-82BC-E425E85219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972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9C0A0AD1-2026-4F47-B2DE-8E29523CDCAE}" type="datetime1">
              <a:rPr lang="en-US" smtClean="0"/>
              <a:t>6/20/2023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15C743-AF0C-4D2C-841E-4E8564BD1C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51535" y="637172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677F7B41-FD57-4489-AAB8-D17CF179067D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ECBE43E-328A-486A-A00D-F33F5F2DF2A6}"/>
              </a:ext>
            </a:extLst>
          </p:cNvPr>
          <p:cNvGrpSpPr/>
          <p:nvPr userDrawn="1"/>
        </p:nvGrpSpPr>
        <p:grpSpPr>
          <a:xfrm>
            <a:off x="10125814" y="210268"/>
            <a:ext cx="1761816" cy="607933"/>
            <a:chOff x="10125814" y="210268"/>
            <a:chExt cx="1761816" cy="607933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5F3B636B-600D-4ECD-9FEA-54ED684EE96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25814" y="210268"/>
              <a:ext cx="1754889" cy="387443"/>
            </a:xfrm>
            <a:prstGeom prst="rect">
              <a:avLst/>
            </a:prstGeom>
          </p:spPr>
        </p:pic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A19EC1E6-764C-4CED-A830-4F76E9E7440C}"/>
                </a:ext>
              </a:extLst>
            </p:cNvPr>
            <p:cNvSpPr txBox="1"/>
            <p:nvPr userDrawn="1"/>
          </p:nvSpPr>
          <p:spPr>
            <a:xfrm>
              <a:off x="10226598" y="571980"/>
              <a:ext cx="166103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Corvallis, Seattle, and Austin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39612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094151-D22E-AD97-CC76-196D348F63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1856001"/>
            <a:ext cx="4543514" cy="3177912"/>
          </a:xfrm>
        </p:spPr>
        <p:txBody>
          <a:bodyPr>
            <a:normAutofit/>
          </a:bodyPr>
          <a:lstStyle/>
          <a:p>
            <a:r>
              <a:rPr lang="en-US" dirty="0"/>
              <a:t>CAUG 11:</a:t>
            </a:r>
            <a:br>
              <a:rPr lang="en-US" dirty="0"/>
            </a:br>
            <a:r>
              <a:rPr lang="en-US" dirty="0"/>
              <a:t>Mesh Tallies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F9B894-B686-71CD-83E8-3A2B1F17FE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61988" y="4769309"/>
            <a:ext cx="4543514" cy="1569468"/>
          </a:xfrm>
        </p:spPr>
        <p:txBody>
          <a:bodyPr/>
          <a:lstStyle/>
          <a:p>
            <a:r>
              <a:rPr lang="en-US" dirty="0"/>
              <a:t>Charlotte Rose MS (RHP)</a:t>
            </a:r>
          </a:p>
        </p:txBody>
      </p:sp>
    </p:spTree>
    <p:extLst>
      <p:ext uri="{BB962C8B-B14F-4D97-AF65-F5344CB8AC3E}">
        <p14:creationId xmlns:p14="http://schemas.microsoft.com/office/powerpoint/2010/main" val="35300665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22107-617A-014B-84B9-CE646986E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MESHTAL file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14E7F3-2DF2-4F7E-1C7F-DF60E6BC6F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to read it – little description</a:t>
            </a:r>
          </a:p>
          <a:p>
            <a:r>
              <a:rPr lang="en-US" dirty="0"/>
              <a:t>Simplifying with FC (comment)</a:t>
            </a:r>
          </a:p>
          <a:p>
            <a:r>
              <a:rPr lang="en-US" dirty="0"/>
              <a:t>Output comparison</a:t>
            </a:r>
          </a:p>
          <a:p>
            <a:r>
              <a:rPr lang="en-US" dirty="0"/>
              <a:t>Using Excel to help graph/convert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0BE045-8EB6-4559-F51E-86CAEC283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10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E3AA7BB-A07F-663C-1623-AB6612F6AD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4088338"/>
            <a:ext cx="5911263" cy="199228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1AF5FC7-6C38-0DF3-A6D9-7FF1FF7FF117}"/>
              </a:ext>
            </a:extLst>
          </p:cNvPr>
          <p:cNvSpPr txBox="1"/>
          <p:nvPr/>
        </p:nvSpPr>
        <p:spPr>
          <a:xfrm>
            <a:off x="7464490" y="1883373"/>
            <a:ext cx="34150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ighlight>
                  <a:srgbClr val="FFFF00"/>
                </a:highlight>
              </a:rPr>
              <a:t>This can be when using the </a:t>
            </a:r>
            <a:r>
              <a:rPr lang="en-US" dirty="0" err="1">
                <a:highlight>
                  <a:srgbClr val="FFFF00"/>
                </a:highlight>
              </a:rPr>
              <a:t>i</a:t>
            </a:r>
            <a:r>
              <a:rPr lang="en-US" dirty="0">
                <a:highlight>
                  <a:srgbClr val="FFFF00"/>
                </a:highlight>
              </a:rPr>
              <a:t>= and n= commands can be very helpful!!</a:t>
            </a:r>
          </a:p>
        </p:txBody>
      </p:sp>
    </p:spTree>
    <p:extLst>
      <p:ext uri="{BB962C8B-B14F-4D97-AF65-F5344CB8AC3E}">
        <p14:creationId xmlns:p14="http://schemas.microsoft.com/office/powerpoint/2010/main" val="1590482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8D25A8-B7F7-F8B9-DAC2-698323702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8CDEBD-03E2-99C1-8BE5-B1D53B399E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99715"/>
            <a:ext cx="10515600" cy="570957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Tally fundamentals</a:t>
            </a:r>
          </a:p>
          <a:p>
            <a:r>
              <a:rPr lang="en-US" dirty="0"/>
              <a:t>Sharing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BFD9B7-E4EA-3A17-549A-BAC64DA21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51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58BE4B-9D98-697D-30E6-E52C202B4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Intermediate MCNP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88873-1133-7370-6A5F-4ABE6D8CA4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Mesh Tallies</a:t>
            </a:r>
          </a:p>
          <a:p>
            <a:r>
              <a:rPr lang="en-US" dirty="0"/>
              <a:t>MCNP input file syntax</a:t>
            </a:r>
          </a:p>
          <a:p>
            <a:r>
              <a:rPr lang="en-US" dirty="0"/>
              <a:t>Mesh tally plotting – would love to show you but I learned that I am missing an important bit of software/setup, and so we will go through that as we start advanced. It might be more appropriate there, anyway.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D19295-3006-C4BF-A163-A014E5644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219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CC3F01-8D7B-04E3-A127-A1212EEFB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Tallies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708D86-EB26-CBCA-9E23-D235D41C86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the heart of our work</a:t>
            </a:r>
          </a:p>
          <a:p>
            <a:r>
              <a:rPr lang="en-US" dirty="0"/>
              <a:t>Accounting of activities</a:t>
            </a:r>
          </a:p>
          <a:p>
            <a:r>
              <a:rPr lang="en-US" dirty="0"/>
              <a:t>What the statistics are reported on; statistics are not a report of the problem or model as a whole</a:t>
            </a:r>
          </a:p>
          <a:p>
            <a:r>
              <a:rPr lang="en-US" dirty="0"/>
              <a:t>Remember from first class: we cannot recover lost info! (be careful of areas with zero importance, and tally where you want to without ignoring other areas you think won’t sample)</a:t>
            </a:r>
          </a:p>
          <a:p>
            <a:r>
              <a:rPr lang="en-US" dirty="0"/>
              <a:t>7 types; FMESH tallies only type 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98B0D5-2050-A7CE-6A03-74932290C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3356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19D42141-FC13-BD4D-BB55-C931DB7E8E5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31278" y="913981"/>
            <a:ext cx="5925377" cy="3219899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251ED8-5FAB-1993-F1C3-78AD01E01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5</a:t>
            </a:fld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FDC16D8-F105-B9A3-DD59-4A20FB81A955}"/>
              </a:ext>
            </a:extLst>
          </p:cNvPr>
          <p:cNvSpPr txBox="1"/>
          <p:nvPr/>
        </p:nvSpPr>
        <p:spPr>
          <a:xfrm>
            <a:off x="3666931" y="4879910"/>
            <a:ext cx="47119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This is  one of the times Tally Comment can be really helpful since we will likely not read this from the output file, rather the </a:t>
            </a:r>
            <a:r>
              <a:rPr lang="en-US" dirty="0" err="1"/>
              <a:t>meshtally</a:t>
            </a:r>
            <a:r>
              <a:rPr lang="en-US" dirty="0"/>
              <a:t> file. </a:t>
            </a:r>
          </a:p>
        </p:txBody>
      </p:sp>
    </p:spTree>
    <p:extLst>
      <p:ext uri="{BB962C8B-B14F-4D97-AF65-F5344CB8AC3E}">
        <p14:creationId xmlns:p14="http://schemas.microsoft.com/office/powerpoint/2010/main" val="21830535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30EC7-66BD-4E20-DBC6-0B572B4B3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Mesh tallies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E3468C-00EA-41F9-F625-264D77CA9B3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Advantages		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319010-AB9C-5216-385C-04B684B91EA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Do not need cell</a:t>
            </a:r>
          </a:p>
          <a:p>
            <a:r>
              <a:rPr lang="en-US" dirty="0"/>
              <a:t>Can provide a lot of information</a:t>
            </a:r>
          </a:p>
          <a:p>
            <a:r>
              <a:rPr lang="en-US" dirty="0"/>
              <a:t>Make a heat/dose map or graph an attenuation coefficient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EFF30AB-17BE-FAAC-C6B4-CE0F428BA5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Disadvantages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FA73A15-3C00-99BE-4904-19F91F7961EA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Can be hard to read</a:t>
            </a:r>
          </a:p>
          <a:p>
            <a:r>
              <a:rPr lang="en-US" dirty="0"/>
              <a:t>Only error is reported (1/10 statistical checks)</a:t>
            </a:r>
          </a:p>
          <a:p>
            <a:r>
              <a:rPr lang="en-US" dirty="0"/>
              <a:t>Take care to understand if there are more than one materials in the area tallied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3E6098-1A33-51A5-6746-11B146B24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5874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B9B90-A16A-E7D2-A390-933AA532E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PIMAL phantom 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EB5E68-766E-2239-E828-C2CB38B755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a base model with already determined geometry and put a tally in a location</a:t>
            </a:r>
          </a:p>
          <a:p>
            <a:r>
              <a:rPr lang="en-US" dirty="0"/>
              <a:t>Put a grid of tallies in a location</a:t>
            </a:r>
          </a:p>
          <a:p>
            <a:r>
              <a:rPr lang="en-US" dirty="0"/>
              <a:t>Grid the entire room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6F50F6-EC10-F2FF-11CC-A1611CD1A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91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16FC2-00DB-56C7-8C98-754347FA0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FMESH syntax for cartesian meshes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42FB30-B7B5-D6A3-8CEC-39F5A546C1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FMESH4:P</a:t>
            </a:r>
          </a:p>
          <a:p>
            <a:pPr marL="457200" lvl="1" indent="0">
              <a:buNone/>
            </a:pPr>
            <a:r>
              <a:rPr lang="en-US" dirty="0"/>
              <a:t>GEOM=REC ORIGIN= </a:t>
            </a:r>
            <a:r>
              <a:rPr lang="en-US" i="1" dirty="0"/>
              <a:t>starting points (</a:t>
            </a:r>
            <a:r>
              <a:rPr lang="en-US" i="1" dirty="0" err="1"/>
              <a:t>x,y,z</a:t>
            </a:r>
            <a:r>
              <a:rPr lang="en-US" i="1" dirty="0"/>
              <a:t>)</a:t>
            </a:r>
          </a:p>
          <a:p>
            <a:pPr marL="457200" lvl="1" indent="0">
              <a:buNone/>
            </a:pPr>
            <a:r>
              <a:rPr lang="en-US" dirty="0"/>
              <a:t>IMESH  x </a:t>
            </a:r>
            <a:r>
              <a:rPr lang="en-US" i="1" dirty="0"/>
              <a:t>end points      </a:t>
            </a:r>
            <a:r>
              <a:rPr lang="en-US" dirty="0"/>
              <a:t>IINTS </a:t>
            </a:r>
            <a:r>
              <a:rPr lang="en-US" i="1" dirty="0"/>
              <a:t>how many steps between x</a:t>
            </a:r>
          </a:p>
          <a:p>
            <a:pPr marL="457200" lvl="1" indent="0">
              <a:buNone/>
            </a:pPr>
            <a:r>
              <a:rPr lang="en-US" dirty="0"/>
              <a:t>JMESH  y </a:t>
            </a:r>
            <a:r>
              <a:rPr lang="en-US" i="1" dirty="0"/>
              <a:t>end points     </a:t>
            </a:r>
            <a:r>
              <a:rPr lang="en-US" dirty="0"/>
              <a:t>JINTS </a:t>
            </a:r>
            <a:r>
              <a:rPr lang="en-US" i="1" dirty="0"/>
              <a:t>how many steps between y</a:t>
            </a:r>
          </a:p>
          <a:p>
            <a:pPr marL="457200" lvl="1" indent="0">
              <a:buNone/>
            </a:pPr>
            <a:r>
              <a:rPr lang="en-US" dirty="0"/>
              <a:t>KMESH z </a:t>
            </a:r>
            <a:r>
              <a:rPr lang="en-US" i="1" dirty="0"/>
              <a:t>end points     </a:t>
            </a:r>
            <a:r>
              <a:rPr lang="en-US" dirty="0"/>
              <a:t>KINTS </a:t>
            </a:r>
            <a:r>
              <a:rPr lang="en-US" i="1" dirty="0"/>
              <a:t>how many steps between z</a:t>
            </a:r>
          </a:p>
          <a:p>
            <a:pPr marL="457200" lvl="1" indent="0">
              <a:buNone/>
            </a:pPr>
            <a:r>
              <a:rPr lang="en-US" dirty="0"/>
              <a:t>OUT IJ/IK/JK</a:t>
            </a:r>
          </a:p>
          <a:p>
            <a:pPr marL="457200" lvl="1" indent="0">
              <a:buNone/>
            </a:pPr>
            <a:r>
              <a:rPr lang="en-US" dirty="0"/>
              <a:t>FM -1 0 -4	(turns it into an energy deposition tally </a:t>
            </a:r>
            <a:r>
              <a:rPr lang="en-US" dirty="0" err="1"/>
              <a:t>mev</a:t>
            </a:r>
            <a:r>
              <a:rPr lang="en-US" dirty="0"/>
              <a:t>/g)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F1569D-E12F-DE95-FDDD-4335576F5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067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16FC2-00DB-56C7-8C98-754347FA0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FMESH syntax for cylindrical meshes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42FB30-B7B5-D6A3-8CEC-39F5A546C1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FMESH4:P</a:t>
            </a:r>
          </a:p>
          <a:p>
            <a:pPr marL="457200" lvl="1" indent="0">
              <a:buNone/>
            </a:pPr>
            <a:r>
              <a:rPr lang="en-US" dirty="0"/>
              <a:t>GEOM=CYL ORIGIN= </a:t>
            </a:r>
            <a:r>
              <a:rPr lang="en-US" i="1" dirty="0"/>
              <a:t>Base of cylinder (</a:t>
            </a:r>
            <a:r>
              <a:rPr lang="en-US" i="1" dirty="0" err="1"/>
              <a:t>x,y,z</a:t>
            </a:r>
            <a:r>
              <a:rPr lang="en-US" i="1" dirty="0"/>
              <a:t>)</a:t>
            </a:r>
          </a:p>
          <a:p>
            <a:pPr marL="457200" lvl="1" indent="0">
              <a:buNone/>
            </a:pPr>
            <a:r>
              <a:rPr lang="en-US" dirty="0"/>
              <a:t>IMESH  </a:t>
            </a:r>
            <a:r>
              <a:rPr lang="en-US" i="1" dirty="0"/>
              <a:t>radius from 0 to this #      </a:t>
            </a:r>
            <a:r>
              <a:rPr lang="en-US" dirty="0"/>
              <a:t>IINTS </a:t>
            </a:r>
            <a:r>
              <a:rPr lang="en-US" i="1" dirty="0"/>
              <a:t>how many steps between radii /</a:t>
            </a:r>
            <a:r>
              <a:rPr lang="en-US" i="1" dirty="0" err="1"/>
              <a:t>vec</a:t>
            </a:r>
            <a:endParaRPr lang="en-US" i="1" dirty="0"/>
          </a:p>
          <a:p>
            <a:pPr marL="457200" lvl="1" indent="0">
              <a:buNone/>
            </a:pPr>
            <a:r>
              <a:rPr lang="en-US" dirty="0"/>
              <a:t>JMESH </a:t>
            </a:r>
            <a:r>
              <a:rPr lang="en-US" i="1" dirty="0"/>
              <a:t> heigh gradations              </a:t>
            </a:r>
            <a:r>
              <a:rPr lang="en-US" dirty="0"/>
              <a:t>JINTS </a:t>
            </a:r>
            <a:r>
              <a:rPr lang="en-US" i="1" dirty="0"/>
              <a:t>how many steps for height/</a:t>
            </a:r>
            <a:r>
              <a:rPr lang="en-US" i="1" dirty="0" err="1"/>
              <a:t>axs</a:t>
            </a:r>
            <a:endParaRPr lang="en-US" i="1" dirty="0"/>
          </a:p>
          <a:p>
            <a:pPr marL="457200" lvl="1" indent="0">
              <a:buNone/>
            </a:pPr>
            <a:r>
              <a:rPr lang="en-US" dirty="0"/>
              <a:t>KMESH </a:t>
            </a:r>
            <a:r>
              <a:rPr lang="en-US" i="1" dirty="0"/>
              <a:t>rotational end point         </a:t>
            </a:r>
            <a:r>
              <a:rPr lang="en-US" dirty="0"/>
              <a:t>KINTS </a:t>
            </a:r>
            <a:r>
              <a:rPr lang="en-US" i="1" dirty="0"/>
              <a:t>how many radial divisions from 0</a:t>
            </a:r>
          </a:p>
          <a:p>
            <a:pPr marL="457200" lvl="1" indent="0">
              <a:buNone/>
            </a:pPr>
            <a:r>
              <a:rPr lang="en-US" i="1" dirty="0"/>
              <a:t>(default start 0, to 1 in whole revolutions; 1 is 360 degrees)</a:t>
            </a:r>
          </a:p>
          <a:p>
            <a:pPr marL="457200" lvl="1" indent="0">
              <a:buNone/>
            </a:pPr>
            <a:r>
              <a:rPr lang="en-US" i="1" dirty="0"/>
              <a:t>AXS axis vector   VEC radial vector</a:t>
            </a:r>
          </a:p>
          <a:p>
            <a:pPr marL="457200" lvl="1" indent="0">
              <a:buNone/>
            </a:pPr>
            <a:r>
              <a:rPr lang="en-US" dirty="0"/>
              <a:t>OUT IJ/IK/JK </a:t>
            </a:r>
            <a:r>
              <a:rPr lang="en-US" i="1" dirty="0"/>
              <a:t>(optional, but I like this for 3D outputs)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DE DF for dose conversion factors (cannot use pre built modifiers)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F1569D-E12F-DE95-FDDD-4335576F5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193350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2966"/>
      </a:accent1>
      <a:accent2>
        <a:srgbClr val="DC4405"/>
      </a:accent2>
      <a:accent3>
        <a:srgbClr val="4B9CD3"/>
      </a:accent3>
      <a:accent4>
        <a:srgbClr val="FFC000"/>
      </a:accent4>
      <a:accent5>
        <a:srgbClr val="92D050"/>
      </a:accent5>
      <a:accent6>
        <a:srgbClr val="7030A0"/>
      </a:accent6>
      <a:hlink>
        <a:srgbClr val="4B9CD3"/>
      </a:hlink>
      <a:folHlink>
        <a:srgbClr val="DC4405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CD Presentation Template" id="{ACE9E470-B799-4C0B-9A0E-92C439B93A87}" vid="{B8FBCF69-63B4-41CF-812D-F2C0C7985A2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34D12BCFAC0240A20826305D23CE28" ma:contentTypeVersion="10" ma:contentTypeDescription="Create a new document." ma:contentTypeScope="" ma:versionID="d60d96671a8e1d5f20bc32a13b68497e">
  <xsd:schema xmlns:xsd="http://www.w3.org/2001/XMLSchema" xmlns:xs="http://www.w3.org/2001/XMLSchema" xmlns:p="http://schemas.microsoft.com/office/2006/metadata/properties" xmlns:ns2="aa9071de-f1d9-4b23-83dd-08b1335a1407" xmlns:ns3="389bf431-880a-4b72-abca-ccf1bbc5d2b3" targetNamespace="http://schemas.microsoft.com/office/2006/metadata/properties" ma:root="true" ma:fieldsID="b1f3cdf295c07e9540dd9ffd5d3bb2a3" ns2:_="" ns3:_="">
    <xsd:import namespace="aa9071de-f1d9-4b23-83dd-08b1335a1407"/>
    <xsd:import namespace="389bf431-880a-4b72-abca-ccf1bbc5d2b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9071de-f1d9-4b23-83dd-08b1335a140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b36f26c1-4773-4e55-850a-517a34df127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9bf431-880a-4b72-abca-ccf1bbc5d2b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ec27e5a9-8856-4740-9166-a61a114cd949}" ma:internalName="TaxCatchAll" ma:showField="CatchAllData" ma:web="389bf431-880a-4b72-abca-ccf1bbc5d2b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a9071de-f1d9-4b23-83dd-08b1335a1407">
      <Terms xmlns="http://schemas.microsoft.com/office/infopath/2007/PartnerControls"/>
    </lcf76f155ced4ddcb4097134ff3c332f>
    <TaxCatchAll xmlns="389bf431-880a-4b72-abca-ccf1bbc5d2b3" xsi:nil="true"/>
  </documentManagement>
</p:properties>
</file>

<file path=customXml/itemProps1.xml><?xml version="1.0" encoding="utf-8"?>
<ds:datastoreItem xmlns:ds="http://schemas.openxmlformats.org/officeDocument/2006/customXml" ds:itemID="{5CCDCBF8-B9F5-4052-A00A-4934693AE96E}"/>
</file>

<file path=customXml/itemProps2.xml><?xml version="1.0" encoding="utf-8"?>
<ds:datastoreItem xmlns:ds="http://schemas.openxmlformats.org/officeDocument/2006/customXml" ds:itemID="{EF7158DC-CA59-43D8-A044-A8A4049D33E8}"/>
</file>

<file path=customXml/itemProps3.xml><?xml version="1.0" encoding="utf-8"?>
<ds:datastoreItem xmlns:ds="http://schemas.openxmlformats.org/officeDocument/2006/customXml" ds:itemID="{4A99F4F1-8B7D-4A91-B75F-BC99704958CC}"/>
</file>

<file path=docProps/app.xml><?xml version="1.0" encoding="utf-8"?>
<Properties xmlns="http://schemas.openxmlformats.org/officeDocument/2006/extended-properties" xmlns:vt="http://schemas.openxmlformats.org/officeDocument/2006/docPropsVTypes">
  <TotalTime>42847</TotalTime>
  <Words>499</Words>
  <Application>Microsoft Office PowerPoint</Application>
  <PresentationFormat>Widescreen</PresentationFormat>
  <Paragraphs>63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Custom Design</vt:lpstr>
      <vt:lpstr>CAUG 11: Mesh Tallies</vt:lpstr>
      <vt:lpstr>Last Class</vt:lpstr>
      <vt:lpstr>Intermediate MCNP </vt:lpstr>
      <vt:lpstr>Tallies </vt:lpstr>
      <vt:lpstr>PowerPoint Presentation</vt:lpstr>
      <vt:lpstr>Mesh tallies</vt:lpstr>
      <vt:lpstr>PIMAL phantom  </vt:lpstr>
      <vt:lpstr>FMESH syntax for cartesian meshes</vt:lpstr>
      <vt:lpstr>FMESH syntax for cylindrical meshes</vt:lpstr>
      <vt:lpstr>MESHTAL file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Assignment 1: The Human Eye</dc:title>
  <dc:creator>Charlotte Rose</dc:creator>
  <cp:lastModifiedBy>Rigel Flora</cp:lastModifiedBy>
  <cp:revision>10</cp:revision>
  <cp:lastPrinted>2023-02-10T17:39:52Z</cp:lastPrinted>
  <dcterms:created xsi:type="dcterms:W3CDTF">2023-02-05T19:56:22Z</dcterms:created>
  <dcterms:modified xsi:type="dcterms:W3CDTF">2023-06-20T17:25:45Z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0x0101004E34D12BCFAC0240A20826305D23CE28</vt:lpwstr>
  </property>
</Properties>
</file>