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4"/>
  </p:sldMasterIdLst>
  <p:notesMasterIdLst>
    <p:notesMasterId r:id="rId54"/>
  </p:notesMasterIdLst>
  <p:sldIdLst>
    <p:sldId id="272" r:id="rId5"/>
    <p:sldId id="273" r:id="rId6"/>
    <p:sldId id="278" r:id="rId7"/>
    <p:sldId id="299" r:id="rId8"/>
    <p:sldId id="300" r:id="rId9"/>
    <p:sldId id="279" r:id="rId10"/>
    <p:sldId id="280" r:id="rId11"/>
    <p:sldId id="282" r:id="rId12"/>
    <p:sldId id="281" r:id="rId13"/>
    <p:sldId id="301" r:id="rId14"/>
    <p:sldId id="283" r:id="rId15"/>
    <p:sldId id="284" r:id="rId16"/>
    <p:sldId id="302" r:id="rId17"/>
    <p:sldId id="285" r:id="rId18"/>
    <p:sldId id="286" r:id="rId19"/>
    <p:sldId id="287" r:id="rId20"/>
    <p:sldId id="288" r:id="rId21"/>
    <p:sldId id="289" r:id="rId22"/>
    <p:sldId id="290" r:id="rId23"/>
    <p:sldId id="291" r:id="rId24"/>
    <p:sldId id="292" r:id="rId25"/>
    <p:sldId id="293" r:id="rId26"/>
    <p:sldId id="303" r:id="rId27"/>
    <p:sldId id="304" r:id="rId28"/>
    <p:sldId id="305" r:id="rId29"/>
    <p:sldId id="306" r:id="rId30"/>
    <p:sldId id="307" r:id="rId31"/>
    <p:sldId id="294" r:id="rId32"/>
    <p:sldId id="295" r:id="rId33"/>
    <p:sldId id="296" r:id="rId34"/>
    <p:sldId id="297" r:id="rId35"/>
    <p:sldId id="298" r:id="rId36"/>
    <p:sldId id="308" r:id="rId37"/>
    <p:sldId id="309" r:id="rId38"/>
    <p:sldId id="310" r:id="rId39"/>
    <p:sldId id="311" r:id="rId40"/>
    <p:sldId id="312" r:id="rId41"/>
    <p:sldId id="318" r:id="rId42"/>
    <p:sldId id="313" r:id="rId43"/>
    <p:sldId id="314" r:id="rId44"/>
    <p:sldId id="319" r:id="rId45"/>
    <p:sldId id="315" r:id="rId46"/>
    <p:sldId id="320" r:id="rId47"/>
    <p:sldId id="316" r:id="rId48"/>
    <p:sldId id="317" r:id="rId49"/>
    <p:sldId id="321" r:id="rId50"/>
    <p:sldId id="323" r:id="rId51"/>
    <p:sldId id="324" r:id="rId52"/>
    <p:sldId id="325"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47" autoAdjust="0"/>
    <p:restoredTop sz="94660"/>
  </p:normalViewPr>
  <p:slideViewPr>
    <p:cSldViewPr snapToGrid="0">
      <p:cViewPr varScale="1">
        <p:scale>
          <a:sx n="212" d="100"/>
          <a:sy n="212" d="100"/>
        </p:scale>
        <p:origin x="232" y="4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ustomXml" Target="../customXml/item4.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4775CA-7537-4AB6-BF6C-96910041BBC3}" type="datetimeFigureOut">
              <a:rPr lang="en-US" smtClean="0"/>
              <a:t>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CC9A8B-6423-4DD8-A52A-D5F1BE331976}" type="slidenum">
              <a:rPr lang="en-US" smtClean="0"/>
              <a:t>‹#›</a:t>
            </a:fld>
            <a:endParaRPr lang="en-US"/>
          </a:p>
        </p:txBody>
      </p:sp>
    </p:spTree>
    <p:extLst>
      <p:ext uri="{BB962C8B-B14F-4D97-AF65-F5344CB8AC3E}">
        <p14:creationId xmlns:p14="http://schemas.microsoft.com/office/powerpoint/2010/main" val="3117788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6CBB6-E2AC-4BA1-A748-02338F623A5D}"/>
              </a:ext>
            </a:extLst>
          </p:cNvPr>
          <p:cNvSpPr>
            <a:spLocks noGrp="1"/>
          </p:cNvSpPr>
          <p:nvPr>
            <p:ph type="ctrTitle" hasCustomPrompt="1"/>
          </p:nvPr>
        </p:nvSpPr>
        <p:spPr>
          <a:xfrm>
            <a:off x="6096000" y="1856001"/>
            <a:ext cx="4543514" cy="2387600"/>
          </a:xfrm>
        </p:spPr>
        <p:txBody>
          <a:bodyPr anchor="ctr"/>
          <a:lstStyle>
            <a:lvl1pPr algn="ctr">
              <a:defRPr sz="6000"/>
            </a:lvl1pPr>
          </a:lstStyle>
          <a:p>
            <a:r>
              <a:rPr lang="en-US" dirty="0"/>
              <a:t>[presentation title]</a:t>
            </a:r>
          </a:p>
        </p:txBody>
      </p:sp>
      <p:sp>
        <p:nvSpPr>
          <p:cNvPr id="3" name="Subtitle 2">
            <a:extLst>
              <a:ext uri="{FF2B5EF4-FFF2-40B4-BE49-F238E27FC236}">
                <a16:creationId xmlns:a16="http://schemas.microsoft.com/office/drawing/2014/main" id="{9870AEBC-05E3-4C84-B19E-92E4DA9C184F}"/>
              </a:ext>
            </a:extLst>
          </p:cNvPr>
          <p:cNvSpPr>
            <a:spLocks noGrp="1"/>
          </p:cNvSpPr>
          <p:nvPr>
            <p:ph type="subTitle" idx="1" hasCustomPrompt="1"/>
          </p:nvPr>
        </p:nvSpPr>
        <p:spPr>
          <a:xfrm>
            <a:off x="6096000" y="4335676"/>
            <a:ext cx="4543514" cy="1569468"/>
          </a:xfrm>
        </p:spPr>
        <p:txBody>
          <a:bodyPr anchor="ctr"/>
          <a:lstStyle>
            <a:lvl1pPr marL="0" indent="0" algn="ctr">
              <a:lnSpc>
                <a:spcPct val="100000"/>
              </a:lnSpc>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a:t>
            </a:r>
          </a:p>
          <a:p>
            <a:r>
              <a:rPr lang="en-US" dirty="0"/>
              <a:t>[title]</a:t>
            </a:r>
          </a:p>
          <a:p>
            <a:r>
              <a:rPr lang="en-US" dirty="0"/>
              <a:t>Corvallis, Oregon</a:t>
            </a:r>
          </a:p>
          <a:p>
            <a:r>
              <a:rPr lang="en-US" dirty="0"/>
              <a:t>First.last@rcdsoftware.com</a:t>
            </a:r>
          </a:p>
        </p:txBody>
      </p:sp>
      <p:sp>
        <p:nvSpPr>
          <p:cNvPr id="4" name="Date Placeholder 3">
            <a:extLst>
              <a:ext uri="{FF2B5EF4-FFF2-40B4-BE49-F238E27FC236}">
                <a16:creationId xmlns:a16="http://schemas.microsoft.com/office/drawing/2014/main" id="{AE26AF13-3D65-480A-9BB7-96002FAFF6AB}"/>
              </a:ext>
            </a:extLst>
          </p:cNvPr>
          <p:cNvSpPr>
            <a:spLocks noGrp="1"/>
          </p:cNvSpPr>
          <p:nvPr>
            <p:ph type="dt" sz="half" idx="10"/>
          </p:nvPr>
        </p:nvSpPr>
        <p:spPr/>
        <p:txBody>
          <a:bodyPr/>
          <a:lstStyle/>
          <a:p>
            <a:fld id="{B65166F8-AA73-4FD8-AF51-69D0AE6E4C13}" type="datetime1">
              <a:rPr lang="en-US" smtClean="0"/>
              <a:t>10/20/22</a:t>
            </a:fld>
            <a:endParaRPr lang="en-US"/>
          </a:p>
        </p:txBody>
      </p:sp>
      <p:grpSp>
        <p:nvGrpSpPr>
          <p:cNvPr id="7" name="Group 6">
            <a:extLst>
              <a:ext uri="{FF2B5EF4-FFF2-40B4-BE49-F238E27FC236}">
                <a16:creationId xmlns:a16="http://schemas.microsoft.com/office/drawing/2014/main" id="{A37B74BB-6BEF-4214-9521-74EE6BA9F06D}"/>
              </a:ext>
            </a:extLst>
          </p:cNvPr>
          <p:cNvGrpSpPr/>
          <p:nvPr userDrawn="1"/>
        </p:nvGrpSpPr>
        <p:grpSpPr>
          <a:xfrm>
            <a:off x="0" y="0"/>
            <a:ext cx="12192002" cy="1140849"/>
            <a:chOff x="-2" y="0"/>
            <a:chExt cx="12192002" cy="1140849"/>
          </a:xfrm>
        </p:grpSpPr>
        <p:sp>
          <p:nvSpPr>
            <p:cNvPr id="8" name="Rectangle 7">
              <a:extLst>
                <a:ext uri="{FF2B5EF4-FFF2-40B4-BE49-F238E27FC236}">
                  <a16:creationId xmlns:a16="http://schemas.microsoft.com/office/drawing/2014/main" id="{BAB26A6D-4FFB-44D6-BD8E-C9D281831937}"/>
                </a:ext>
              </a:extLst>
            </p:cNvPr>
            <p:cNvSpPr/>
            <p:nvPr/>
          </p:nvSpPr>
          <p:spPr>
            <a:xfrm>
              <a:off x="-2" y="0"/>
              <a:ext cx="12191999" cy="380283"/>
            </a:xfrm>
            <a:prstGeom prst="rect">
              <a:avLst/>
            </a:prstGeom>
            <a:solidFill>
              <a:srgbClr val="002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966"/>
                </a:solidFill>
              </a:endParaRPr>
            </a:p>
          </p:txBody>
        </p:sp>
        <p:sp>
          <p:nvSpPr>
            <p:cNvPr id="9" name="Rectangle 8">
              <a:extLst>
                <a:ext uri="{FF2B5EF4-FFF2-40B4-BE49-F238E27FC236}">
                  <a16:creationId xmlns:a16="http://schemas.microsoft.com/office/drawing/2014/main" id="{372F992E-5463-4B43-924F-8386B40894C9}"/>
                </a:ext>
              </a:extLst>
            </p:cNvPr>
            <p:cNvSpPr/>
            <p:nvPr/>
          </p:nvSpPr>
          <p:spPr>
            <a:xfrm>
              <a:off x="-1" y="380283"/>
              <a:ext cx="12192000" cy="380283"/>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966"/>
                </a:solidFill>
              </a:endParaRPr>
            </a:p>
          </p:txBody>
        </p:sp>
        <p:sp>
          <p:nvSpPr>
            <p:cNvPr id="10" name="Rectangle 9">
              <a:extLst>
                <a:ext uri="{FF2B5EF4-FFF2-40B4-BE49-F238E27FC236}">
                  <a16:creationId xmlns:a16="http://schemas.microsoft.com/office/drawing/2014/main" id="{C704725B-9809-4836-9350-B70C81E2CD37}"/>
                </a:ext>
              </a:extLst>
            </p:cNvPr>
            <p:cNvSpPr/>
            <p:nvPr/>
          </p:nvSpPr>
          <p:spPr>
            <a:xfrm>
              <a:off x="0" y="760566"/>
              <a:ext cx="12192000" cy="380283"/>
            </a:xfrm>
            <a:prstGeom prst="rect">
              <a:avLst/>
            </a:prstGeom>
            <a:solidFill>
              <a:srgbClr val="4B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966"/>
                </a:solidFill>
              </a:endParaRPr>
            </a:p>
          </p:txBody>
        </p:sp>
      </p:grpSp>
      <p:pic>
        <p:nvPicPr>
          <p:cNvPr id="11" name="Picture 10">
            <a:extLst>
              <a:ext uri="{FF2B5EF4-FFF2-40B4-BE49-F238E27FC236}">
                <a16:creationId xmlns:a16="http://schemas.microsoft.com/office/drawing/2014/main" id="{D4F9CFB4-950B-4994-BBBC-7EE4DB8225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5118" y="2102211"/>
            <a:ext cx="3620456" cy="3620456"/>
          </a:xfrm>
          <a:prstGeom prst="rect">
            <a:avLst/>
          </a:prstGeom>
        </p:spPr>
      </p:pic>
    </p:spTree>
    <p:extLst>
      <p:ext uri="{BB962C8B-B14F-4D97-AF65-F5344CB8AC3E}">
        <p14:creationId xmlns:p14="http://schemas.microsoft.com/office/powerpoint/2010/main" val="4163732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07022-D910-4198-A60D-ABF4BC4239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390F54-76D7-4772-A83B-21B084F3AA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7E621C-A1CD-4CAB-B1DA-D6CBC444473F}"/>
              </a:ext>
            </a:extLst>
          </p:cNvPr>
          <p:cNvSpPr>
            <a:spLocks noGrp="1"/>
          </p:cNvSpPr>
          <p:nvPr>
            <p:ph type="dt" sz="half" idx="10"/>
          </p:nvPr>
        </p:nvSpPr>
        <p:spPr/>
        <p:txBody>
          <a:bodyPr/>
          <a:lstStyle/>
          <a:p>
            <a:fld id="{FE214C8F-3E7C-4A95-B0F0-1BB077C2F5AD}" type="datetime1">
              <a:rPr lang="en-US" smtClean="0"/>
              <a:t>10/20/22</a:t>
            </a:fld>
            <a:endParaRPr lang="en-US"/>
          </a:p>
        </p:txBody>
      </p:sp>
      <p:sp>
        <p:nvSpPr>
          <p:cNvPr id="6" name="Slide Number Placeholder 5">
            <a:extLst>
              <a:ext uri="{FF2B5EF4-FFF2-40B4-BE49-F238E27FC236}">
                <a16:creationId xmlns:a16="http://schemas.microsoft.com/office/drawing/2014/main" id="{44027C27-7AF3-4530-913C-415476B04CC6}"/>
              </a:ext>
            </a:extLst>
          </p:cNvPr>
          <p:cNvSpPr>
            <a:spLocks noGrp="1"/>
          </p:cNvSpPr>
          <p:nvPr>
            <p:ph type="sldNum" sz="quarter" idx="12"/>
          </p:nvPr>
        </p:nvSpPr>
        <p:spPr/>
        <p:txBody>
          <a:bodyPr/>
          <a:lstStyle/>
          <a:p>
            <a:fld id="{677F7B41-FD57-4489-AAB8-D17CF179067D}" type="slidenum">
              <a:rPr lang="en-US" smtClean="0"/>
              <a:t>‹#›</a:t>
            </a:fld>
            <a:endParaRPr lang="en-US"/>
          </a:p>
        </p:txBody>
      </p:sp>
      <p:grpSp>
        <p:nvGrpSpPr>
          <p:cNvPr id="7" name="Group 6">
            <a:extLst>
              <a:ext uri="{FF2B5EF4-FFF2-40B4-BE49-F238E27FC236}">
                <a16:creationId xmlns:a16="http://schemas.microsoft.com/office/drawing/2014/main" id="{CCB3027C-1A26-4EEA-881B-10C1F3A02534}"/>
              </a:ext>
            </a:extLst>
          </p:cNvPr>
          <p:cNvGrpSpPr/>
          <p:nvPr userDrawn="1"/>
        </p:nvGrpSpPr>
        <p:grpSpPr>
          <a:xfrm>
            <a:off x="11123544" y="4375372"/>
            <a:ext cx="665726" cy="3063487"/>
            <a:chOff x="11123544" y="4375372"/>
            <a:chExt cx="665726" cy="3063487"/>
          </a:xfrm>
        </p:grpSpPr>
        <p:sp>
          <p:nvSpPr>
            <p:cNvPr id="8" name="Rectangle 7">
              <a:extLst>
                <a:ext uri="{FF2B5EF4-FFF2-40B4-BE49-F238E27FC236}">
                  <a16:creationId xmlns:a16="http://schemas.microsoft.com/office/drawing/2014/main" id="{E7F1C0E0-12A2-44BE-8FC4-8C14B2334FFC}"/>
                </a:ext>
              </a:extLst>
            </p:cNvPr>
            <p:cNvSpPr/>
            <p:nvPr/>
          </p:nvSpPr>
          <p:spPr>
            <a:xfrm rot="18868691">
              <a:off x="10661825" y="6173295"/>
              <a:ext cx="1952965" cy="301925"/>
            </a:xfrm>
            <a:prstGeom prst="rect">
              <a:avLst/>
            </a:prstGeom>
            <a:solidFill>
              <a:srgbClr val="4B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30C6AED-49CD-4F35-B5F8-F8C5C2A9BB43}"/>
                </a:ext>
              </a:extLst>
            </p:cNvPr>
            <p:cNvSpPr/>
            <p:nvPr/>
          </p:nvSpPr>
          <p:spPr>
            <a:xfrm rot="18868691">
              <a:off x="10170166" y="5925323"/>
              <a:ext cx="2605116" cy="301925"/>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146896D-0BA4-4504-80AB-5B94BDBC9323}"/>
                </a:ext>
              </a:extLst>
            </p:cNvPr>
            <p:cNvSpPr/>
            <p:nvPr/>
          </p:nvSpPr>
          <p:spPr>
            <a:xfrm rot="18868691">
              <a:off x="9742763" y="5756153"/>
              <a:ext cx="3063487" cy="301925"/>
            </a:xfrm>
            <a:prstGeom prst="rect">
              <a:avLst/>
            </a:prstGeom>
            <a:solidFill>
              <a:srgbClr val="002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7462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461F8-6677-4BA5-94A3-442F180D3A0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5A3C587-1087-4473-B614-D6E1D60CE1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6A0DD6F-350E-463A-827F-B76CA44372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D9A641-0094-4F45-BEA6-1217550AD3E2}"/>
              </a:ext>
            </a:extLst>
          </p:cNvPr>
          <p:cNvSpPr>
            <a:spLocks noGrp="1"/>
          </p:cNvSpPr>
          <p:nvPr>
            <p:ph type="dt" sz="half" idx="10"/>
          </p:nvPr>
        </p:nvSpPr>
        <p:spPr/>
        <p:txBody>
          <a:bodyPr/>
          <a:lstStyle/>
          <a:p>
            <a:fld id="{99D1BFF5-E414-40C9-9F12-4C08C83509FF}" type="datetime1">
              <a:rPr lang="en-US" smtClean="0"/>
              <a:t>10/20/22</a:t>
            </a:fld>
            <a:endParaRPr lang="en-US"/>
          </a:p>
        </p:txBody>
      </p:sp>
      <p:sp>
        <p:nvSpPr>
          <p:cNvPr id="7" name="Slide Number Placeholder 6">
            <a:extLst>
              <a:ext uri="{FF2B5EF4-FFF2-40B4-BE49-F238E27FC236}">
                <a16:creationId xmlns:a16="http://schemas.microsoft.com/office/drawing/2014/main" id="{40635D95-9861-4033-9473-1A73451D0DB7}"/>
              </a:ext>
            </a:extLst>
          </p:cNvPr>
          <p:cNvSpPr>
            <a:spLocks noGrp="1"/>
          </p:cNvSpPr>
          <p:nvPr>
            <p:ph type="sldNum" sz="quarter" idx="12"/>
          </p:nvPr>
        </p:nvSpPr>
        <p:spPr/>
        <p:txBody>
          <a:bodyPr/>
          <a:lstStyle/>
          <a:p>
            <a:fld id="{677F7B41-FD57-4489-AAB8-D17CF179067D}" type="slidenum">
              <a:rPr lang="en-US" smtClean="0"/>
              <a:t>‹#›</a:t>
            </a:fld>
            <a:endParaRPr lang="en-US"/>
          </a:p>
        </p:txBody>
      </p:sp>
      <p:grpSp>
        <p:nvGrpSpPr>
          <p:cNvPr id="8" name="Group 7">
            <a:extLst>
              <a:ext uri="{FF2B5EF4-FFF2-40B4-BE49-F238E27FC236}">
                <a16:creationId xmlns:a16="http://schemas.microsoft.com/office/drawing/2014/main" id="{16D4A51F-F343-48F7-A5BF-E0E3B1A63368}"/>
              </a:ext>
            </a:extLst>
          </p:cNvPr>
          <p:cNvGrpSpPr/>
          <p:nvPr userDrawn="1"/>
        </p:nvGrpSpPr>
        <p:grpSpPr>
          <a:xfrm>
            <a:off x="11123544" y="4375372"/>
            <a:ext cx="665726" cy="3063487"/>
            <a:chOff x="11123544" y="4375372"/>
            <a:chExt cx="665726" cy="3063487"/>
          </a:xfrm>
        </p:grpSpPr>
        <p:sp>
          <p:nvSpPr>
            <p:cNvPr id="9" name="Rectangle 8">
              <a:extLst>
                <a:ext uri="{FF2B5EF4-FFF2-40B4-BE49-F238E27FC236}">
                  <a16:creationId xmlns:a16="http://schemas.microsoft.com/office/drawing/2014/main" id="{7DCDA1AE-5911-40E7-B4B7-54CDD6D8D7ED}"/>
                </a:ext>
              </a:extLst>
            </p:cNvPr>
            <p:cNvSpPr/>
            <p:nvPr/>
          </p:nvSpPr>
          <p:spPr>
            <a:xfrm rot="18868691">
              <a:off x="10661825" y="6173295"/>
              <a:ext cx="1952965" cy="301925"/>
            </a:xfrm>
            <a:prstGeom prst="rect">
              <a:avLst/>
            </a:prstGeom>
            <a:solidFill>
              <a:srgbClr val="4B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602D955-64F7-42E1-B707-7488C70EA8EF}"/>
                </a:ext>
              </a:extLst>
            </p:cNvPr>
            <p:cNvSpPr/>
            <p:nvPr/>
          </p:nvSpPr>
          <p:spPr>
            <a:xfrm rot="18868691">
              <a:off x="10170166" y="5925323"/>
              <a:ext cx="2605116" cy="301925"/>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319268A-2A30-4638-8C36-70E28C6ACEFA}"/>
                </a:ext>
              </a:extLst>
            </p:cNvPr>
            <p:cNvSpPr/>
            <p:nvPr/>
          </p:nvSpPr>
          <p:spPr>
            <a:xfrm rot="18868691">
              <a:off x="9742763" y="5756153"/>
              <a:ext cx="3063487" cy="301925"/>
            </a:xfrm>
            <a:prstGeom prst="rect">
              <a:avLst/>
            </a:prstGeom>
            <a:solidFill>
              <a:srgbClr val="002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73393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DC1C1-1ABD-48A3-9FF2-96D4B9058DB2}"/>
              </a:ext>
            </a:extLst>
          </p:cNvPr>
          <p:cNvSpPr>
            <a:spLocks noGrp="1"/>
          </p:cNvSpPr>
          <p:nvPr>
            <p:ph type="title"/>
          </p:nvPr>
        </p:nvSpPr>
        <p:spPr>
          <a:xfrm>
            <a:off x="839788" y="668337"/>
            <a:ext cx="10515600" cy="1022351"/>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D6A71F-26A6-4E85-88AF-40404AE523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154632-FA7D-40D1-BDF1-D6907A9FB4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E1FA92-91B5-4C63-BFEE-566A559A46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E01C8F-5DB8-4C61-AAFC-6C787E78DD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12645B-EF4D-46AE-98F9-EBCE87122555}"/>
              </a:ext>
            </a:extLst>
          </p:cNvPr>
          <p:cNvSpPr>
            <a:spLocks noGrp="1"/>
          </p:cNvSpPr>
          <p:nvPr>
            <p:ph type="dt" sz="half" idx="10"/>
          </p:nvPr>
        </p:nvSpPr>
        <p:spPr/>
        <p:txBody>
          <a:bodyPr/>
          <a:lstStyle/>
          <a:p>
            <a:fld id="{E51A0EBD-BA2F-4E87-B18D-7E4D9CE17EAA}" type="datetime1">
              <a:rPr lang="en-US" smtClean="0"/>
              <a:t>10/20/22</a:t>
            </a:fld>
            <a:endParaRPr lang="en-US"/>
          </a:p>
        </p:txBody>
      </p:sp>
      <p:sp>
        <p:nvSpPr>
          <p:cNvPr id="9" name="Slide Number Placeholder 8">
            <a:extLst>
              <a:ext uri="{FF2B5EF4-FFF2-40B4-BE49-F238E27FC236}">
                <a16:creationId xmlns:a16="http://schemas.microsoft.com/office/drawing/2014/main" id="{462E3652-E5BB-4050-B95D-35607D9AD9B7}"/>
              </a:ext>
            </a:extLst>
          </p:cNvPr>
          <p:cNvSpPr>
            <a:spLocks noGrp="1"/>
          </p:cNvSpPr>
          <p:nvPr>
            <p:ph type="sldNum" sz="quarter" idx="12"/>
          </p:nvPr>
        </p:nvSpPr>
        <p:spPr/>
        <p:txBody>
          <a:bodyPr/>
          <a:lstStyle/>
          <a:p>
            <a:fld id="{677F7B41-FD57-4489-AAB8-D17CF179067D}" type="slidenum">
              <a:rPr lang="en-US" smtClean="0"/>
              <a:t>‹#›</a:t>
            </a:fld>
            <a:endParaRPr lang="en-US"/>
          </a:p>
        </p:txBody>
      </p:sp>
      <p:grpSp>
        <p:nvGrpSpPr>
          <p:cNvPr id="10" name="Group 9">
            <a:extLst>
              <a:ext uri="{FF2B5EF4-FFF2-40B4-BE49-F238E27FC236}">
                <a16:creationId xmlns:a16="http://schemas.microsoft.com/office/drawing/2014/main" id="{B4033C18-89A9-4989-90CD-84F3D40D5E19}"/>
              </a:ext>
            </a:extLst>
          </p:cNvPr>
          <p:cNvGrpSpPr/>
          <p:nvPr userDrawn="1"/>
        </p:nvGrpSpPr>
        <p:grpSpPr>
          <a:xfrm>
            <a:off x="11123544" y="4375372"/>
            <a:ext cx="665726" cy="3063487"/>
            <a:chOff x="11123544" y="4375372"/>
            <a:chExt cx="665726" cy="3063487"/>
          </a:xfrm>
        </p:grpSpPr>
        <p:sp>
          <p:nvSpPr>
            <p:cNvPr id="11" name="Rectangle 10">
              <a:extLst>
                <a:ext uri="{FF2B5EF4-FFF2-40B4-BE49-F238E27FC236}">
                  <a16:creationId xmlns:a16="http://schemas.microsoft.com/office/drawing/2014/main" id="{ADEAC560-71A3-4675-8CF7-13468B81A9F0}"/>
                </a:ext>
              </a:extLst>
            </p:cNvPr>
            <p:cNvSpPr/>
            <p:nvPr/>
          </p:nvSpPr>
          <p:spPr>
            <a:xfrm rot="18868691">
              <a:off x="10661825" y="6173295"/>
              <a:ext cx="1952965" cy="301925"/>
            </a:xfrm>
            <a:prstGeom prst="rect">
              <a:avLst/>
            </a:prstGeom>
            <a:solidFill>
              <a:srgbClr val="4B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1AFDBE5-C132-41F0-AFAF-3303FF5012F5}"/>
                </a:ext>
              </a:extLst>
            </p:cNvPr>
            <p:cNvSpPr/>
            <p:nvPr/>
          </p:nvSpPr>
          <p:spPr>
            <a:xfrm rot="18868691">
              <a:off x="10170166" y="5925323"/>
              <a:ext cx="2605116" cy="301925"/>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2419CAE-E13B-4200-A1B0-2BBF54D9498A}"/>
                </a:ext>
              </a:extLst>
            </p:cNvPr>
            <p:cNvSpPr/>
            <p:nvPr/>
          </p:nvSpPr>
          <p:spPr>
            <a:xfrm rot="18868691">
              <a:off x="9742763" y="5756153"/>
              <a:ext cx="3063487" cy="301925"/>
            </a:xfrm>
            <a:prstGeom prst="rect">
              <a:avLst/>
            </a:prstGeom>
            <a:solidFill>
              <a:srgbClr val="002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79929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C4C16-8AAD-44E5-A854-D187E3B87B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C2C64F-CDEC-4A8A-ACAF-39004380F685}"/>
              </a:ext>
            </a:extLst>
          </p:cNvPr>
          <p:cNvSpPr>
            <a:spLocks noGrp="1"/>
          </p:cNvSpPr>
          <p:nvPr>
            <p:ph type="dt" sz="half" idx="10"/>
          </p:nvPr>
        </p:nvSpPr>
        <p:spPr/>
        <p:txBody>
          <a:bodyPr/>
          <a:lstStyle/>
          <a:p>
            <a:fld id="{FF522621-10F7-46E3-A931-E17B6BC9F495}" type="datetime1">
              <a:rPr lang="en-US" smtClean="0"/>
              <a:t>10/20/22</a:t>
            </a:fld>
            <a:endParaRPr lang="en-US"/>
          </a:p>
        </p:txBody>
      </p:sp>
      <p:sp>
        <p:nvSpPr>
          <p:cNvPr id="5" name="Slide Number Placeholder 4">
            <a:extLst>
              <a:ext uri="{FF2B5EF4-FFF2-40B4-BE49-F238E27FC236}">
                <a16:creationId xmlns:a16="http://schemas.microsoft.com/office/drawing/2014/main" id="{EAD61A9A-B442-4C57-A22D-A4CE933032C1}"/>
              </a:ext>
            </a:extLst>
          </p:cNvPr>
          <p:cNvSpPr>
            <a:spLocks noGrp="1"/>
          </p:cNvSpPr>
          <p:nvPr>
            <p:ph type="sldNum" sz="quarter" idx="12"/>
          </p:nvPr>
        </p:nvSpPr>
        <p:spPr/>
        <p:txBody>
          <a:bodyPr/>
          <a:lstStyle/>
          <a:p>
            <a:fld id="{677F7B41-FD57-4489-AAB8-D17CF179067D}" type="slidenum">
              <a:rPr lang="en-US" smtClean="0"/>
              <a:t>‹#›</a:t>
            </a:fld>
            <a:endParaRPr lang="en-US"/>
          </a:p>
        </p:txBody>
      </p:sp>
      <p:grpSp>
        <p:nvGrpSpPr>
          <p:cNvPr id="6" name="Group 5">
            <a:extLst>
              <a:ext uri="{FF2B5EF4-FFF2-40B4-BE49-F238E27FC236}">
                <a16:creationId xmlns:a16="http://schemas.microsoft.com/office/drawing/2014/main" id="{E30D0E97-699D-4911-BEAA-A7D4D8EB04A0}"/>
              </a:ext>
            </a:extLst>
          </p:cNvPr>
          <p:cNvGrpSpPr/>
          <p:nvPr userDrawn="1"/>
        </p:nvGrpSpPr>
        <p:grpSpPr>
          <a:xfrm>
            <a:off x="11123544" y="4375372"/>
            <a:ext cx="665726" cy="3063487"/>
            <a:chOff x="11123544" y="4375372"/>
            <a:chExt cx="665726" cy="3063487"/>
          </a:xfrm>
        </p:grpSpPr>
        <p:sp>
          <p:nvSpPr>
            <p:cNvPr id="7" name="Rectangle 6">
              <a:extLst>
                <a:ext uri="{FF2B5EF4-FFF2-40B4-BE49-F238E27FC236}">
                  <a16:creationId xmlns:a16="http://schemas.microsoft.com/office/drawing/2014/main" id="{9FE9F794-7212-4F60-A35E-8CF7EAD09EA6}"/>
                </a:ext>
              </a:extLst>
            </p:cNvPr>
            <p:cNvSpPr/>
            <p:nvPr/>
          </p:nvSpPr>
          <p:spPr>
            <a:xfrm rot="18868691">
              <a:off x="10661825" y="6173295"/>
              <a:ext cx="1952965" cy="301925"/>
            </a:xfrm>
            <a:prstGeom prst="rect">
              <a:avLst/>
            </a:prstGeom>
            <a:solidFill>
              <a:srgbClr val="4B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26CEC16-30EA-4FEA-BAA2-6AE26154592E}"/>
                </a:ext>
              </a:extLst>
            </p:cNvPr>
            <p:cNvSpPr/>
            <p:nvPr/>
          </p:nvSpPr>
          <p:spPr>
            <a:xfrm rot="18868691">
              <a:off x="10170166" y="5925323"/>
              <a:ext cx="2605116" cy="301925"/>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98281F-17BA-4523-A331-9A4304F3EED9}"/>
                </a:ext>
              </a:extLst>
            </p:cNvPr>
            <p:cNvSpPr/>
            <p:nvPr/>
          </p:nvSpPr>
          <p:spPr>
            <a:xfrm rot="18868691">
              <a:off x="9742763" y="5756153"/>
              <a:ext cx="3063487" cy="301925"/>
            </a:xfrm>
            <a:prstGeom prst="rect">
              <a:avLst/>
            </a:prstGeom>
            <a:solidFill>
              <a:srgbClr val="002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08377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075834-0297-447C-9FF1-306882C731C6}"/>
              </a:ext>
            </a:extLst>
          </p:cNvPr>
          <p:cNvSpPr>
            <a:spLocks noGrp="1"/>
          </p:cNvSpPr>
          <p:nvPr>
            <p:ph type="dt" sz="half" idx="10"/>
          </p:nvPr>
        </p:nvSpPr>
        <p:spPr/>
        <p:txBody>
          <a:bodyPr/>
          <a:lstStyle/>
          <a:p>
            <a:fld id="{7D3D671D-D2C2-4BC4-8E91-2E7ED131DA5D}" type="datetime1">
              <a:rPr lang="en-US" smtClean="0"/>
              <a:t>10/20/22</a:t>
            </a:fld>
            <a:endParaRPr lang="en-US"/>
          </a:p>
        </p:txBody>
      </p:sp>
      <p:sp>
        <p:nvSpPr>
          <p:cNvPr id="4" name="Slide Number Placeholder 3">
            <a:extLst>
              <a:ext uri="{FF2B5EF4-FFF2-40B4-BE49-F238E27FC236}">
                <a16:creationId xmlns:a16="http://schemas.microsoft.com/office/drawing/2014/main" id="{4709EBD8-E740-4CE5-97FA-0A8FEC3E1767}"/>
              </a:ext>
            </a:extLst>
          </p:cNvPr>
          <p:cNvSpPr>
            <a:spLocks noGrp="1"/>
          </p:cNvSpPr>
          <p:nvPr>
            <p:ph type="sldNum" sz="quarter" idx="12"/>
          </p:nvPr>
        </p:nvSpPr>
        <p:spPr/>
        <p:txBody>
          <a:bodyPr/>
          <a:lstStyle/>
          <a:p>
            <a:fld id="{677F7B41-FD57-4489-AAB8-D17CF179067D}" type="slidenum">
              <a:rPr lang="en-US" smtClean="0"/>
              <a:t>‹#›</a:t>
            </a:fld>
            <a:endParaRPr lang="en-US"/>
          </a:p>
        </p:txBody>
      </p:sp>
      <p:grpSp>
        <p:nvGrpSpPr>
          <p:cNvPr id="5" name="Group 4">
            <a:extLst>
              <a:ext uri="{FF2B5EF4-FFF2-40B4-BE49-F238E27FC236}">
                <a16:creationId xmlns:a16="http://schemas.microsoft.com/office/drawing/2014/main" id="{4DA66423-FA57-44A5-9D88-83DF24ADAAC7}"/>
              </a:ext>
            </a:extLst>
          </p:cNvPr>
          <p:cNvGrpSpPr/>
          <p:nvPr userDrawn="1"/>
        </p:nvGrpSpPr>
        <p:grpSpPr>
          <a:xfrm>
            <a:off x="11123544" y="4375372"/>
            <a:ext cx="665726" cy="3063487"/>
            <a:chOff x="11123544" y="4375372"/>
            <a:chExt cx="665726" cy="3063487"/>
          </a:xfrm>
        </p:grpSpPr>
        <p:sp>
          <p:nvSpPr>
            <p:cNvPr id="6" name="Rectangle 5">
              <a:extLst>
                <a:ext uri="{FF2B5EF4-FFF2-40B4-BE49-F238E27FC236}">
                  <a16:creationId xmlns:a16="http://schemas.microsoft.com/office/drawing/2014/main" id="{A1857567-7CB9-47F5-8E6B-D2CDB5CF9A49}"/>
                </a:ext>
              </a:extLst>
            </p:cNvPr>
            <p:cNvSpPr/>
            <p:nvPr/>
          </p:nvSpPr>
          <p:spPr>
            <a:xfrm rot="18868691">
              <a:off x="10661825" y="6173295"/>
              <a:ext cx="1952965" cy="301925"/>
            </a:xfrm>
            <a:prstGeom prst="rect">
              <a:avLst/>
            </a:prstGeom>
            <a:solidFill>
              <a:srgbClr val="4B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7B9FBA7-9CF7-4A1D-A668-33B97C75C406}"/>
                </a:ext>
              </a:extLst>
            </p:cNvPr>
            <p:cNvSpPr/>
            <p:nvPr/>
          </p:nvSpPr>
          <p:spPr>
            <a:xfrm rot="18868691">
              <a:off x="10170166" y="5925323"/>
              <a:ext cx="2605116" cy="301925"/>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2BC3113-49C1-43EE-9ED4-E73D3DAD51C9}"/>
                </a:ext>
              </a:extLst>
            </p:cNvPr>
            <p:cNvSpPr/>
            <p:nvPr/>
          </p:nvSpPr>
          <p:spPr>
            <a:xfrm rot="18868691">
              <a:off x="9742763" y="5756153"/>
              <a:ext cx="3063487" cy="301925"/>
            </a:xfrm>
            <a:prstGeom prst="rect">
              <a:avLst/>
            </a:prstGeom>
            <a:solidFill>
              <a:srgbClr val="002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52167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563D1F-B01B-4906-A680-BC0AF076CEF5}"/>
              </a:ext>
            </a:extLst>
          </p:cNvPr>
          <p:cNvSpPr>
            <a:spLocks noGrp="1"/>
          </p:cNvSpPr>
          <p:nvPr>
            <p:ph type="title"/>
          </p:nvPr>
        </p:nvSpPr>
        <p:spPr>
          <a:xfrm>
            <a:off x="838200" y="873722"/>
            <a:ext cx="10515600" cy="100965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0F76C8-5540-434D-8EE4-D9BF526213A1}"/>
              </a:ext>
            </a:extLst>
          </p:cNvPr>
          <p:cNvSpPr>
            <a:spLocks noGrp="1"/>
          </p:cNvSpPr>
          <p:nvPr>
            <p:ph type="body" idx="1"/>
          </p:nvPr>
        </p:nvSpPr>
        <p:spPr>
          <a:xfrm>
            <a:off x="838200" y="1999715"/>
            <a:ext cx="10515600" cy="417724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5B9DD1-EA31-42D4-82BC-E425E8521909}"/>
              </a:ext>
            </a:extLst>
          </p:cNvPr>
          <p:cNvSpPr>
            <a:spLocks noGrp="1"/>
          </p:cNvSpPr>
          <p:nvPr>
            <p:ph type="dt" sz="half" idx="2"/>
          </p:nvPr>
        </p:nvSpPr>
        <p:spPr>
          <a:xfrm>
            <a:off x="197265"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9C0A0AD1-2026-4F47-B2DE-8E29523CDCAE}" type="datetime1">
              <a:rPr lang="en-US" smtClean="0"/>
              <a:t>10/20/22</a:t>
            </a:fld>
            <a:endParaRPr lang="en-US"/>
          </a:p>
        </p:txBody>
      </p:sp>
      <p:sp>
        <p:nvSpPr>
          <p:cNvPr id="6" name="Slide Number Placeholder 5">
            <a:extLst>
              <a:ext uri="{FF2B5EF4-FFF2-40B4-BE49-F238E27FC236}">
                <a16:creationId xmlns:a16="http://schemas.microsoft.com/office/drawing/2014/main" id="{BC15C743-AF0C-4D2C-841E-4E8564BD1CC5}"/>
              </a:ext>
            </a:extLst>
          </p:cNvPr>
          <p:cNvSpPr>
            <a:spLocks noGrp="1"/>
          </p:cNvSpPr>
          <p:nvPr>
            <p:ph type="sldNum" sz="quarter" idx="4"/>
          </p:nvPr>
        </p:nvSpPr>
        <p:spPr>
          <a:xfrm>
            <a:off x="9251535" y="6371721"/>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677F7B41-FD57-4489-AAB8-D17CF179067D}" type="slidenum">
              <a:rPr lang="en-US" smtClean="0"/>
              <a:pPr/>
              <a:t>‹#›</a:t>
            </a:fld>
            <a:endParaRPr lang="en-US"/>
          </a:p>
        </p:txBody>
      </p:sp>
      <p:grpSp>
        <p:nvGrpSpPr>
          <p:cNvPr id="7" name="Group 6">
            <a:extLst>
              <a:ext uri="{FF2B5EF4-FFF2-40B4-BE49-F238E27FC236}">
                <a16:creationId xmlns:a16="http://schemas.microsoft.com/office/drawing/2014/main" id="{EECBE43E-328A-486A-A00D-F33F5F2DF2A6}"/>
              </a:ext>
            </a:extLst>
          </p:cNvPr>
          <p:cNvGrpSpPr/>
          <p:nvPr userDrawn="1"/>
        </p:nvGrpSpPr>
        <p:grpSpPr>
          <a:xfrm>
            <a:off x="10125814" y="210268"/>
            <a:ext cx="1761816" cy="607933"/>
            <a:chOff x="10125814" y="210268"/>
            <a:chExt cx="1761816" cy="607933"/>
          </a:xfrm>
        </p:grpSpPr>
        <p:pic>
          <p:nvPicPr>
            <p:cNvPr id="8" name="Picture 7">
              <a:extLst>
                <a:ext uri="{FF2B5EF4-FFF2-40B4-BE49-F238E27FC236}">
                  <a16:creationId xmlns:a16="http://schemas.microsoft.com/office/drawing/2014/main" id="{5F3B636B-600D-4ECD-9FEA-54ED684EE96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125814" y="210268"/>
              <a:ext cx="1754889" cy="387443"/>
            </a:xfrm>
            <a:prstGeom prst="rect">
              <a:avLst/>
            </a:prstGeom>
          </p:spPr>
        </p:pic>
        <p:sp>
          <p:nvSpPr>
            <p:cNvPr id="5" name="TextBox 4">
              <a:extLst>
                <a:ext uri="{FF2B5EF4-FFF2-40B4-BE49-F238E27FC236}">
                  <a16:creationId xmlns:a16="http://schemas.microsoft.com/office/drawing/2014/main" id="{A19EC1E6-764C-4CED-A830-4F76E9E7440C}"/>
                </a:ext>
              </a:extLst>
            </p:cNvPr>
            <p:cNvSpPr txBox="1"/>
            <p:nvPr userDrawn="1"/>
          </p:nvSpPr>
          <p:spPr>
            <a:xfrm>
              <a:off x="10226598" y="571980"/>
              <a:ext cx="1661032" cy="246221"/>
            </a:xfrm>
            <a:prstGeom prst="rect">
              <a:avLst/>
            </a:prstGeom>
            <a:noFill/>
          </p:spPr>
          <p:txBody>
            <a:bodyPr wrap="none" rtlCol="0">
              <a:spAutoFit/>
            </a:bodyPr>
            <a:lstStyle/>
            <a:p>
              <a:r>
                <a:rPr lang="en-US" sz="1000" dirty="0"/>
                <a:t>Corvallis, Seattle, and Austin</a:t>
              </a:r>
            </a:p>
          </p:txBody>
        </p:sp>
      </p:grpSp>
    </p:spTree>
    <p:extLst>
      <p:ext uri="{BB962C8B-B14F-4D97-AF65-F5344CB8AC3E}">
        <p14:creationId xmlns:p14="http://schemas.microsoft.com/office/powerpoint/2010/main" val="283286635"/>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1" r:id="rId4"/>
    <p:sldLayoutId id="2147483662" r:id="rId5"/>
    <p:sldLayoutId id="2147483663"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94151-D22E-AD97-CC76-196D348F6322}"/>
              </a:ext>
            </a:extLst>
          </p:cNvPr>
          <p:cNvSpPr>
            <a:spLocks noGrp="1"/>
          </p:cNvSpPr>
          <p:nvPr>
            <p:ph type="ctrTitle"/>
          </p:nvPr>
        </p:nvSpPr>
        <p:spPr/>
        <p:txBody>
          <a:bodyPr/>
          <a:lstStyle/>
          <a:p>
            <a:r>
              <a:rPr lang="en-US" dirty="0"/>
              <a:t>IMBA Training</a:t>
            </a:r>
            <a:br>
              <a:rPr lang="en-US" dirty="0"/>
            </a:br>
            <a:r>
              <a:rPr lang="en-US" sz="3600" dirty="0"/>
              <a:t>Fall 2022 RAMP Users’ Group Meeting</a:t>
            </a:r>
            <a:endParaRPr lang="en-US" dirty="0"/>
          </a:p>
        </p:txBody>
      </p:sp>
      <p:sp>
        <p:nvSpPr>
          <p:cNvPr id="3" name="Subtitle 2">
            <a:extLst>
              <a:ext uri="{FF2B5EF4-FFF2-40B4-BE49-F238E27FC236}">
                <a16:creationId xmlns:a16="http://schemas.microsoft.com/office/drawing/2014/main" id="{C3F9B894-B686-71CD-83E8-3A2B1F17FE0A}"/>
              </a:ext>
            </a:extLst>
          </p:cNvPr>
          <p:cNvSpPr>
            <a:spLocks noGrp="1"/>
          </p:cNvSpPr>
          <p:nvPr>
            <p:ph type="subTitle" idx="1"/>
          </p:nvPr>
        </p:nvSpPr>
        <p:spPr/>
        <p:txBody>
          <a:bodyPr/>
          <a:lstStyle/>
          <a:p>
            <a:r>
              <a:rPr lang="en-US" dirty="0"/>
              <a:t>Colby Mangini, PhD, CHP</a:t>
            </a:r>
          </a:p>
        </p:txBody>
      </p:sp>
    </p:spTree>
    <p:extLst>
      <p:ext uri="{BB962C8B-B14F-4D97-AF65-F5344CB8AC3E}">
        <p14:creationId xmlns:p14="http://schemas.microsoft.com/office/powerpoint/2010/main" val="3530066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1A037-2C93-8DA5-6FD5-BDC576063766}"/>
              </a:ext>
            </a:extLst>
          </p:cNvPr>
          <p:cNvSpPr>
            <a:spLocks noGrp="1"/>
          </p:cNvSpPr>
          <p:nvPr>
            <p:ph type="title"/>
          </p:nvPr>
        </p:nvSpPr>
        <p:spPr>
          <a:xfrm>
            <a:off x="838200" y="290190"/>
            <a:ext cx="10515600" cy="1009651"/>
          </a:xfrm>
        </p:spPr>
        <p:txBody>
          <a:bodyPr/>
          <a:lstStyle/>
          <a:p>
            <a:r>
              <a:rPr lang="en-US" dirty="0"/>
              <a:t>ICRP 66: Deposition and Clearance</a:t>
            </a:r>
          </a:p>
        </p:txBody>
      </p:sp>
      <p:sp>
        <p:nvSpPr>
          <p:cNvPr id="4" name="Slide Number Placeholder 3">
            <a:extLst>
              <a:ext uri="{FF2B5EF4-FFF2-40B4-BE49-F238E27FC236}">
                <a16:creationId xmlns:a16="http://schemas.microsoft.com/office/drawing/2014/main" id="{91EF39E8-2CB9-DFFA-29E9-769498CADC65}"/>
              </a:ext>
            </a:extLst>
          </p:cNvPr>
          <p:cNvSpPr>
            <a:spLocks noGrp="1"/>
          </p:cNvSpPr>
          <p:nvPr>
            <p:ph type="sldNum" sz="quarter" idx="12"/>
          </p:nvPr>
        </p:nvSpPr>
        <p:spPr/>
        <p:txBody>
          <a:bodyPr/>
          <a:lstStyle/>
          <a:p>
            <a:fld id="{677F7B41-FD57-4489-AAB8-D17CF179067D}" type="slidenum">
              <a:rPr lang="en-US" smtClean="0"/>
              <a:t>10</a:t>
            </a:fld>
            <a:endParaRPr lang="en-US"/>
          </a:p>
        </p:txBody>
      </p:sp>
      <p:pic>
        <p:nvPicPr>
          <p:cNvPr id="3" name="Picture 2">
            <a:extLst>
              <a:ext uri="{FF2B5EF4-FFF2-40B4-BE49-F238E27FC236}">
                <a16:creationId xmlns:a16="http://schemas.microsoft.com/office/drawing/2014/main" id="{C3D7EDA5-9B6F-94B2-07BB-8BB4FFF44BB0}"/>
              </a:ext>
            </a:extLst>
          </p:cNvPr>
          <p:cNvPicPr>
            <a:picLocks noChangeAspect="1"/>
          </p:cNvPicPr>
          <p:nvPr/>
        </p:nvPicPr>
        <p:blipFill>
          <a:blip r:embed="rId2"/>
          <a:stretch>
            <a:fillRect/>
          </a:stretch>
        </p:blipFill>
        <p:spPr>
          <a:xfrm>
            <a:off x="1866900" y="1226047"/>
            <a:ext cx="7772400" cy="5510799"/>
          </a:xfrm>
          <a:prstGeom prst="rect">
            <a:avLst/>
          </a:prstGeom>
        </p:spPr>
      </p:pic>
    </p:spTree>
    <p:extLst>
      <p:ext uri="{BB962C8B-B14F-4D97-AF65-F5344CB8AC3E}">
        <p14:creationId xmlns:p14="http://schemas.microsoft.com/office/powerpoint/2010/main" val="1226702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272F1-2E86-67A5-F439-7BDCAD15AE28}"/>
              </a:ext>
            </a:extLst>
          </p:cNvPr>
          <p:cNvSpPr>
            <a:spLocks noGrp="1"/>
          </p:cNvSpPr>
          <p:nvPr>
            <p:ph type="title"/>
          </p:nvPr>
        </p:nvSpPr>
        <p:spPr>
          <a:xfrm>
            <a:off x="838200" y="278159"/>
            <a:ext cx="10515600" cy="1009651"/>
          </a:xfrm>
        </p:spPr>
        <p:txBody>
          <a:bodyPr/>
          <a:lstStyle/>
          <a:p>
            <a:r>
              <a:rPr lang="en-US" dirty="0"/>
              <a:t>ICRP 66: Material Absorption</a:t>
            </a:r>
          </a:p>
        </p:txBody>
      </p:sp>
      <p:sp>
        <p:nvSpPr>
          <p:cNvPr id="3" name="Content Placeholder 2">
            <a:extLst>
              <a:ext uri="{FF2B5EF4-FFF2-40B4-BE49-F238E27FC236}">
                <a16:creationId xmlns:a16="http://schemas.microsoft.com/office/drawing/2014/main" id="{93E42275-DA03-3631-4E69-DDE5241B2A61}"/>
              </a:ext>
            </a:extLst>
          </p:cNvPr>
          <p:cNvSpPr>
            <a:spLocks noGrp="1"/>
          </p:cNvSpPr>
          <p:nvPr>
            <p:ph idx="1"/>
          </p:nvPr>
        </p:nvSpPr>
        <p:spPr>
          <a:xfrm>
            <a:off x="519363" y="1665131"/>
            <a:ext cx="5099384" cy="4889152"/>
          </a:xfrm>
        </p:spPr>
        <p:txBody>
          <a:bodyPr>
            <a:normAutofit/>
          </a:bodyPr>
          <a:lstStyle/>
          <a:p>
            <a:r>
              <a:rPr lang="en-US" dirty="0"/>
              <a:t>Particles are deposited in each deposition compartment of the respiratory tract in an </a:t>
            </a:r>
            <a:r>
              <a:rPr lang="en-US" dirty="0">
                <a:solidFill>
                  <a:schemeClr val="accent2"/>
                </a:solidFill>
              </a:rPr>
              <a:t>Initial State </a:t>
            </a:r>
            <a:r>
              <a:rPr lang="en-US" dirty="0"/>
              <a:t>from which the rate of dissolution and absorption is </a:t>
            </a:r>
            <a:r>
              <a:rPr lang="en-US" i="1" dirty="0" err="1">
                <a:solidFill>
                  <a:schemeClr val="accent2"/>
                </a:solidFill>
              </a:rPr>
              <a:t>s</a:t>
            </a:r>
            <a:r>
              <a:rPr lang="en-US" i="1" baseline="-25000" dirty="0" err="1">
                <a:solidFill>
                  <a:schemeClr val="accent2"/>
                </a:solidFill>
              </a:rPr>
              <a:t>p</a:t>
            </a:r>
            <a:r>
              <a:rPr lang="en-US" dirty="0"/>
              <a:t> ("particle" dissolution)</a:t>
            </a:r>
          </a:p>
          <a:p>
            <a:r>
              <a:rPr lang="en-US" dirty="0"/>
              <a:t>The model allows for the presence of any </a:t>
            </a:r>
            <a:r>
              <a:rPr lang="en-US" dirty="0">
                <a:solidFill>
                  <a:schemeClr val="accent2"/>
                </a:solidFill>
              </a:rPr>
              <a:t>Bound Material </a:t>
            </a:r>
            <a:r>
              <a:rPr lang="en-US" dirty="0"/>
              <a:t>(material that is "bound" to tissue)</a:t>
            </a:r>
          </a:p>
        </p:txBody>
      </p:sp>
      <p:sp>
        <p:nvSpPr>
          <p:cNvPr id="4" name="Slide Number Placeholder 3">
            <a:extLst>
              <a:ext uri="{FF2B5EF4-FFF2-40B4-BE49-F238E27FC236}">
                <a16:creationId xmlns:a16="http://schemas.microsoft.com/office/drawing/2014/main" id="{C99EB444-2349-9C6A-3A70-649E94C304DA}"/>
              </a:ext>
            </a:extLst>
          </p:cNvPr>
          <p:cNvSpPr>
            <a:spLocks noGrp="1"/>
          </p:cNvSpPr>
          <p:nvPr>
            <p:ph type="sldNum" sz="quarter" idx="12"/>
          </p:nvPr>
        </p:nvSpPr>
        <p:spPr/>
        <p:txBody>
          <a:bodyPr/>
          <a:lstStyle/>
          <a:p>
            <a:fld id="{677F7B41-FD57-4489-AAB8-D17CF179067D}" type="slidenum">
              <a:rPr lang="en-US" smtClean="0"/>
              <a:t>11</a:t>
            </a:fld>
            <a:endParaRPr lang="en-US"/>
          </a:p>
        </p:txBody>
      </p:sp>
      <p:pic>
        <p:nvPicPr>
          <p:cNvPr id="5" name="Picture 4">
            <a:extLst>
              <a:ext uri="{FF2B5EF4-FFF2-40B4-BE49-F238E27FC236}">
                <a16:creationId xmlns:a16="http://schemas.microsoft.com/office/drawing/2014/main" id="{BFFC0D0E-50BE-B984-0C66-427ACDA05EC4}"/>
              </a:ext>
            </a:extLst>
          </p:cNvPr>
          <p:cNvPicPr>
            <a:picLocks noChangeAspect="1"/>
          </p:cNvPicPr>
          <p:nvPr/>
        </p:nvPicPr>
        <p:blipFill>
          <a:blip r:embed="rId2"/>
          <a:stretch>
            <a:fillRect/>
          </a:stretch>
        </p:blipFill>
        <p:spPr>
          <a:xfrm>
            <a:off x="5840664" y="1372887"/>
            <a:ext cx="5831973" cy="4998834"/>
          </a:xfrm>
          <a:prstGeom prst="rect">
            <a:avLst/>
          </a:prstGeom>
        </p:spPr>
      </p:pic>
    </p:spTree>
    <p:extLst>
      <p:ext uri="{BB962C8B-B14F-4D97-AF65-F5344CB8AC3E}">
        <p14:creationId xmlns:p14="http://schemas.microsoft.com/office/powerpoint/2010/main" val="4064814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79F9F-2649-7C53-B944-92D1285B5802}"/>
              </a:ext>
            </a:extLst>
          </p:cNvPr>
          <p:cNvSpPr>
            <a:spLocks noGrp="1"/>
          </p:cNvSpPr>
          <p:nvPr>
            <p:ph type="title"/>
          </p:nvPr>
        </p:nvSpPr>
        <p:spPr>
          <a:xfrm>
            <a:off x="838200" y="278159"/>
            <a:ext cx="10515600" cy="1009651"/>
          </a:xfrm>
        </p:spPr>
        <p:txBody>
          <a:bodyPr/>
          <a:lstStyle/>
          <a:p>
            <a:r>
              <a:rPr lang="en-US" dirty="0"/>
              <a:t>ICRP 66: Regional Dosimetry</a:t>
            </a:r>
          </a:p>
        </p:txBody>
      </p:sp>
      <p:sp>
        <p:nvSpPr>
          <p:cNvPr id="3" name="Content Placeholder 2">
            <a:extLst>
              <a:ext uri="{FF2B5EF4-FFF2-40B4-BE49-F238E27FC236}">
                <a16:creationId xmlns:a16="http://schemas.microsoft.com/office/drawing/2014/main" id="{DDAFBCBB-B322-0846-A3E3-C34844D651F3}"/>
              </a:ext>
            </a:extLst>
          </p:cNvPr>
          <p:cNvSpPr>
            <a:spLocks noGrp="1"/>
          </p:cNvSpPr>
          <p:nvPr>
            <p:ph idx="1"/>
          </p:nvPr>
        </p:nvSpPr>
        <p:spPr>
          <a:xfrm>
            <a:off x="838200" y="1335505"/>
            <a:ext cx="10515600" cy="4841457"/>
          </a:xfrm>
        </p:spPr>
        <p:txBody>
          <a:bodyPr/>
          <a:lstStyle/>
          <a:p>
            <a:r>
              <a:rPr lang="en-US" dirty="0"/>
              <a:t>Dose to each region of the respiratory tract is given by the average dose to the </a:t>
            </a:r>
            <a:r>
              <a:rPr lang="en-US" dirty="0">
                <a:solidFill>
                  <a:schemeClr val="accent2"/>
                </a:solidFill>
              </a:rPr>
              <a:t>target tissue </a:t>
            </a:r>
            <a:r>
              <a:rPr lang="en-US" dirty="0"/>
              <a:t>in that region</a:t>
            </a:r>
          </a:p>
          <a:p>
            <a:r>
              <a:rPr lang="en-US" dirty="0"/>
              <a:t>The target cells identified in the </a:t>
            </a:r>
            <a:r>
              <a:rPr lang="en-US" dirty="0" err="1"/>
              <a:t>Extrathoracic</a:t>
            </a:r>
            <a:r>
              <a:rPr lang="en-US" dirty="0"/>
              <a:t> Airways (</a:t>
            </a:r>
            <a:r>
              <a:rPr lang="en-US" dirty="0">
                <a:solidFill>
                  <a:schemeClr val="accent2"/>
                </a:solidFill>
              </a:rPr>
              <a:t>ET</a:t>
            </a:r>
            <a:r>
              <a:rPr lang="en-US" baseline="-25000" dirty="0">
                <a:solidFill>
                  <a:schemeClr val="accent2"/>
                </a:solidFill>
              </a:rPr>
              <a:t>1</a:t>
            </a:r>
            <a:r>
              <a:rPr lang="en-US" dirty="0"/>
              <a:t> and </a:t>
            </a:r>
            <a:r>
              <a:rPr lang="en-US" dirty="0">
                <a:solidFill>
                  <a:schemeClr val="accent2"/>
                </a:solidFill>
              </a:rPr>
              <a:t>ET</a:t>
            </a:r>
            <a:r>
              <a:rPr lang="en-US" baseline="-25000" dirty="0">
                <a:solidFill>
                  <a:schemeClr val="accent2"/>
                </a:solidFill>
              </a:rPr>
              <a:t>2</a:t>
            </a:r>
            <a:r>
              <a:rPr lang="en-US" dirty="0"/>
              <a:t>), Conducting Region (</a:t>
            </a:r>
            <a:r>
              <a:rPr lang="en-US" dirty="0">
                <a:solidFill>
                  <a:schemeClr val="accent2"/>
                </a:solidFill>
              </a:rPr>
              <a:t>BB</a:t>
            </a:r>
            <a:r>
              <a:rPr lang="en-US" dirty="0"/>
              <a:t> and </a:t>
            </a:r>
            <a:r>
              <a:rPr lang="en-US" dirty="0">
                <a:solidFill>
                  <a:schemeClr val="accent2"/>
                </a:solidFill>
              </a:rPr>
              <a:t>bb</a:t>
            </a:r>
            <a:r>
              <a:rPr lang="en-US" dirty="0"/>
              <a:t>), and Deep Lung (</a:t>
            </a:r>
            <a:r>
              <a:rPr lang="en-US" dirty="0">
                <a:solidFill>
                  <a:schemeClr val="accent2"/>
                </a:solidFill>
              </a:rPr>
              <a:t>AI</a:t>
            </a:r>
            <a:r>
              <a:rPr lang="en-US" dirty="0"/>
              <a:t>)</a:t>
            </a:r>
          </a:p>
          <a:p>
            <a:endParaRPr lang="en-US" dirty="0"/>
          </a:p>
          <a:p>
            <a:endParaRPr lang="en-US" dirty="0"/>
          </a:p>
          <a:p>
            <a:endParaRPr lang="en-US" dirty="0"/>
          </a:p>
          <a:p>
            <a:endParaRPr lang="en-US" dirty="0"/>
          </a:p>
          <a:p>
            <a:endParaRPr lang="en-US" dirty="0"/>
          </a:p>
          <a:p>
            <a:r>
              <a:rPr lang="en-US" dirty="0"/>
              <a:t>AF(T  S) taken from ICRP 66 for photon, alpha, beta radiation</a:t>
            </a:r>
          </a:p>
        </p:txBody>
      </p:sp>
      <p:sp>
        <p:nvSpPr>
          <p:cNvPr id="4" name="Slide Number Placeholder 3">
            <a:extLst>
              <a:ext uri="{FF2B5EF4-FFF2-40B4-BE49-F238E27FC236}">
                <a16:creationId xmlns:a16="http://schemas.microsoft.com/office/drawing/2014/main" id="{C333CB31-71A0-D276-E07B-5870893E308F}"/>
              </a:ext>
            </a:extLst>
          </p:cNvPr>
          <p:cNvSpPr>
            <a:spLocks noGrp="1"/>
          </p:cNvSpPr>
          <p:nvPr>
            <p:ph type="sldNum" sz="quarter" idx="12"/>
          </p:nvPr>
        </p:nvSpPr>
        <p:spPr/>
        <p:txBody>
          <a:bodyPr/>
          <a:lstStyle/>
          <a:p>
            <a:fld id="{677F7B41-FD57-4489-AAB8-D17CF179067D}" type="slidenum">
              <a:rPr lang="en-US" smtClean="0"/>
              <a:t>12</a:t>
            </a:fld>
            <a:endParaRPr lang="en-US"/>
          </a:p>
        </p:txBody>
      </p:sp>
      <p:pic>
        <p:nvPicPr>
          <p:cNvPr id="5" name="Picture 4">
            <a:extLst>
              <a:ext uri="{FF2B5EF4-FFF2-40B4-BE49-F238E27FC236}">
                <a16:creationId xmlns:a16="http://schemas.microsoft.com/office/drawing/2014/main" id="{8DA04043-C3C8-D2B9-B0D1-EFA9C89FAACC}"/>
              </a:ext>
            </a:extLst>
          </p:cNvPr>
          <p:cNvPicPr>
            <a:picLocks noChangeAspect="1"/>
          </p:cNvPicPr>
          <p:nvPr/>
        </p:nvPicPr>
        <p:blipFill>
          <a:blip r:embed="rId2"/>
          <a:stretch>
            <a:fillRect/>
          </a:stretch>
        </p:blipFill>
        <p:spPr>
          <a:xfrm>
            <a:off x="3521243" y="3331462"/>
            <a:ext cx="5029200" cy="939800"/>
          </a:xfrm>
          <a:prstGeom prst="rect">
            <a:avLst/>
          </a:prstGeom>
        </p:spPr>
      </p:pic>
      <p:pic>
        <p:nvPicPr>
          <p:cNvPr id="6" name="Picture 5">
            <a:extLst>
              <a:ext uri="{FF2B5EF4-FFF2-40B4-BE49-F238E27FC236}">
                <a16:creationId xmlns:a16="http://schemas.microsoft.com/office/drawing/2014/main" id="{691AFE6B-7848-1E26-7387-1BB091A23C10}"/>
              </a:ext>
            </a:extLst>
          </p:cNvPr>
          <p:cNvPicPr>
            <a:picLocks noChangeAspect="1"/>
          </p:cNvPicPr>
          <p:nvPr/>
        </p:nvPicPr>
        <p:blipFill>
          <a:blip r:embed="rId3"/>
          <a:stretch>
            <a:fillRect/>
          </a:stretch>
        </p:blipFill>
        <p:spPr>
          <a:xfrm>
            <a:off x="3406943" y="4449412"/>
            <a:ext cx="5143500" cy="1079500"/>
          </a:xfrm>
          <a:prstGeom prst="rect">
            <a:avLst/>
          </a:prstGeom>
        </p:spPr>
      </p:pic>
      <p:cxnSp>
        <p:nvCxnSpPr>
          <p:cNvPr id="8" name="Straight Arrow Connector 7">
            <a:extLst>
              <a:ext uri="{FF2B5EF4-FFF2-40B4-BE49-F238E27FC236}">
                <a16:creationId xmlns:a16="http://schemas.microsoft.com/office/drawing/2014/main" id="{D4115FCB-CE77-000F-8CE6-78220DE50382}"/>
              </a:ext>
            </a:extLst>
          </p:cNvPr>
          <p:cNvCxnSpPr/>
          <p:nvPr/>
        </p:nvCxnSpPr>
        <p:spPr>
          <a:xfrm flipH="1">
            <a:off x="1774659" y="5931568"/>
            <a:ext cx="22258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97486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A5E62-43B0-414B-E25D-8DD29D2C81DC}"/>
              </a:ext>
            </a:extLst>
          </p:cNvPr>
          <p:cNvSpPr>
            <a:spLocks noGrp="1"/>
          </p:cNvSpPr>
          <p:nvPr>
            <p:ph type="title"/>
          </p:nvPr>
        </p:nvSpPr>
        <p:spPr>
          <a:xfrm>
            <a:off x="838200" y="278159"/>
            <a:ext cx="10515600" cy="1009651"/>
          </a:xfrm>
        </p:spPr>
        <p:txBody>
          <a:bodyPr/>
          <a:lstStyle/>
          <a:p>
            <a:r>
              <a:rPr lang="en-US" dirty="0"/>
              <a:t>ICRP 30 Gastrointestinal Tract Model</a:t>
            </a:r>
          </a:p>
        </p:txBody>
      </p:sp>
      <p:sp>
        <p:nvSpPr>
          <p:cNvPr id="4" name="Slide Number Placeholder 3">
            <a:extLst>
              <a:ext uri="{FF2B5EF4-FFF2-40B4-BE49-F238E27FC236}">
                <a16:creationId xmlns:a16="http://schemas.microsoft.com/office/drawing/2014/main" id="{EBD76146-C1C4-C02F-B997-ED28B2B631B4}"/>
              </a:ext>
            </a:extLst>
          </p:cNvPr>
          <p:cNvSpPr>
            <a:spLocks noGrp="1"/>
          </p:cNvSpPr>
          <p:nvPr>
            <p:ph type="sldNum" sz="quarter" idx="12"/>
          </p:nvPr>
        </p:nvSpPr>
        <p:spPr/>
        <p:txBody>
          <a:bodyPr/>
          <a:lstStyle/>
          <a:p>
            <a:fld id="{677F7B41-FD57-4489-AAB8-D17CF179067D}" type="slidenum">
              <a:rPr lang="en-US" smtClean="0"/>
              <a:t>13</a:t>
            </a:fld>
            <a:endParaRPr lang="en-US"/>
          </a:p>
        </p:txBody>
      </p:sp>
      <p:pic>
        <p:nvPicPr>
          <p:cNvPr id="3" name="Picture 2">
            <a:extLst>
              <a:ext uri="{FF2B5EF4-FFF2-40B4-BE49-F238E27FC236}">
                <a16:creationId xmlns:a16="http://schemas.microsoft.com/office/drawing/2014/main" id="{6D70FCE0-22AE-21A2-72F0-23054ABA5B9F}"/>
              </a:ext>
            </a:extLst>
          </p:cNvPr>
          <p:cNvPicPr>
            <a:picLocks noChangeAspect="1"/>
          </p:cNvPicPr>
          <p:nvPr/>
        </p:nvPicPr>
        <p:blipFill>
          <a:blip r:embed="rId2"/>
          <a:stretch>
            <a:fillRect/>
          </a:stretch>
        </p:blipFill>
        <p:spPr>
          <a:xfrm>
            <a:off x="5345029" y="1664415"/>
            <a:ext cx="5219700" cy="4330700"/>
          </a:xfrm>
          <a:prstGeom prst="rect">
            <a:avLst/>
          </a:prstGeom>
        </p:spPr>
      </p:pic>
      <p:sp>
        <p:nvSpPr>
          <p:cNvPr id="5" name="Content Placeholder 2">
            <a:extLst>
              <a:ext uri="{FF2B5EF4-FFF2-40B4-BE49-F238E27FC236}">
                <a16:creationId xmlns:a16="http://schemas.microsoft.com/office/drawing/2014/main" id="{C8135CF2-8380-7A00-B5EC-47C93B421E45}"/>
              </a:ext>
            </a:extLst>
          </p:cNvPr>
          <p:cNvSpPr>
            <a:spLocks noGrp="1"/>
          </p:cNvSpPr>
          <p:nvPr>
            <p:ph idx="1"/>
          </p:nvPr>
        </p:nvSpPr>
        <p:spPr>
          <a:xfrm>
            <a:off x="477252" y="1574894"/>
            <a:ext cx="4714374" cy="4889152"/>
          </a:xfrm>
        </p:spPr>
        <p:txBody>
          <a:bodyPr>
            <a:normAutofit/>
          </a:bodyPr>
          <a:lstStyle/>
          <a:p>
            <a:r>
              <a:rPr lang="en-US" dirty="0"/>
              <a:t>Simple Once-Through System</a:t>
            </a:r>
          </a:p>
          <a:p>
            <a:pPr lvl="1"/>
            <a:r>
              <a:rPr lang="en-US" dirty="0"/>
              <a:t>After a radionuclide has been ingested it will be translocated to compartments representing the various organs and tissues of the body</a:t>
            </a:r>
          </a:p>
          <a:p>
            <a:pPr lvl="1"/>
            <a:r>
              <a:rPr lang="en-US" dirty="0"/>
              <a:t>It will be translocated to the body fluids at a rate determined by the rate constants for the different compartments</a:t>
            </a:r>
          </a:p>
        </p:txBody>
      </p:sp>
    </p:spTree>
    <p:extLst>
      <p:ext uri="{BB962C8B-B14F-4D97-AF65-F5344CB8AC3E}">
        <p14:creationId xmlns:p14="http://schemas.microsoft.com/office/powerpoint/2010/main" val="866506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A5E62-43B0-414B-E25D-8DD29D2C81DC}"/>
              </a:ext>
            </a:extLst>
          </p:cNvPr>
          <p:cNvSpPr>
            <a:spLocks noGrp="1"/>
          </p:cNvSpPr>
          <p:nvPr>
            <p:ph type="title"/>
          </p:nvPr>
        </p:nvSpPr>
        <p:spPr>
          <a:xfrm>
            <a:off x="838200" y="278159"/>
            <a:ext cx="10515600" cy="1009651"/>
          </a:xfrm>
        </p:spPr>
        <p:txBody>
          <a:bodyPr/>
          <a:lstStyle/>
          <a:p>
            <a:r>
              <a:rPr lang="en-US" dirty="0"/>
              <a:t>ICRP 30 Gastrointestinal Tract Model</a:t>
            </a:r>
          </a:p>
        </p:txBody>
      </p:sp>
      <p:sp>
        <p:nvSpPr>
          <p:cNvPr id="4" name="Slide Number Placeholder 3">
            <a:extLst>
              <a:ext uri="{FF2B5EF4-FFF2-40B4-BE49-F238E27FC236}">
                <a16:creationId xmlns:a16="http://schemas.microsoft.com/office/drawing/2014/main" id="{EBD76146-C1C4-C02F-B997-ED28B2B631B4}"/>
              </a:ext>
            </a:extLst>
          </p:cNvPr>
          <p:cNvSpPr>
            <a:spLocks noGrp="1"/>
          </p:cNvSpPr>
          <p:nvPr>
            <p:ph type="sldNum" sz="quarter" idx="12"/>
          </p:nvPr>
        </p:nvSpPr>
        <p:spPr/>
        <p:txBody>
          <a:bodyPr/>
          <a:lstStyle/>
          <a:p>
            <a:fld id="{677F7B41-FD57-4489-AAB8-D17CF179067D}" type="slidenum">
              <a:rPr lang="en-US" smtClean="0"/>
              <a:t>14</a:t>
            </a:fld>
            <a:endParaRPr lang="en-US"/>
          </a:p>
        </p:txBody>
      </p:sp>
      <p:pic>
        <p:nvPicPr>
          <p:cNvPr id="9" name="Picture 8">
            <a:extLst>
              <a:ext uri="{FF2B5EF4-FFF2-40B4-BE49-F238E27FC236}">
                <a16:creationId xmlns:a16="http://schemas.microsoft.com/office/drawing/2014/main" id="{A53FF1D9-330A-8C32-5564-AC7CA3172372}"/>
              </a:ext>
            </a:extLst>
          </p:cNvPr>
          <p:cNvPicPr>
            <a:picLocks noChangeAspect="1"/>
          </p:cNvPicPr>
          <p:nvPr/>
        </p:nvPicPr>
        <p:blipFill>
          <a:blip r:embed="rId2"/>
          <a:stretch>
            <a:fillRect/>
          </a:stretch>
        </p:blipFill>
        <p:spPr>
          <a:xfrm>
            <a:off x="531935" y="1287810"/>
            <a:ext cx="3810428" cy="4914900"/>
          </a:xfrm>
          <a:prstGeom prst="rect">
            <a:avLst/>
          </a:prstGeom>
        </p:spPr>
      </p:pic>
      <p:pic>
        <p:nvPicPr>
          <p:cNvPr id="6" name="Picture 5">
            <a:extLst>
              <a:ext uri="{FF2B5EF4-FFF2-40B4-BE49-F238E27FC236}">
                <a16:creationId xmlns:a16="http://schemas.microsoft.com/office/drawing/2014/main" id="{5A073AD8-EE12-3C1B-5BD4-921EA5AA9EE9}"/>
              </a:ext>
            </a:extLst>
          </p:cNvPr>
          <p:cNvPicPr>
            <a:picLocks noChangeAspect="1"/>
          </p:cNvPicPr>
          <p:nvPr/>
        </p:nvPicPr>
        <p:blipFill>
          <a:blip r:embed="rId3"/>
          <a:stretch>
            <a:fillRect/>
          </a:stretch>
        </p:blipFill>
        <p:spPr>
          <a:xfrm>
            <a:off x="3062539" y="3959681"/>
            <a:ext cx="7772400" cy="2194362"/>
          </a:xfrm>
          <a:prstGeom prst="rect">
            <a:avLst/>
          </a:prstGeom>
        </p:spPr>
      </p:pic>
      <p:pic>
        <p:nvPicPr>
          <p:cNvPr id="8" name="Picture 7">
            <a:extLst>
              <a:ext uri="{FF2B5EF4-FFF2-40B4-BE49-F238E27FC236}">
                <a16:creationId xmlns:a16="http://schemas.microsoft.com/office/drawing/2014/main" id="{267C593D-D209-46DC-842A-116722C40668}"/>
              </a:ext>
            </a:extLst>
          </p:cNvPr>
          <p:cNvPicPr>
            <a:picLocks noChangeAspect="1"/>
          </p:cNvPicPr>
          <p:nvPr/>
        </p:nvPicPr>
        <p:blipFill>
          <a:blip r:embed="rId4"/>
          <a:stretch>
            <a:fillRect/>
          </a:stretch>
        </p:blipFill>
        <p:spPr>
          <a:xfrm>
            <a:off x="4210304" y="2667410"/>
            <a:ext cx="1262314" cy="1009852"/>
          </a:xfrm>
          <a:prstGeom prst="rect">
            <a:avLst/>
          </a:prstGeom>
        </p:spPr>
      </p:pic>
    </p:spTree>
    <p:extLst>
      <p:ext uri="{BB962C8B-B14F-4D97-AF65-F5344CB8AC3E}">
        <p14:creationId xmlns:p14="http://schemas.microsoft.com/office/powerpoint/2010/main" val="1721839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6CCD4-D4B9-F6E3-F3AF-576711A208FC}"/>
              </a:ext>
            </a:extLst>
          </p:cNvPr>
          <p:cNvSpPr>
            <a:spLocks noGrp="1"/>
          </p:cNvSpPr>
          <p:nvPr>
            <p:ph type="title"/>
          </p:nvPr>
        </p:nvSpPr>
        <p:spPr>
          <a:xfrm>
            <a:off x="838200" y="284175"/>
            <a:ext cx="10515600" cy="1009651"/>
          </a:xfrm>
        </p:spPr>
        <p:txBody>
          <a:bodyPr/>
          <a:lstStyle/>
          <a:p>
            <a:r>
              <a:rPr lang="en-US" dirty="0"/>
              <a:t>NCRP 156 Wound Model</a:t>
            </a:r>
          </a:p>
        </p:txBody>
      </p:sp>
      <p:sp>
        <p:nvSpPr>
          <p:cNvPr id="3" name="Content Placeholder 2">
            <a:extLst>
              <a:ext uri="{FF2B5EF4-FFF2-40B4-BE49-F238E27FC236}">
                <a16:creationId xmlns:a16="http://schemas.microsoft.com/office/drawing/2014/main" id="{77D9381A-CF6F-E594-41EC-D2A9F5C39F61}"/>
              </a:ext>
            </a:extLst>
          </p:cNvPr>
          <p:cNvSpPr>
            <a:spLocks noGrp="1"/>
          </p:cNvSpPr>
          <p:nvPr>
            <p:ph idx="1"/>
          </p:nvPr>
        </p:nvSpPr>
        <p:spPr>
          <a:xfrm>
            <a:off x="838200" y="1482357"/>
            <a:ext cx="10515600" cy="4177247"/>
          </a:xfrm>
        </p:spPr>
        <p:txBody>
          <a:bodyPr/>
          <a:lstStyle/>
          <a:p>
            <a:r>
              <a:rPr lang="en-US" b="1" dirty="0"/>
              <a:t>NCRP Report No. 156</a:t>
            </a:r>
            <a:r>
              <a:rPr lang="en-US" dirty="0"/>
              <a:t>, “Development of a Biokinetic Model for Radionuclide-Contaminated Wounds and Procedures for Their Assessment, Dosimetry, and Treatment” (2007)</a:t>
            </a:r>
          </a:p>
          <a:p>
            <a:endParaRPr lang="en-US" dirty="0"/>
          </a:p>
          <a:p>
            <a:r>
              <a:rPr lang="en-US" dirty="0"/>
              <a:t>The wound model consists of three distinct dosimetry calculations: </a:t>
            </a:r>
          </a:p>
          <a:p>
            <a:pPr lvl="1"/>
            <a:r>
              <a:rPr lang="en-US" sz="1600" b="1" dirty="0"/>
              <a:t>(1) Shallow dose Equivalent (@ 7 mg/cm2)</a:t>
            </a:r>
          </a:p>
          <a:p>
            <a:pPr lvl="1"/>
            <a:r>
              <a:rPr lang="en-US" sz="1600" b="1" dirty="0"/>
              <a:t>(2) Local dose equivalent (to tissue)</a:t>
            </a:r>
          </a:p>
          <a:p>
            <a:pPr lvl="1"/>
            <a:r>
              <a:rPr lang="en-US" sz="1600" b="1" dirty="0">
                <a:solidFill>
                  <a:srgbClr val="DC4405"/>
                </a:solidFill>
              </a:rPr>
              <a:t>(3) organ/effective dose equivalent (systemic uptake)</a:t>
            </a:r>
          </a:p>
          <a:p>
            <a:endParaRPr lang="en-US" dirty="0"/>
          </a:p>
        </p:txBody>
      </p:sp>
      <p:sp>
        <p:nvSpPr>
          <p:cNvPr id="4" name="Slide Number Placeholder 3">
            <a:extLst>
              <a:ext uri="{FF2B5EF4-FFF2-40B4-BE49-F238E27FC236}">
                <a16:creationId xmlns:a16="http://schemas.microsoft.com/office/drawing/2014/main" id="{15288241-FF36-BF8F-EF5F-A874A1BFDA45}"/>
              </a:ext>
            </a:extLst>
          </p:cNvPr>
          <p:cNvSpPr>
            <a:spLocks noGrp="1"/>
          </p:cNvSpPr>
          <p:nvPr>
            <p:ph type="sldNum" sz="quarter" idx="12"/>
          </p:nvPr>
        </p:nvSpPr>
        <p:spPr/>
        <p:txBody>
          <a:bodyPr/>
          <a:lstStyle/>
          <a:p>
            <a:fld id="{677F7B41-FD57-4489-AAB8-D17CF179067D}" type="slidenum">
              <a:rPr lang="en-US" smtClean="0"/>
              <a:t>15</a:t>
            </a:fld>
            <a:endParaRPr lang="en-US"/>
          </a:p>
        </p:txBody>
      </p:sp>
      <p:pic>
        <p:nvPicPr>
          <p:cNvPr id="5" name="Picture 4">
            <a:extLst>
              <a:ext uri="{FF2B5EF4-FFF2-40B4-BE49-F238E27FC236}">
                <a16:creationId xmlns:a16="http://schemas.microsoft.com/office/drawing/2014/main" id="{EB2515F1-5535-9F9A-732A-564D446F090F}"/>
              </a:ext>
            </a:extLst>
          </p:cNvPr>
          <p:cNvPicPr>
            <a:picLocks noChangeAspect="1"/>
          </p:cNvPicPr>
          <p:nvPr/>
        </p:nvPicPr>
        <p:blipFill>
          <a:blip r:embed="rId2"/>
          <a:stretch>
            <a:fillRect/>
          </a:stretch>
        </p:blipFill>
        <p:spPr>
          <a:xfrm>
            <a:off x="6669207" y="3729789"/>
            <a:ext cx="1972829" cy="30648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98990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6CC67-AA54-6EAA-D152-81F7D59CFAF0}"/>
              </a:ext>
            </a:extLst>
          </p:cNvPr>
          <p:cNvSpPr>
            <a:spLocks noGrp="1"/>
          </p:cNvSpPr>
          <p:nvPr>
            <p:ph type="title"/>
          </p:nvPr>
        </p:nvSpPr>
        <p:spPr>
          <a:xfrm>
            <a:off x="838200" y="278158"/>
            <a:ext cx="10515600" cy="1009651"/>
          </a:xfrm>
        </p:spPr>
        <p:txBody>
          <a:bodyPr/>
          <a:lstStyle/>
          <a:p>
            <a:r>
              <a:rPr lang="en-US" dirty="0"/>
              <a:t>NCRP 156 Wound Model</a:t>
            </a:r>
          </a:p>
        </p:txBody>
      </p:sp>
      <p:sp>
        <p:nvSpPr>
          <p:cNvPr id="3" name="Content Placeholder 2">
            <a:extLst>
              <a:ext uri="{FF2B5EF4-FFF2-40B4-BE49-F238E27FC236}">
                <a16:creationId xmlns:a16="http://schemas.microsoft.com/office/drawing/2014/main" id="{1054E745-95E8-8126-6614-4BFE433BB473}"/>
              </a:ext>
            </a:extLst>
          </p:cNvPr>
          <p:cNvSpPr>
            <a:spLocks noGrp="1"/>
          </p:cNvSpPr>
          <p:nvPr>
            <p:ph idx="1"/>
          </p:nvPr>
        </p:nvSpPr>
        <p:spPr>
          <a:xfrm>
            <a:off x="838200" y="1383632"/>
            <a:ext cx="3637547" cy="5196210"/>
          </a:xfrm>
        </p:spPr>
        <p:txBody>
          <a:bodyPr>
            <a:normAutofit/>
          </a:bodyPr>
          <a:lstStyle/>
          <a:p>
            <a:r>
              <a:rPr lang="en-US" sz="1800" dirty="0"/>
              <a:t>The biokinetic model for radiologically contaminated wounds considers four uptake categories: </a:t>
            </a:r>
          </a:p>
          <a:p>
            <a:pPr marL="0" indent="0">
              <a:buNone/>
            </a:pPr>
            <a:endParaRPr lang="en-US" sz="1800" dirty="0"/>
          </a:p>
          <a:p>
            <a:pPr lvl="1"/>
            <a:r>
              <a:rPr lang="en-US" sz="1600" dirty="0"/>
              <a:t>radionuclides in soluble form</a:t>
            </a:r>
          </a:p>
          <a:p>
            <a:pPr lvl="1"/>
            <a:r>
              <a:rPr lang="en-US" sz="1600" dirty="0"/>
              <a:t>particulates, aggregates, and bound states</a:t>
            </a:r>
          </a:p>
          <a:p>
            <a:pPr lvl="1"/>
            <a:r>
              <a:rPr lang="en-US" sz="1600" dirty="0"/>
              <a:t>colloid and intermediate states</a:t>
            </a:r>
          </a:p>
          <a:p>
            <a:pPr lvl="1"/>
            <a:r>
              <a:rPr lang="en-US" sz="1600" dirty="0"/>
              <a:t>Fragments</a:t>
            </a:r>
          </a:p>
          <a:p>
            <a:pPr marL="324000" lvl="1" indent="0">
              <a:buNone/>
            </a:pPr>
            <a:endParaRPr lang="en-US" sz="1600" dirty="0"/>
          </a:p>
          <a:p>
            <a:r>
              <a:rPr lang="en-US" sz="1800" dirty="0"/>
              <a:t>Movement of material from the wound and through the body to the bloodstream is characterized by the biokinetic model in NCRP 156</a:t>
            </a:r>
          </a:p>
        </p:txBody>
      </p:sp>
      <p:sp>
        <p:nvSpPr>
          <p:cNvPr id="4" name="Slide Number Placeholder 3">
            <a:extLst>
              <a:ext uri="{FF2B5EF4-FFF2-40B4-BE49-F238E27FC236}">
                <a16:creationId xmlns:a16="http://schemas.microsoft.com/office/drawing/2014/main" id="{9C707676-E888-4780-99F4-27FFC68122FA}"/>
              </a:ext>
            </a:extLst>
          </p:cNvPr>
          <p:cNvSpPr>
            <a:spLocks noGrp="1"/>
          </p:cNvSpPr>
          <p:nvPr>
            <p:ph type="sldNum" sz="quarter" idx="12"/>
          </p:nvPr>
        </p:nvSpPr>
        <p:spPr/>
        <p:txBody>
          <a:bodyPr/>
          <a:lstStyle/>
          <a:p>
            <a:fld id="{677F7B41-FD57-4489-AAB8-D17CF179067D}" type="slidenum">
              <a:rPr lang="en-US" smtClean="0"/>
              <a:t>16</a:t>
            </a:fld>
            <a:endParaRPr lang="en-US"/>
          </a:p>
        </p:txBody>
      </p:sp>
      <p:grpSp>
        <p:nvGrpSpPr>
          <p:cNvPr id="5" name="Group 4">
            <a:extLst>
              <a:ext uri="{FF2B5EF4-FFF2-40B4-BE49-F238E27FC236}">
                <a16:creationId xmlns:a16="http://schemas.microsoft.com/office/drawing/2014/main" id="{37CDE117-5053-79C8-D749-0D21A6A4C3A6}"/>
              </a:ext>
            </a:extLst>
          </p:cNvPr>
          <p:cNvGrpSpPr/>
          <p:nvPr/>
        </p:nvGrpSpPr>
        <p:grpSpPr>
          <a:xfrm>
            <a:off x="4530458" y="1454572"/>
            <a:ext cx="6874319" cy="4210589"/>
            <a:chOff x="2793534" y="1971413"/>
            <a:chExt cx="5974291" cy="3726416"/>
          </a:xfrm>
        </p:grpSpPr>
        <p:sp>
          <p:nvSpPr>
            <p:cNvPr id="6" name="Arrow: Down 7">
              <a:extLst>
                <a:ext uri="{FF2B5EF4-FFF2-40B4-BE49-F238E27FC236}">
                  <a16:creationId xmlns:a16="http://schemas.microsoft.com/office/drawing/2014/main" id="{9E7F74A3-473B-D582-F522-77ECA460FBD0}"/>
                </a:ext>
              </a:extLst>
            </p:cNvPr>
            <p:cNvSpPr/>
            <p:nvPr/>
          </p:nvSpPr>
          <p:spPr>
            <a:xfrm>
              <a:off x="3155989" y="2272391"/>
              <a:ext cx="330034" cy="1644243"/>
            </a:xfrm>
            <a:prstGeom prst="downArrow">
              <a:avLst/>
            </a:prstGeom>
            <a:solidFill>
              <a:srgbClr val="4B9CD3"/>
            </a:solidFill>
            <a:ln>
              <a:solidFill>
                <a:srgbClr val="E25D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8">
              <a:extLst>
                <a:ext uri="{FF2B5EF4-FFF2-40B4-BE49-F238E27FC236}">
                  <a16:creationId xmlns:a16="http://schemas.microsoft.com/office/drawing/2014/main" id="{392330F3-37E8-579C-F4EF-F1927304E9CE}"/>
                </a:ext>
              </a:extLst>
            </p:cNvPr>
            <p:cNvSpPr/>
            <p:nvPr/>
          </p:nvSpPr>
          <p:spPr>
            <a:xfrm>
              <a:off x="5391258" y="2387562"/>
              <a:ext cx="330034" cy="582142"/>
            </a:xfrm>
            <a:prstGeom prst="downArrow">
              <a:avLst/>
            </a:prstGeom>
            <a:solidFill>
              <a:srgbClr val="4B9CD3"/>
            </a:solidFill>
            <a:ln>
              <a:solidFill>
                <a:srgbClr val="E25D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9">
              <a:extLst>
                <a:ext uri="{FF2B5EF4-FFF2-40B4-BE49-F238E27FC236}">
                  <a16:creationId xmlns:a16="http://schemas.microsoft.com/office/drawing/2014/main" id="{6CBE41BD-132C-9CA1-C7B5-4825E332AF30}"/>
                </a:ext>
              </a:extLst>
            </p:cNvPr>
            <p:cNvSpPr/>
            <p:nvPr/>
          </p:nvSpPr>
          <p:spPr>
            <a:xfrm>
              <a:off x="6220834" y="2365696"/>
              <a:ext cx="330034" cy="1996580"/>
            </a:xfrm>
            <a:prstGeom prst="downArrow">
              <a:avLst/>
            </a:prstGeom>
            <a:solidFill>
              <a:srgbClr val="4B9CD3"/>
            </a:solidFill>
            <a:ln>
              <a:solidFill>
                <a:srgbClr val="E25D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10">
              <a:extLst>
                <a:ext uri="{FF2B5EF4-FFF2-40B4-BE49-F238E27FC236}">
                  <a16:creationId xmlns:a16="http://schemas.microsoft.com/office/drawing/2014/main" id="{EF8B7B85-3605-C4E7-15C4-96D263A6AD0E}"/>
                </a:ext>
              </a:extLst>
            </p:cNvPr>
            <p:cNvSpPr/>
            <p:nvPr/>
          </p:nvSpPr>
          <p:spPr>
            <a:xfrm>
              <a:off x="7933122" y="2069299"/>
              <a:ext cx="330034" cy="1644243"/>
            </a:xfrm>
            <a:prstGeom prst="downArrow">
              <a:avLst/>
            </a:prstGeom>
            <a:solidFill>
              <a:srgbClr val="4B9CD3"/>
            </a:solidFill>
            <a:ln>
              <a:solidFill>
                <a:srgbClr val="E25D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B09344D-8F73-1B07-98DA-93DE17D54CD8}"/>
                </a:ext>
              </a:extLst>
            </p:cNvPr>
            <p:cNvSpPr/>
            <p:nvPr/>
          </p:nvSpPr>
          <p:spPr>
            <a:xfrm>
              <a:off x="2793534" y="1971413"/>
              <a:ext cx="5855516" cy="461395"/>
            </a:xfrm>
            <a:prstGeom prst="rect">
              <a:avLst/>
            </a:prstGeom>
            <a:solidFill>
              <a:srgbClr val="4B9CD3"/>
            </a:solidFill>
            <a:ln>
              <a:solidFill>
                <a:srgbClr val="E25D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Accidental Injection</a:t>
              </a:r>
            </a:p>
          </p:txBody>
        </p:sp>
        <p:sp>
          <p:nvSpPr>
            <p:cNvPr id="11" name="Rectangle 10">
              <a:extLst>
                <a:ext uri="{FF2B5EF4-FFF2-40B4-BE49-F238E27FC236}">
                  <a16:creationId xmlns:a16="http://schemas.microsoft.com/office/drawing/2014/main" id="{AC7A36F8-7817-BB5D-EC7D-FB853CEE9957}"/>
                </a:ext>
              </a:extLst>
            </p:cNvPr>
            <p:cNvSpPr/>
            <p:nvPr/>
          </p:nvSpPr>
          <p:spPr>
            <a:xfrm>
              <a:off x="7289932" y="3736268"/>
              <a:ext cx="1286379" cy="461395"/>
            </a:xfrm>
            <a:prstGeom prst="rect">
              <a:avLst/>
            </a:prstGeom>
            <a:solidFill>
              <a:srgbClr val="E25D3C"/>
            </a:solidFill>
            <a:ln>
              <a:solidFill>
                <a:srgbClr val="002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Soluble</a:t>
              </a:r>
            </a:p>
          </p:txBody>
        </p:sp>
        <p:sp>
          <p:nvSpPr>
            <p:cNvPr id="12" name="Rectangle 11">
              <a:extLst>
                <a:ext uri="{FF2B5EF4-FFF2-40B4-BE49-F238E27FC236}">
                  <a16:creationId xmlns:a16="http://schemas.microsoft.com/office/drawing/2014/main" id="{24373CDA-1048-E2F2-563A-543F3A0C8277}"/>
                </a:ext>
              </a:extLst>
            </p:cNvPr>
            <p:cNvSpPr/>
            <p:nvPr/>
          </p:nvSpPr>
          <p:spPr>
            <a:xfrm>
              <a:off x="4857419" y="2983699"/>
              <a:ext cx="1286379" cy="461395"/>
            </a:xfrm>
            <a:prstGeom prst="rect">
              <a:avLst/>
            </a:prstGeom>
            <a:solidFill>
              <a:srgbClr val="E25D3C"/>
            </a:solidFill>
            <a:ln>
              <a:solidFill>
                <a:srgbClr val="002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Fragment</a:t>
              </a:r>
            </a:p>
          </p:txBody>
        </p:sp>
        <p:sp>
          <p:nvSpPr>
            <p:cNvPr id="13" name="Rectangle 12">
              <a:extLst>
                <a:ext uri="{FF2B5EF4-FFF2-40B4-BE49-F238E27FC236}">
                  <a16:creationId xmlns:a16="http://schemas.microsoft.com/office/drawing/2014/main" id="{4B76127C-C17B-4017-ACAD-DD54500D6142}"/>
                </a:ext>
              </a:extLst>
            </p:cNvPr>
            <p:cNvSpPr/>
            <p:nvPr/>
          </p:nvSpPr>
          <p:spPr>
            <a:xfrm>
              <a:off x="4483487" y="3585287"/>
              <a:ext cx="1286379" cy="461395"/>
            </a:xfrm>
            <a:prstGeom prst="rect">
              <a:avLst/>
            </a:prstGeom>
            <a:solidFill>
              <a:srgbClr val="E25D3C"/>
            </a:solidFill>
            <a:ln>
              <a:solidFill>
                <a:srgbClr val="002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Trapped Particles &amp; Aggregates</a:t>
              </a:r>
            </a:p>
          </p:txBody>
        </p:sp>
        <p:sp>
          <p:nvSpPr>
            <p:cNvPr id="14" name="Rectangle 13">
              <a:extLst>
                <a:ext uri="{FF2B5EF4-FFF2-40B4-BE49-F238E27FC236}">
                  <a16:creationId xmlns:a16="http://schemas.microsoft.com/office/drawing/2014/main" id="{8AA5B8E4-F674-9F24-5CF0-5FA19462182B}"/>
                </a:ext>
              </a:extLst>
            </p:cNvPr>
            <p:cNvSpPr/>
            <p:nvPr/>
          </p:nvSpPr>
          <p:spPr>
            <a:xfrm>
              <a:off x="5500608" y="4391145"/>
              <a:ext cx="1382254" cy="461395"/>
            </a:xfrm>
            <a:prstGeom prst="rect">
              <a:avLst/>
            </a:prstGeom>
            <a:solidFill>
              <a:srgbClr val="E25D3C"/>
            </a:solidFill>
            <a:ln>
              <a:solidFill>
                <a:srgbClr val="002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Colloid &amp; Intermediate State</a:t>
              </a:r>
            </a:p>
          </p:txBody>
        </p:sp>
        <p:sp>
          <p:nvSpPr>
            <p:cNvPr id="15" name="Rectangle 14">
              <a:extLst>
                <a:ext uri="{FF2B5EF4-FFF2-40B4-BE49-F238E27FC236}">
                  <a16:creationId xmlns:a16="http://schemas.microsoft.com/office/drawing/2014/main" id="{D834A186-5649-AF6D-0556-4408C629D118}"/>
                </a:ext>
              </a:extLst>
            </p:cNvPr>
            <p:cNvSpPr/>
            <p:nvPr/>
          </p:nvSpPr>
          <p:spPr>
            <a:xfrm>
              <a:off x="2896853" y="3969684"/>
              <a:ext cx="1012722" cy="663930"/>
            </a:xfrm>
            <a:prstGeom prst="rect">
              <a:avLst/>
            </a:prstGeom>
            <a:solidFill>
              <a:srgbClr val="E25D3C"/>
            </a:solidFill>
            <a:ln>
              <a:solidFill>
                <a:srgbClr val="002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Particles, Aggregates &amp; Bound States</a:t>
              </a:r>
            </a:p>
          </p:txBody>
        </p:sp>
        <p:sp>
          <p:nvSpPr>
            <p:cNvPr id="16" name="Oval 15">
              <a:extLst>
                <a:ext uri="{FF2B5EF4-FFF2-40B4-BE49-F238E27FC236}">
                  <a16:creationId xmlns:a16="http://schemas.microsoft.com/office/drawing/2014/main" id="{FDD0C23C-C893-6491-2CF1-9F0380525216}"/>
                </a:ext>
              </a:extLst>
            </p:cNvPr>
            <p:cNvSpPr/>
            <p:nvPr/>
          </p:nvSpPr>
          <p:spPr>
            <a:xfrm>
              <a:off x="7098416" y="5229192"/>
              <a:ext cx="1669409" cy="461395"/>
            </a:xfrm>
            <a:prstGeom prst="ellipse">
              <a:avLst/>
            </a:prstGeom>
            <a:solidFill>
              <a:srgbClr val="4B9CD3"/>
            </a:solidFill>
            <a:ln>
              <a:solidFill>
                <a:srgbClr val="E25D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Blood</a:t>
              </a:r>
            </a:p>
          </p:txBody>
        </p:sp>
        <p:sp>
          <p:nvSpPr>
            <p:cNvPr id="17" name="Oval 16">
              <a:extLst>
                <a:ext uri="{FF2B5EF4-FFF2-40B4-BE49-F238E27FC236}">
                  <a16:creationId xmlns:a16="http://schemas.microsoft.com/office/drawing/2014/main" id="{505970D3-CADC-7C5E-2E96-26CEA9DAC773}"/>
                </a:ext>
              </a:extLst>
            </p:cNvPr>
            <p:cNvSpPr/>
            <p:nvPr/>
          </p:nvSpPr>
          <p:spPr>
            <a:xfrm>
              <a:off x="2796502" y="5236434"/>
              <a:ext cx="1669409" cy="461395"/>
            </a:xfrm>
            <a:prstGeom prst="ellipse">
              <a:avLst/>
            </a:prstGeom>
            <a:solidFill>
              <a:srgbClr val="4B9CD3"/>
            </a:solidFill>
            <a:ln>
              <a:solidFill>
                <a:srgbClr val="E25D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Lymph Nodes</a:t>
              </a:r>
            </a:p>
          </p:txBody>
        </p:sp>
        <p:cxnSp>
          <p:nvCxnSpPr>
            <p:cNvPr id="18" name="Straight Arrow Connector 17">
              <a:extLst>
                <a:ext uri="{FF2B5EF4-FFF2-40B4-BE49-F238E27FC236}">
                  <a16:creationId xmlns:a16="http://schemas.microsoft.com/office/drawing/2014/main" id="{524BCE25-91C7-7044-CA26-F0D568036864}"/>
                </a:ext>
              </a:extLst>
            </p:cNvPr>
            <p:cNvCxnSpPr>
              <a:cxnSpLocks/>
              <a:endCxn id="11" idx="0"/>
            </p:cNvCxnSpPr>
            <p:nvPr/>
          </p:nvCxnSpPr>
          <p:spPr>
            <a:xfrm>
              <a:off x="6143798" y="3214396"/>
              <a:ext cx="1789324" cy="521872"/>
            </a:xfrm>
            <a:prstGeom prst="straightConnector1">
              <a:avLst/>
            </a:prstGeom>
            <a:ln w="28575">
              <a:solidFill>
                <a:srgbClr val="002966"/>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AF572BB-0F3E-91D2-2C3A-29C4044BF368}"/>
                </a:ext>
              </a:extLst>
            </p:cNvPr>
            <p:cNvCxnSpPr>
              <a:cxnSpLocks/>
              <a:endCxn id="16" idx="0"/>
            </p:cNvCxnSpPr>
            <p:nvPr/>
          </p:nvCxnSpPr>
          <p:spPr>
            <a:xfrm>
              <a:off x="7933120" y="4219970"/>
              <a:ext cx="1" cy="1009222"/>
            </a:xfrm>
            <a:prstGeom prst="straightConnector1">
              <a:avLst/>
            </a:prstGeom>
            <a:ln w="28575">
              <a:solidFill>
                <a:srgbClr val="002966"/>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C12B9BC-C3DF-03A9-CFBD-A4148DE593E3}"/>
                </a:ext>
              </a:extLst>
            </p:cNvPr>
            <p:cNvCxnSpPr>
              <a:cxnSpLocks/>
              <a:stCxn id="17" idx="6"/>
              <a:endCxn id="16" idx="2"/>
            </p:cNvCxnSpPr>
            <p:nvPr/>
          </p:nvCxnSpPr>
          <p:spPr>
            <a:xfrm flipV="1">
              <a:off x="4465911" y="5459890"/>
              <a:ext cx="2632505" cy="7242"/>
            </a:xfrm>
            <a:prstGeom prst="straightConnector1">
              <a:avLst/>
            </a:prstGeom>
            <a:ln w="28575">
              <a:solidFill>
                <a:srgbClr val="002966"/>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EA60F5B-C688-62DD-7E31-84DF29E739F8}"/>
                </a:ext>
              </a:extLst>
            </p:cNvPr>
            <p:cNvCxnSpPr>
              <a:cxnSpLocks/>
              <a:endCxn id="11" idx="1"/>
            </p:cNvCxnSpPr>
            <p:nvPr/>
          </p:nvCxnSpPr>
          <p:spPr>
            <a:xfrm flipV="1">
              <a:off x="3918363" y="3966966"/>
              <a:ext cx="3371569" cy="495146"/>
            </a:xfrm>
            <a:prstGeom prst="straightConnector1">
              <a:avLst/>
            </a:prstGeom>
            <a:ln w="28575">
              <a:solidFill>
                <a:srgbClr val="002966"/>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44AA3D6-C817-4F9E-DCA4-717826FAC139}"/>
                </a:ext>
              </a:extLst>
            </p:cNvPr>
            <p:cNvCxnSpPr>
              <a:cxnSpLocks/>
              <a:endCxn id="17" idx="7"/>
            </p:cNvCxnSpPr>
            <p:nvPr/>
          </p:nvCxnSpPr>
          <p:spPr>
            <a:xfrm flipH="1">
              <a:off x="4221432" y="4796639"/>
              <a:ext cx="1279176" cy="507365"/>
            </a:xfrm>
            <a:prstGeom prst="straightConnector1">
              <a:avLst/>
            </a:prstGeom>
            <a:ln w="28575">
              <a:solidFill>
                <a:srgbClr val="002966"/>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EB9B406-D77D-FF86-F665-FB1FD1611F68}"/>
                </a:ext>
              </a:extLst>
            </p:cNvPr>
            <p:cNvCxnSpPr>
              <a:cxnSpLocks/>
              <a:endCxn id="17" idx="0"/>
            </p:cNvCxnSpPr>
            <p:nvPr/>
          </p:nvCxnSpPr>
          <p:spPr>
            <a:xfrm>
              <a:off x="3388839" y="4646340"/>
              <a:ext cx="242368" cy="590094"/>
            </a:xfrm>
            <a:prstGeom prst="straightConnector1">
              <a:avLst/>
            </a:prstGeom>
            <a:ln w="28575">
              <a:solidFill>
                <a:srgbClr val="002966"/>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290553B-F96F-DCCD-D807-D494AAE13654}"/>
                </a:ext>
              </a:extLst>
            </p:cNvPr>
            <p:cNvCxnSpPr>
              <a:cxnSpLocks/>
            </p:cNvCxnSpPr>
            <p:nvPr/>
          </p:nvCxnSpPr>
          <p:spPr>
            <a:xfrm flipH="1">
              <a:off x="3537176" y="3203033"/>
              <a:ext cx="1320243" cy="760311"/>
            </a:xfrm>
            <a:prstGeom prst="straightConnector1">
              <a:avLst/>
            </a:prstGeom>
            <a:ln w="28575">
              <a:solidFill>
                <a:srgbClr val="002966"/>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8DCD86C-2200-ECAE-ACD4-BC35D0C5BB22}"/>
                </a:ext>
              </a:extLst>
            </p:cNvPr>
            <p:cNvCxnSpPr>
              <a:cxnSpLocks/>
            </p:cNvCxnSpPr>
            <p:nvPr/>
          </p:nvCxnSpPr>
          <p:spPr>
            <a:xfrm flipV="1">
              <a:off x="3918363" y="3804515"/>
              <a:ext cx="547548" cy="286576"/>
            </a:xfrm>
            <a:prstGeom prst="straightConnector1">
              <a:avLst/>
            </a:prstGeom>
            <a:ln w="28575">
              <a:solidFill>
                <a:srgbClr val="002966"/>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7763AA1-8C59-4A4E-4A78-183E20813390}"/>
                </a:ext>
              </a:extLst>
            </p:cNvPr>
            <p:cNvCxnSpPr>
              <a:cxnSpLocks/>
              <a:endCxn id="15" idx="3"/>
            </p:cNvCxnSpPr>
            <p:nvPr/>
          </p:nvCxnSpPr>
          <p:spPr>
            <a:xfrm flipH="1">
              <a:off x="3909575" y="3992213"/>
              <a:ext cx="565124" cy="309436"/>
            </a:xfrm>
            <a:prstGeom prst="straightConnector1">
              <a:avLst/>
            </a:prstGeom>
            <a:ln w="28575">
              <a:solidFill>
                <a:srgbClr val="00296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54ECCAA-8B2A-BB87-949D-85D9C6912FA7}"/>
                </a:ext>
              </a:extLst>
            </p:cNvPr>
            <p:cNvCxnSpPr>
              <a:cxnSpLocks/>
            </p:cNvCxnSpPr>
            <p:nvPr/>
          </p:nvCxnSpPr>
          <p:spPr>
            <a:xfrm flipH="1">
              <a:off x="3918363" y="4511484"/>
              <a:ext cx="1582245" cy="19402"/>
            </a:xfrm>
            <a:prstGeom prst="straightConnector1">
              <a:avLst/>
            </a:prstGeom>
            <a:ln w="28575">
              <a:solidFill>
                <a:srgbClr val="002966"/>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A72EC4F-3174-C56A-BC83-56193B3DB171}"/>
                </a:ext>
              </a:extLst>
            </p:cNvPr>
            <p:cNvCxnSpPr>
              <a:cxnSpLocks/>
            </p:cNvCxnSpPr>
            <p:nvPr/>
          </p:nvCxnSpPr>
          <p:spPr>
            <a:xfrm flipV="1">
              <a:off x="6882862" y="4196456"/>
              <a:ext cx="533006" cy="321400"/>
            </a:xfrm>
            <a:prstGeom prst="straightConnector1">
              <a:avLst/>
            </a:prstGeom>
            <a:ln w="28575">
              <a:solidFill>
                <a:srgbClr val="00296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AD504A2-492C-293F-2F7F-E63FC753D0D4}"/>
                </a:ext>
              </a:extLst>
            </p:cNvPr>
            <p:cNvCxnSpPr>
              <a:cxnSpLocks/>
            </p:cNvCxnSpPr>
            <p:nvPr/>
          </p:nvCxnSpPr>
          <p:spPr>
            <a:xfrm flipH="1">
              <a:off x="6882862" y="4196456"/>
              <a:ext cx="771085" cy="492719"/>
            </a:xfrm>
            <a:prstGeom prst="straightConnector1">
              <a:avLst/>
            </a:prstGeom>
            <a:ln w="28575">
              <a:solidFill>
                <a:srgbClr val="002966"/>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65103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91782-8A0A-C7E8-5422-58BF209CCEFE}"/>
              </a:ext>
            </a:extLst>
          </p:cNvPr>
          <p:cNvSpPr>
            <a:spLocks noGrp="1"/>
          </p:cNvSpPr>
          <p:nvPr>
            <p:ph type="title"/>
          </p:nvPr>
        </p:nvSpPr>
        <p:spPr>
          <a:xfrm>
            <a:off x="838200" y="578948"/>
            <a:ext cx="10515600" cy="1009651"/>
          </a:xfrm>
        </p:spPr>
        <p:txBody>
          <a:bodyPr>
            <a:normAutofit fontScale="90000"/>
          </a:bodyPr>
          <a:lstStyle/>
          <a:p>
            <a:r>
              <a:rPr lang="en-US" dirty="0"/>
              <a:t>NCRP 156 systemic model default transfer rates</a:t>
            </a:r>
          </a:p>
        </p:txBody>
      </p:sp>
      <p:sp>
        <p:nvSpPr>
          <p:cNvPr id="4" name="Slide Number Placeholder 3">
            <a:extLst>
              <a:ext uri="{FF2B5EF4-FFF2-40B4-BE49-F238E27FC236}">
                <a16:creationId xmlns:a16="http://schemas.microsoft.com/office/drawing/2014/main" id="{E5FE492E-B0BD-1421-431F-BDBC96322A48}"/>
              </a:ext>
            </a:extLst>
          </p:cNvPr>
          <p:cNvSpPr>
            <a:spLocks noGrp="1"/>
          </p:cNvSpPr>
          <p:nvPr>
            <p:ph type="sldNum" sz="quarter" idx="12"/>
          </p:nvPr>
        </p:nvSpPr>
        <p:spPr/>
        <p:txBody>
          <a:bodyPr/>
          <a:lstStyle/>
          <a:p>
            <a:fld id="{677F7B41-FD57-4489-AAB8-D17CF179067D}" type="slidenum">
              <a:rPr lang="en-US" smtClean="0"/>
              <a:t>17</a:t>
            </a:fld>
            <a:endParaRPr lang="en-US"/>
          </a:p>
        </p:txBody>
      </p:sp>
      <p:graphicFrame>
        <p:nvGraphicFramePr>
          <p:cNvPr id="7" name="Table 7">
            <a:extLst>
              <a:ext uri="{FF2B5EF4-FFF2-40B4-BE49-F238E27FC236}">
                <a16:creationId xmlns:a16="http://schemas.microsoft.com/office/drawing/2014/main" id="{0B7BBC1F-6E21-A32B-D33B-1A567C65BD81}"/>
              </a:ext>
            </a:extLst>
          </p:cNvPr>
          <p:cNvGraphicFramePr>
            <a:graphicFrameLocks noGrp="1"/>
          </p:cNvGraphicFramePr>
          <p:nvPr>
            <p:ph idx="1"/>
            <p:extLst>
              <p:ext uri="{D42A27DB-BD31-4B8C-83A1-F6EECF244321}">
                <p14:modId xmlns:p14="http://schemas.microsoft.com/office/powerpoint/2010/main" val="2587015206"/>
              </p:ext>
            </p:extLst>
          </p:nvPr>
        </p:nvGraphicFramePr>
        <p:xfrm>
          <a:off x="573024" y="1821006"/>
          <a:ext cx="11045952" cy="4358640"/>
        </p:xfrm>
        <a:graphic>
          <a:graphicData uri="http://schemas.openxmlformats.org/drawingml/2006/table">
            <a:tbl>
              <a:tblPr firstRow="1" bandRow="1">
                <a:tableStyleId>{5C22544A-7EE6-4342-B048-85BDC9FD1C3A}</a:tableStyleId>
              </a:tblPr>
              <a:tblGrid>
                <a:gridCol w="2095224">
                  <a:extLst>
                    <a:ext uri="{9D8B030D-6E8A-4147-A177-3AD203B41FA5}">
                      <a16:colId xmlns:a16="http://schemas.microsoft.com/office/drawing/2014/main" val="2270108498"/>
                    </a:ext>
                  </a:extLst>
                </a:gridCol>
                <a:gridCol w="1266738">
                  <a:extLst>
                    <a:ext uri="{9D8B030D-6E8A-4147-A177-3AD203B41FA5}">
                      <a16:colId xmlns:a16="http://schemas.microsoft.com/office/drawing/2014/main" val="3005982060"/>
                    </a:ext>
                  </a:extLst>
                </a:gridCol>
                <a:gridCol w="1275126">
                  <a:extLst>
                    <a:ext uri="{9D8B030D-6E8A-4147-A177-3AD203B41FA5}">
                      <a16:colId xmlns:a16="http://schemas.microsoft.com/office/drawing/2014/main" val="1826466005"/>
                    </a:ext>
                  </a:extLst>
                </a:gridCol>
                <a:gridCol w="1291905">
                  <a:extLst>
                    <a:ext uri="{9D8B030D-6E8A-4147-A177-3AD203B41FA5}">
                      <a16:colId xmlns:a16="http://schemas.microsoft.com/office/drawing/2014/main" val="3367682911"/>
                    </a:ext>
                  </a:extLst>
                </a:gridCol>
                <a:gridCol w="1266737">
                  <a:extLst>
                    <a:ext uri="{9D8B030D-6E8A-4147-A177-3AD203B41FA5}">
                      <a16:colId xmlns:a16="http://schemas.microsoft.com/office/drawing/2014/main" val="1623697485"/>
                    </a:ext>
                  </a:extLst>
                </a:gridCol>
                <a:gridCol w="1300294">
                  <a:extLst>
                    <a:ext uri="{9D8B030D-6E8A-4147-A177-3AD203B41FA5}">
                      <a16:colId xmlns:a16="http://schemas.microsoft.com/office/drawing/2014/main" val="1030189678"/>
                    </a:ext>
                  </a:extLst>
                </a:gridCol>
                <a:gridCol w="1283516">
                  <a:extLst>
                    <a:ext uri="{9D8B030D-6E8A-4147-A177-3AD203B41FA5}">
                      <a16:colId xmlns:a16="http://schemas.microsoft.com/office/drawing/2014/main" val="1489444207"/>
                    </a:ext>
                  </a:extLst>
                </a:gridCol>
                <a:gridCol w="1266412">
                  <a:extLst>
                    <a:ext uri="{9D8B030D-6E8A-4147-A177-3AD203B41FA5}">
                      <a16:colId xmlns:a16="http://schemas.microsoft.com/office/drawing/2014/main" val="360868617"/>
                    </a:ext>
                  </a:extLst>
                </a:gridCol>
              </a:tblGrid>
              <a:tr h="274320">
                <a:tc>
                  <a:txBody>
                    <a:bodyPr/>
                    <a:lstStyle/>
                    <a:p>
                      <a:r>
                        <a:rPr lang="en-US" sz="1600" dirty="0"/>
                        <a:t>Transfer Rates (d</a:t>
                      </a:r>
                      <a:r>
                        <a:rPr lang="en-US" sz="1600" baseline="30000" dirty="0"/>
                        <a:t>-1</a:t>
                      </a:r>
                      <a:r>
                        <a:rPr lang="en-US" sz="1600" dirty="0"/>
                        <a:t>)</a:t>
                      </a:r>
                    </a:p>
                  </a:txBody>
                  <a:tcPr/>
                </a:tc>
                <a:tc>
                  <a:txBody>
                    <a:bodyPr/>
                    <a:lstStyle/>
                    <a:p>
                      <a:r>
                        <a:rPr lang="en-US" sz="1600" dirty="0"/>
                        <a:t>Weak</a:t>
                      </a:r>
                    </a:p>
                  </a:txBody>
                  <a:tcPr/>
                </a:tc>
                <a:tc>
                  <a:txBody>
                    <a:bodyPr/>
                    <a:lstStyle/>
                    <a:p>
                      <a:r>
                        <a:rPr lang="en-US" sz="1600" dirty="0"/>
                        <a:t>Moderate</a:t>
                      </a:r>
                    </a:p>
                  </a:txBody>
                  <a:tcPr/>
                </a:tc>
                <a:tc>
                  <a:txBody>
                    <a:bodyPr/>
                    <a:lstStyle/>
                    <a:p>
                      <a:r>
                        <a:rPr lang="en-US" sz="1600" dirty="0"/>
                        <a:t>Strong</a:t>
                      </a:r>
                    </a:p>
                  </a:txBody>
                  <a:tcPr/>
                </a:tc>
                <a:tc>
                  <a:txBody>
                    <a:bodyPr/>
                    <a:lstStyle/>
                    <a:p>
                      <a:r>
                        <a:rPr lang="en-US" sz="1600" dirty="0"/>
                        <a:t>Avid</a:t>
                      </a:r>
                    </a:p>
                  </a:txBody>
                  <a:tcPr/>
                </a:tc>
                <a:tc>
                  <a:txBody>
                    <a:bodyPr/>
                    <a:lstStyle/>
                    <a:p>
                      <a:r>
                        <a:rPr lang="en-US" sz="1600" dirty="0"/>
                        <a:t>Colloids</a:t>
                      </a:r>
                    </a:p>
                  </a:txBody>
                  <a:tcPr/>
                </a:tc>
                <a:tc>
                  <a:txBody>
                    <a:bodyPr/>
                    <a:lstStyle/>
                    <a:p>
                      <a:r>
                        <a:rPr lang="en-US" sz="1600" dirty="0"/>
                        <a:t>Particles</a:t>
                      </a:r>
                    </a:p>
                  </a:txBody>
                  <a:tcPr/>
                </a:tc>
                <a:tc>
                  <a:txBody>
                    <a:bodyPr/>
                    <a:lstStyle/>
                    <a:p>
                      <a:r>
                        <a:rPr lang="en-US" sz="1600" dirty="0"/>
                        <a:t>Fragments</a:t>
                      </a:r>
                    </a:p>
                  </a:txBody>
                  <a:tcPr/>
                </a:tc>
                <a:extLst>
                  <a:ext uri="{0D108BD9-81ED-4DB2-BD59-A6C34878D82A}">
                    <a16:rowId xmlns:a16="http://schemas.microsoft.com/office/drawing/2014/main" val="1176452653"/>
                  </a:ext>
                </a:extLst>
              </a:tr>
              <a:tr h="274320">
                <a:tc>
                  <a:txBody>
                    <a:bodyPr/>
                    <a:lstStyle/>
                    <a:p>
                      <a:r>
                        <a:rPr lang="en-US" sz="1600" dirty="0"/>
                        <a:t>Soluble to blood</a:t>
                      </a:r>
                    </a:p>
                  </a:txBody>
                  <a:tcPr/>
                </a:tc>
                <a:tc>
                  <a:txBody>
                    <a:bodyPr/>
                    <a:lstStyle/>
                    <a:p>
                      <a:r>
                        <a:rPr lang="en-US" sz="1600" dirty="0"/>
                        <a:t>45</a:t>
                      </a:r>
                    </a:p>
                  </a:txBody>
                  <a:tcPr/>
                </a:tc>
                <a:tc>
                  <a:txBody>
                    <a:bodyPr/>
                    <a:lstStyle/>
                    <a:p>
                      <a:r>
                        <a:rPr lang="en-US" sz="1600" dirty="0"/>
                        <a:t>45</a:t>
                      </a:r>
                    </a:p>
                  </a:txBody>
                  <a:tcPr/>
                </a:tc>
                <a:tc>
                  <a:txBody>
                    <a:bodyPr/>
                    <a:lstStyle/>
                    <a:p>
                      <a:r>
                        <a:rPr lang="en-US" sz="1600" dirty="0"/>
                        <a:t>0.67</a:t>
                      </a:r>
                    </a:p>
                  </a:txBody>
                  <a:tcPr/>
                </a:tc>
                <a:tc>
                  <a:txBody>
                    <a:bodyPr/>
                    <a:lstStyle/>
                    <a:p>
                      <a:r>
                        <a:rPr lang="en-US" sz="1600" dirty="0"/>
                        <a:t>7.0</a:t>
                      </a:r>
                    </a:p>
                  </a:txBody>
                  <a:tcPr/>
                </a:tc>
                <a:tc>
                  <a:txBody>
                    <a:bodyPr/>
                    <a:lstStyle/>
                    <a:p>
                      <a:r>
                        <a:rPr lang="en-US" sz="1600" dirty="0"/>
                        <a:t>0.5</a:t>
                      </a:r>
                    </a:p>
                  </a:txBody>
                  <a:tcPr/>
                </a:tc>
                <a:tc>
                  <a:txBody>
                    <a:bodyPr/>
                    <a:lstStyle/>
                    <a:p>
                      <a:r>
                        <a:rPr lang="en-US" sz="1600" dirty="0"/>
                        <a:t>100</a:t>
                      </a:r>
                    </a:p>
                  </a:txBody>
                  <a:tcPr/>
                </a:tc>
                <a:tc>
                  <a:txBody>
                    <a:bodyPr/>
                    <a:lstStyle/>
                    <a:p>
                      <a:r>
                        <a:rPr lang="en-US" sz="1600" dirty="0"/>
                        <a:t>-</a:t>
                      </a:r>
                    </a:p>
                  </a:txBody>
                  <a:tcPr/>
                </a:tc>
                <a:extLst>
                  <a:ext uri="{0D108BD9-81ED-4DB2-BD59-A6C34878D82A}">
                    <a16:rowId xmlns:a16="http://schemas.microsoft.com/office/drawing/2014/main" val="234843913"/>
                  </a:ext>
                </a:extLst>
              </a:tr>
              <a:tr h="274320">
                <a:tc>
                  <a:txBody>
                    <a:bodyPr/>
                    <a:lstStyle/>
                    <a:p>
                      <a:r>
                        <a:rPr lang="en-US" sz="1600" dirty="0"/>
                        <a:t>Soluble to CIS</a:t>
                      </a:r>
                    </a:p>
                  </a:txBody>
                  <a:tcPr/>
                </a:tc>
                <a:tc>
                  <a:txBody>
                    <a:bodyPr/>
                    <a:lstStyle/>
                    <a:p>
                      <a:r>
                        <a:rPr lang="en-US" sz="1600" dirty="0"/>
                        <a:t>20</a:t>
                      </a:r>
                    </a:p>
                  </a:txBody>
                  <a:tcPr/>
                </a:tc>
                <a:tc>
                  <a:txBody>
                    <a:bodyPr/>
                    <a:lstStyle/>
                    <a:p>
                      <a:r>
                        <a:rPr lang="en-US" sz="1600" dirty="0"/>
                        <a:t>30</a:t>
                      </a:r>
                    </a:p>
                  </a:txBody>
                  <a:tcPr/>
                </a:tc>
                <a:tc>
                  <a:txBody>
                    <a:bodyPr/>
                    <a:lstStyle/>
                    <a:p>
                      <a:r>
                        <a:rPr lang="en-US" sz="1600" dirty="0"/>
                        <a:t>0.6</a:t>
                      </a:r>
                    </a:p>
                  </a:txBody>
                  <a:tcPr/>
                </a:tc>
                <a:tc>
                  <a:txBody>
                    <a:bodyPr/>
                    <a:lstStyle/>
                    <a:p>
                      <a:r>
                        <a:rPr lang="en-US" sz="1600" dirty="0"/>
                        <a:t>30</a:t>
                      </a:r>
                    </a:p>
                  </a:txBody>
                  <a:tcPr/>
                </a:tc>
                <a:tc>
                  <a:txBody>
                    <a:bodyPr/>
                    <a:lstStyle/>
                    <a:p>
                      <a:r>
                        <a:rPr lang="en-US" sz="1600" dirty="0"/>
                        <a:t>2.5</a:t>
                      </a:r>
                    </a:p>
                  </a:txBody>
                  <a:tcPr/>
                </a:tc>
                <a:tc>
                  <a:txBody>
                    <a:bodyPr/>
                    <a:lstStyle/>
                    <a:p>
                      <a:r>
                        <a:rPr lang="en-US" sz="1600" dirty="0"/>
                        <a:t>-</a:t>
                      </a:r>
                    </a:p>
                  </a:txBody>
                  <a:tcPr/>
                </a:tc>
                <a:tc>
                  <a:txBody>
                    <a:bodyPr/>
                    <a:lstStyle/>
                    <a:p>
                      <a:r>
                        <a:rPr lang="en-US" sz="1600" dirty="0"/>
                        <a:t>-</a:t>
                      </a:r>
                    </a:p>
                  </a:txBody>
                  <a:tcPr/>
                </a:tc>
                <a:extLst>
                  <a:ext uri="{0D108BD9-81ED-4DB2-BD59-A6C34878D82A}">
                    <a16:rowId xmlns:a16="http://schemas.microsoft.com/office/drawing/2014/main" val="1481942795"/>
                  </a:ext>
                </a:extLst>
              </a:tr>
              <a:tr h="274320">
                <a:tc>
                  <a:txBody>
                    <a:bodyPr/>
                    <a:lstStyle/>
                    <a:p>
                      <a:r>
                        <a:rPr lang="en-US" sz="1600" dirty="0"/>
                        <a:t>CIS to soluble</a:t>
                      </a:r>
                    </a:p>
                  </a:txBody>
                  <a:tcPr/>
                </a:tc>
                <a:tc>
                  <a:txBody>
                    <a:bodyPr/>
                    <a:lstStyle/>
                    <a:p>
                      <a:r>
                        <a:rPr lang="en-US" sz="1600" dirty="0"/>
                        <a:t>2.8</a:t>
                      </a:r>
                    </a:p>
                  </a:txBody>
                  <a:tcPr/>
                </a:tc>
                <a:tc>
                  <a:txBody>
                    <a:bodyPr/>
                    <a:lstStyle/>
                    <a:p>
                      <a:r>
                        <a:rPr lang="en-US" sz="1600" dirty="0"/>
                        <a:t>0.4</a:t>
                      </a:r>
                    </a:p>
                  </a:txBody>
                  <a:tcPr/>
                </a:tc>
                <a:tc>
                  <a:txBody>
                    <a:bodyPr/>
                    <a:lstStyle/>
                    <a:p>
                      <a:r>
                        <a:rPr lang="en-US" sz="1600" dirty="0"/>
                        <a:t>0.024</a:t>
                      </a:r>
                    </a:p>
                  </a:txBody>
                  <a:tcPr/>
                </a:tc>
                <a:tc>
                  <a:txBody>
                    <a:bodyPr/>
                    <a:lstStyle/>
                    <a:p>
                      <a:r>
                        <a:rPr lang="en-US" sz="1600" dirty="0"/>
                        <a:t>0.03</a:t>
                      </a:r>
                    </a:p>
                  </a:txBody>
                  <a:tcPr/>
                </a:tc>
                <a:tc>
                  <a:txBody>
                    <a:bodyPr/>
                    <a:lstStyle/>
                    <a:p>
                      <a:r>
                        <a:rPr lang="en-US" sz="1600" dirty="0"/>
                        <a:t>0.025</a:t>
                      </a:r>
                    </a:p>
                  </a:txBody>
                  <a:tcPr/>
                </a:tc>
                <a:tc>
                  <a:txBody>
                    <a:bodyPr/>
                    <a:lstStyle/>
                    <a:p>
                      <a:r>
                        <a:rPr lang="en-US" sz="1600" dirty="0"/>
                        <a:t>-</a:t>
                      </a:r>
                    </a:p>
                  </a:txBody>
                  <a:tcPr/>
                </a:tc>
                <a:tc>
                  <a:txBody>
                    <a:bodyPr/>
                    <a:lstStyle/>
                    <a:p>
                      <a:r>
                        <a:rPr lang="en-US" sz="1600" dirty="0"/>
                        <a:t>-</a:t>
                      </a:r>
                    </a:p>
                  </a:txBody>
                  <a:tcPr/>
                </a:tc>
                <a:extLst>
                  <a:ext uri="{0D108BD9-81ED-4DB2-BD59-A6C34878D82A}">
                    <a16:rowId xmlns:a16="http://schemas.microsoft.com/office/drawing/2014/main" val="3441823632"/>
                  </a:ext>
                </a:extLst>
              </a:tr>
              <a:tr h="274320">
                <a:tc>
                  <a:txBody>
                    <a:bodyPr/>
                    <a:lstStyle/>
                    <a:p>
                      <a:r>
                        <a:rPr lang="en-US" sz="1600" dirty="0"/>
                        <a:t>CIS to PABS</a:t>
                      </a:r>
                    </a:p>
                  </a:txBody>
                  <a:tcPr/>
                </a:tc>
                <a:tc>
                  <a:txBody>
                    <a:bodyPr/>
                    <a:lstStyle/>
                    <a:p>
                      <a:r>
                        <a:rPr lang="en-US" sz="1600" dirty="0"/>
                        <a:t>0.25</a:t>
                      </a:r>
                    </a:p>
                  </a:txBody>
                  <a:tcPr/>
                </a:tc>
                <a:tc>
                  <a:txBody>
                    <a:bodyPr/>
                    <a:lstStyle/>
                    <a:p>
                      <a:r>
                        <a:rPr lang="en-US" sz="1600" dirty="0"/>
                        <a:t>0.065</a:t>
                      </a:r>
                    </a:p>
                  </a:txBody>
                  <a:tcPr/>
                </a:tc>
                <a:tc>
                  <a:txBody>
                    <a:bodyPr/>
                    <a:lstStyle/>
                    <a:p>
                      <a:r>
                        <a:rPr lang="en-US" sz="1600" dirty="0"/>
                        <a:t>0.01</a:t>
                      </a:r>
                    </a:p>
                  </a:txBody>
                  <a:tcPr/>
                </a:tc>
                <a:tc>
                  <a:txBody>
                    <a:bodyPr/>
                    <a:lstStyle/>
                    <a:p>
                      <a:r>
                        <a:rPr lang="en-US" sz="1600" dirty="0"/>
                        <a:t>10</a:t>
                      </a:r>
                    </a:p>
                  </a:txBody>
                  <a:tcPr/>
                </a:tc>
                <a:tc>
                  <a:txBody>
                    <a:bodyPr/>
                    <a:lstStyle/>
                    <a:p>
                      <a:r>
                        <a:rPr lang="en-US" sz="1600" dirty="0"/>
                        <a:t>0.05</a:t>
                      </a:r>
                    </a:p>
                  </a:txBody>
                  <a:tcPr/>
                </a:tc>
                <a:tc>
                  <a:txBody>
                    <a:bodyPr/>
                    <a:lstStyle/>
                    <a:p>
                      <a:r>
                        <a:rPr lang="en-US" sz="1600" dirty="0"/>
                        <a:t>-</a:t>
                      </a:r>
                    </a:p>
                  </a:txBody>
                  <a:tcPr/>
                </a:tc>
                <a:tc>
                  <a:txBody>
                    <a:bodyPr/>
                    <a:lstStyle/>
                    <a:p>
                      <a:r>
                        <a:rPr lang="en-US" sz="1600" dirty="0"/>
                        <a:t>-</a:t>
                      </a:r>
                    </a:p>
                  </a:txBody>
                  <a:tcPr/>
                </a:tc>
                <a:extLst>
                  <a:ext uri="{0D108BD9-81ED-4DB2-BD59-A6C34878D82A}">
                    <a16:rowId xmlns:a16="http://schemas.microsoft.com/office/drawing/2014/main" val="1338142718"/>
                  </a:ext>
                </a:extLst>
              </a:tr>
              <a:tr h="274320">
                <a:tc>
                  <a:txBody>
                    <a:bodyPr/>
                    <a:lstStyle/>
                    <a:p>
                      <a:r>
                        <a:rPr lang="en-US" sz="1600" dirty="0"/>
                        <a:t>CIS to lymph nodes</a:t>
                      </a:r>
                    </a:p>
                  </a:txBody>
                  <a:tcPr/>
                </a:tc>
                <a:tc>
                  <a:txBody>
                    <a:bodyPr/>
                    <a:lstStyle/>
                    <a:p>
                      <a:r>
                        <a:rPr lang="en-US" sz="1600" dirty="0"/>
                        <a:t>0.00002</a:t>
                      </a:r>
                    </a:p>
                  </a:txBody>
                  <a:tcPr/>
                </a:tc>
                <a:tc>
                  <a:txBody>
                    <a:bodyPr/>
                    <a:lstStyle/>
                    <a:p>
                      <a:r>
                        <a:rPr lang="en-US" sz="1600" dirty="0"/>
                        <a:t>0.00002</a:t>
                      </a:r>
                    </a:p>
                  </a:txBody>
                  <a:tcPr/>
                </a:tc>
                <a:tc>
                  <a:txBody>
                    <a:bodyPr/>
                    <a:lstStyle/>
                    <a:p>
                      <a:r>
                        <a:rPr lang="en-US" sz="1600" dirty="0"/>
                        <a:t>0.00002</a:t>
                      </a:r>
                    </a:p>
                  </a:txBody>
                  <a:tcPr/>
                </a:tc>
                <a:tc>
                  <a:txBody>
                    <a:bodyPr/>
                    <a:lstStyle/>
                    <a:p>
                      <a:r>
                        <a:rPr lang="en-US" sz="1600" dirty="0"/>
                        <a:t>0.00002</a:t>
                      </a:r>
                    </a:p>
                  </a:txBody>
                  <a:tcPr/>
                </a:tc>
                <a:tc>
                  <a:txBody>
                    <a:bodyPr/>
                    <a:lstStyle/>
                    <a:p>
                      <a:r>
                        <a:rPr lang="en-US" sz="1600" dirty="0"/>
                        <a:t>0.002</a:t>
                      </a:r>
                    </a:p>
                  </a:txBody>
                  <a:tcPr/>
                </a:tc>
                <a:tc>
                  <a:txBody>
                    <a:bodyPr/>
                    <a:lstStyle/>
                    <a:p>
                      <a:r>
                        <a:rPr lang="en-US" sz="1600" dirty="0"/>
                        <a:t>-</a:t>
                      </a:r>
                    </a:p>
                  </a:txBody>
                  <a:tcPr/>
                </a:tc>
                <a:tc>
                  <a:txBody>
                    <a:bodyPr/>
                    <a:lstStyle/>
                    <a:p>
                      <a:r>
                        <a:rPr lang="en-US" sz="1600" dirty="0"/>
                        <a:t>-</a:t>
                      </a:r>
                    </a:p>
                  </a:txBody>
                  <a:tcPr/>
                </a:tc>
                <a:extLst>
                  <a:ext uri="{0D108BD9-81ED-4DB2-BD59-A6C34878D82A}">
                    <a16:rowId xmlns:a16="http://schemas.microsoft.com/office/drawing/2014/main" val="3052968154"/>
                  </a:ext>
                </a:extLst>
              </a:tr>
              <a:tr h="274320">
                <a:tc>
                  <a:txBody>
                    <a:bodyPr/>
                    <a:lstStyle/>
                    <a:p>
                      <a:r>
                        <a:rPr lang="en-US" sz="1600" dirty="0"/>
                        <a:t>PABS to soluble</a:t>
                      </a:r>
                    </a:p>
                  </a:txBody>
                  <a:tcPr/>
                </a:tc>
                <a:tc>
                  <a:txBody>
                    <a:bodyPr/>
                    <a:lstStyle/>
                    <a:p>
                      <a:r>
                        <a:rPr lang="en-US" sz="1600" dirty="0"/>
                        <a:t>0.08</a:t>
                      </a:r>
                    </a:p>
                  </a:txBody>
                  <a:tcPr/>
                </a:tc>
                <a:tc>
                  <a:txBody>
                    <a:bodyPr/>
                    <a:lstStyle/>
                    <a:p>
                      <a:r>
                        <a:rPr lang="en-US" sz="1600" dirty="0"/>
                        <a:t>0.02</a:t>
                      </a:r>
                    </a:p>
                  </a:txBody>
                  <a:tcPr/>
                </a:tc>
                <a:tc>
                  <a:txBody>
                    <a:bodyPr/>
                    <a:lstStyle/>
                    <a:p>
                      <a:r>
                        <a:rPr lang="en-US" sz="1600" dirty="0"/>
                        <a:t>0.0013</a:t>
                      </a:r>
                    </a:p>
                  </a:txBody>
                  <a:tcPr/>
                </a:tc>
                <a:tc>
                  <a:txBody>
                    <a:bodyPr/>
                    <a:lstStyle/>
                    <a:p>
                      <a:r>
                        <a:rPr lang="en-US" sz="1600" dirty="0"/>
                        <a:t>0.005</a:t>
                      </a:r>
                    </a:p>
                  </a:txBody>
                  <a:tcPr/>
                </a:tc>
                <a:tc>
                  <a:txBody>
                    <a:bodyPr/>
                    <a:lstStyle/>
                    <a:p>
                      <a:r>
                        <a:rPr lang="en-US" sz="1600" dirty="0"/>
                        <a:t>0.0015</a:t>
                      </a:r>
                    </a:p>
                  </a:txBody>
                  <a:tcPr/>
                </a:tc>
                <a:tc>
                  <a:txBody>
                    <a:bodyPr/>
                    <a:lstStyle/>
                    <a:p>
                      <a:r>
                        <a:rPr lang="en-US" sz="1600" dirty="0"/>
                        <a:t>0.0002</a:t>
                      </a:r>
                    </a:p>
                  </a:txBody>
                  <a:tcPr/>
                </a:tc>
                <a:tc>
                  <a:txBody>
                    <a:bodyPr/>
                    <a:lstStyle/>
                    <a:p>
                      <a:r>
                        <a:rPr lang="en-US" sz="1600" dirty="0"/>
                        <a:t>-</a:t>
                      </a:r>
                    </a:p>
                  </a:txBody>
                  <a:tcPr/>
                </a:tc>
                <a:extLst>
                  <a:ext uri="{0D108BD9-81ED-4DB2-BD59-A6C34878D82A}">
                    <a16:rowId xmlns:a16="http://schemas.microsoft.com/office/drawing/2014/main" val="3839982532"/>
                  </a:ext>
                </a:extLst>
              </a:tr>
              <a:tr h="274320">
                <a:tc>
                  <a:txBody>
                    <a:bodyPr/>
                    <a:lstStyle/>
                    <a:p>
                      <a:r>
                        <a:rPr lang="en-US" sz="1600" dirty="0"/>
                        <a:t>PABS to lymph nodes</a:t>
                      </a:r>
                    </a:p>
                  </a:txBody>
                  <a:tcPr/>
                </a:tc>
                <a:tc>
                  <a:txBody>
                    <a:bodyPr/>
                    <a:lstStyle/>
                    <a:p>
                      <a:r>
                        <a:rPr lang="en-US" sz="1600" dirty="0"/>
                        <a:t>0.00002</a:t>
                      </a:r>
                    </a:p>
                  </a:txBody>
                  <a:tcPr/>
                </a:tc>
                <a:tc>
                  <a:txBody>
                    <a:bodyPr/>
                    <a:lstStyle/>
                    <a:p>
                      <a:r>
                        <a:rPr lang="en-US" sz="1600" dirty="0"/>
                        <a:t>0.00002</a:t>
                      </a:r>
                    </a:p>
                  </a:txBody>
                  <a:tcPr/>
                </a:tc>
                <a:tc>
                  <a:txBody>
                    <a:bodyPr/>
                    <a:lstStyle/>
                    <a:p>
                      <a:r>
                        <a:rPr lang="en-US" sz="1600" dirty="0"/>
                        <a:t>0.00002</a:t>
                      </a:r>
                    </a:p>
                  </a:txBody>
                  <a:tcPr/>
                </a:tc>
                <a:tc>
                  <a:txBody>
                    <a:bodyPr/>
                    <a:lstStyle/>
                    <a:p>
                      <a:r>
                        <a:rPr lang="en-US" sz="1600" dirty="0"/>
                        <a:t>0.00002</a:t>
                      </a:r>
                    </a:p>
                  </a:txBody>
                  <a:tcPr/>
                </a:tc>
                <a:tc>
                  <a:txBody>
                    <a:bodyPr/>
                    <a:lstStyle/>
                    <a:p>
                      <a:r>
                        <a:rPr lang="en-US" sz="1600" dirty="0"/>
                        <a:t>0.0004</a:t>
                      </a:r>
                    </a:p>
                  </a:txBody>
                  <a:tcPr/>
                </a:tc>
                <a:tc>
                  <a:txBody>
                    <a:bodyPr/>
                    <a:lstStyle/>
                    <a:p>
                      <a:r>
                        <a:rPr lang="en-US" sz="1600" dirty="0"/>
                        <a:t>0.0036</a:t>
                      </a:r>
                    </a:p>
                  </a:txBody>
                  <a:tcPr/>
                </a:tc>
                <a:tc>
                  <a:txBody>
                    <a:bodyPr/>
                    <a:lstStyle/>
                    <a:p>
                      <a:r>
                        <a:rPr lang="en-US" sz="1600" dirty="0"/>
                        <a:t>0.004</a:t>
                      </a:r>
                    </a:p>
                  </a:txBody>
                  <a:tcPr/>
                </a:tc>
                <a:extLst>
                  <a:ext uri="{0D108BD9-81ED-4DB2-BD59-A6C34878D82A}">
                    <a16:rowId xmlns:a16="http://schemas.microsoft.com/office/drawing/2014/main" val="3224664933"/>
                  </a:ext>
                </a:extLst>
              </a:tr>
              <a:tr h="274320">
                <a:tc>
                  <a:txBody>
                    <a:bodyPr/>
                    <a:lstStyle/>
                    <a:p>
                      <a:r>
                        <a:rPr lang="en-US" sz="1600" dirty="0"/>
                        <a:t>PABS to </a:t>
                      </a:r>
                      <a:r>
                        <a:rPr lang="en-US" sz="1600" dirty="0" err="1"/>
                        <a:t>TPA</a:t>
                      </a:r>
                      <a:endParaRPr lang="en-US" sz="1600" dirty="0"/>
                    </a:p>
                  </a:txBody>
                  <a:tcPr/>
                </a:tc>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tc>
                  <a:txBody>
                    <a:bodyPr/>
                    <a:lstStyle/>
                    <a:p>
                      <a:r>
                        <a:rPr lang="en-US" sz="1600" dirty="0"/>
                        <a:t>0.04</a:t>
                      </a:r>
                    </a:p>
                  </a:txBody>
                  <a:tcPr/>
                </a:tc>
                <a:tc>
                  <a:txBody>
                    <a:bodyPr/>
                    <a:lstStyle/>
                    <a:p>
                      <a:r>
                        <a:rPr lang="en-US" sz="1600" dirty="0"/>
                        <a:t>0.7</a:t>
                      </a:r>
                    </a:p>
                  </a:txBody>
                  <a:tcPr/>
                </a:tc>
                <a:extLst>
                  <a:ext uri="{0D108BD9-81ED-4DB2-BD59-A6C34878D82A}">
                    <a16:rowId xmlns:a16="http://schemas.microsoft.com/office/drawing/2014/main" val="3502667741"/>
                  </a:ext>
                </a:extLst>
              </a:tr>
              <a:tr h="274320">
                <a:tc>
                  <a:txBody>
                    <a:bodyPr/>
                    <a:lstStyle/>
                    <a:p>
                      <a:r>
                        <a:rPr lang="en-US" sz="1600" dirty="0" err="1"/>
                        <a:t>TPA</a:t>
                      </a:r>
                      <a:r>
                        <a:rPr lang="en-US" sz="1600" dirty="0"/>
                        <a:t> to PABS</a:t>
                      </a:r>
                    </a:p>
                  </a:txBody>
                  <a:tcPr/>
                </a:tc>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tc>
                  <a:txBody>
                    <a:bodyPr/>
                    <a:lstStyle/>
                    <a:p>
                      <a:r>
                        <a:rPr lang="en-US" sz="1600" dirty="0"/>
                        <a:t>0.0036</a:t>
                      </a:r>
                    </a:p>
                  </a:txBody>
                  <a:tcPr/>
                </a:tc>
                <a:tc>
                  <a:txBody>
                    <a:bodyPr/>
                    <a:lstStyle/>
                    <a:p>
                      <a:r>
                        <a:rPr lang="en-US" sz="1600" dirty="0"/>
                        <a:t>0.0005</a:t>
                      </a:r>
                    </a:p>
                  </a:txBody>
                  <a:tcPr/>
                </a:tc>
                <a:extLst>
                  <a:ext uri="{0D108BD9-81ED-4DB2-BD59-A6C34878D82A}">
                    <a16:rowId xmlns:a16="http://schemas.microsoft.com/office/drawing/2014/main" val="3102716857"/>
                  </a:ext>
                </a:extLst>
              </a:tr>
              <a:tr h="274320">
                <a:tc>
                  <a:txBody>
                    <a:bodyPr/>
                    <a:lstStyle/>
                    <a:p>
                      <a:r>
                        <a:rPr lang="en-US" sz="1600" dirty="0"/>
                        <a:t>Lymph nodes to blood</a:t>
                      </a:r>
                    </a:p>
                  </a:txBody>
                  <a:tcPr/>
                </a:tc>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tc>
                  <a:txBody>
                    <a:bodyPr/>
                    <a:lstStyle/>
                    <a:p>
                      <a:r>
                        <a:rPr lang="en-US" sz="1600" dirty="0"/>
                        <a:t>0.03</a:t>
                      </a:r>
                    </a:p>
                  </a:txBody>
                  <a:tcPr/>
                </a:tc>
                <a:tc>
                  <a:txBody>
                    <a:bodyPr/>
                    <a:lstStyle/>
                    <a:p>
                      <a:r>
                        <a:rPr lang="en-US" sz="1600" dirty="0"/>
                        <a:t>0.0006</a:t>
                      </a:r>
                    </a:p>
                  </a:txBody>
                  <a:tcPr/>
                </a:tc>
                <a:tc>
                  <a:txBody>
                    <a:bodyPr/>
                    <a:lstStyle/>
                    <a:p>
                      <a:r>
                        <a:rPr lang="en-US" sz="1600" dirty="0"/>
                        <a:t>0.03</a:t>
                      </a:r>
                    </a:p>
                  </a:txBody>
                  <a:tcPr/>
                </a:tc>
                <a:extLst>
                  <a:ext uri="{0D108BD9-81ED-4DB2-BD59-A6C34878D82A}">
                    <a16:rowId xmlns:a16="http://schemas.microsoft.com/office/drawing/2014/main" val="2871631586"/>
                  </a:ext>
                </a:extLst>
              </a:tr>
              <a:tr h="274320">
                <a:tc>
                  <a:txBody>
                    <a:bodyPr/>
                    <a:lstStyle/>
                    <a:p>
                      <a:r>
                        <a:rPr lang="en-US" sz="1600" dirty="0"/>
                        <a:t>Fragment to soluble</a:t>
                      </a:r>
                    </a:p>
                  </a:txBody>
                  <a:tcPr/>
                </a:tc>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extLst>
                  <a:ext uri="{0D108BD9-81ED-4DB2-BD59-A6C34878D82A}">
                    <a16:rowId xmlns:a16="http://schemas.microsoft.com/office/drawing/2014/main" val="993207789"/>
                  </a:ext>
                </a:extLst>
              </a:tr>
              <a:tr h="274320">
                <a:tc>
                  <a:txBody>
                    <a:bodyPr/>
                    <a:lstStyle/>
                    <a:p>
                      <a:r>
                        <a:rPr lang="en-US" sz="1600" dirty="0"/>
                        <a:t>Fragment to PABS</a:t>
                      </a:r>
                    </a:p>
                  </a:txBody>
                  <a:tcPr/>
                </a:tc>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tc>
                  <a:txBody>
                    <a:bodyPr/>
                    <a:lstStyle/>
                    <a:p>
                      <a:r>
                        <a:rPr lang="en-US" sz="1600" dirty="0"/>
                        <a:t>0.008</a:t>
                      </a:r>
                    </a:p>
                  </a:txBody>
                  <a:tcPr/>
                </a:tc>
                <a:extLst>
                  <a:ext uri="{0D108BD9-81ED-4DB2-BD59-A6C34878D82A}">
                    <a16:rowId xmlns:a16="http://schemas.microsoft.com/office/drawing/2014/main" val="3703683737"/>
                  </a:ext>
                </a:extLst>
              </a:tr>
            </a:tbl>
          </a:graphicData>
        </a:graphic>
      </p:graphicFrame>
    </p:spTree>
    <p:extLst>
      <p:ext uri="{BB962C8B-B14F-4D97-AF65-F5344CB8AC3E}">
        <p14:creationId xmlns:p14="http://schemas.microsoft.com/office/powerpoint/2010/main" val="315903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F41C8-89D6-6985-AD7F-2B81EDC1F911}"/>
              </a:ext>
            </a:extLst>
          </p:cNvPr>
          <p:cNvSpPr>
            <a:spLocks noGrp="1"/>
          </p:cNvSpPr>
          <p:nvPr>
            <p:ph type="title"/>
          </p:nvPr>
        </p:nvSpPr>
        <p:spPr/>
        <p:txBody>
          <a:bodyPr/>
          <a:lstStyle/>
          <a:p>
            <a:r>
              <a:rPr lang="en-US" dirty="0"/>
              <a:t>IMBA Overview</a:t>
            </a:r>
          </a:p>
        </p:txBody>
      </p:sp>
      <p:sp>
        <p:nvSpPr>
          <p:cNvPr id="3" name="Content Placeholder 2">
            <a:extLst>
              <a:ext uri="{FF2B5EF4-FFF2-40B4-BE49-F238E27FC236}">
                <a16:creationId xmlns:a16="http://schemas.microsoft.com/office/drawing/2014/main" id="{431F7D85-A756-5053-9C7E-058AA2165479}"/>
              </a:ext>
            </a:extLst>
          </p:cNvPr>
          <p:cNvSpPr>
            <a:spLocks noGrp="1"/>
          </p:cNvSpPr>
          <p:nvPr>
            <p:ph idx="1"/>
          </p:nvPr>
        </p:nvSpPr>
        <p:spPr>
          <a:xfrm>
            <a:off x="838200" y="1999715"/>
            <a:ext cx="5021179" cy="4177247"/>
          </a:xfrm>
        </p:spPr>
        <p:txBody>
          <a:bodyPr>
            <a:normAutofit/>
          </a:bodyPr>
          <a:lstStyle/>
          <a:p>
            <a:endParaRPr lang="en-US" dirty="0"/>
          </a:p>
          <a:p>
            <a:r>
              <a:rPr lang="en-US" dirty="0"/>
              <a:t>Understand Lite vs Plus vs Pro</a:t>
            </a:r>
          </a:p>
          <a:p>
            <a:r>
              <a:rPr lang="en-US" dirty="0"/>
              <a:t>Step through IMBA Modules</a:t>
            </a:r>
          </a:p>
          <a:p>
            <a:r>
              <a:rPr lang="en-US" dirty="0"/>
              <a:t>Highlight of key, commonly used aspects of IMBA</a:t>
            </a:r>
          </a:p>
          <a:p>
            <a:endParaRPr lang="en-US" dirty="0"/>
          </a:p>
          <a:p>
            <a:r>
              <a:rPr lang="en-US" b="1" u="sng" dirty="0">
                <a:solidFill>
                  <a:schemeClr val="accent2"/>
                </a:solidFill>
              </a:rPr>
              <a:t>WE WILL NOT COVER EVERYTHING</a:t>
            </a:r>
          </a:p>
        </p:txBody>
      </p:sp>
      <p:sp>
        <p:nvSpPr>
          <p:cNvPr id="4" name="Slide Number Placeholder 3">
            <a:extLst>
              <a:ext uri="{FF2B5EF4-FFF2-40B4-BE49-F238E27FC236}">
                <a16:creationId xmlns:a16="http://schemas.microsoft.com/office/drawing/2014/main" id="{488B3791-76ED-EC89-5EA4-7C3E89DEDDC4}"/>
              </a:ext>
            </a:extLst>
          </p:cNvPr>
          <p:cNvSpPr>
            <a:spLocks noGrp="1"/>
          </p:cNvSpPr>
          <p:nvPr>
            <p:ph type="sldNum" sz="quarter" idx="12"/>
          </p:nvPr>
        </p:nvSpPr>
        <p:spPr/>
        <p:txBody>
          <a:bodyPr/>
          <a:lstStyle/>
          <a:p>
            <a:fld id="{677F7B41-FD57-4489-AAB8-D17CF179067D}" type="slidenum">
              <a:rPr lang="en-US" smtClean="0"/>
              <a:t>18</a:t>
            </a:fld>
            <a:endParaRPr lang="en-US"/>
          </a:p>
        </p:txBody>
      </p:sp>
      <p:pic>
        <p:nvPicPr>
          <p:cNvPr id="5" name="Picture 4">
            <a:extLst>
              <a:ext uri="{FF2B5EF4-FFF2-40B4-BE49-F238E27FC236}">
                <a16:creationId xmlns:a16="http://schemas.microsoft.com/office/drawing/2014/main" id="{0833D827-D594-EC10-59BF-DD5F17CB74B2}"/>
              </a:ext>
            </a:extLst>
          </p:cNvPr>
          <p:cNvPicPr>
            <a:picLocks noChangeAspect="1"/>
          </p:cNvPicPr>
          <p:nvPr/>
        </p:nvPicPr>
        <p:blipFill>
          <a:blip r:embed="rId2"/>
          <a:stretch>
            <a:fillRect/>
          </a:stretch>
        </p:blipFill>
        <p:spPr>
          <a:xfrm>
            <a:off x="5921657" y="1298909"/>
            <a:ext cx="4978204" cy="4685369"/>
          </a:xfrm>
          <a:prstGeom prst="rect">
            <a:avLst/>
          </a:prstGeom>
        </p:spPr>
      </p:pic>
    </p:spTree>
    <p:extLst>
      <p:ext uri="{BB962C8B-B14F-4D97-AF65-F5344CB8AC3E}">
        <p14:creationId xmlns:p14="http://schemas.microsoft.com/office/powerpoint/2010/main" val="685796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4FB5B-703A-60EA-FAA2-2BB5BED8EDFA}"/>
              </a:ext>
            </a:extLst>
          </p:cNvPr>
          <p:cNvSpPr>
            <a:spLocks noGrp="1"/>
          </p:cNvSpPr>
          <p:nvPr>
            <p:ph type="title"/>
          </p:nvPr>
        </p:nvSpPr>
        <p:spPr/>
        <p:txBody>
          <a:bodyPr/>
          <a:lstStyle/>
          <a:p>
            <a:r>
              <a:rPr lang="en-US" dirty="0"/>
              <a:t>What is IMBA?</a:t>
            </a:r>
          </a:p>
        </p:txBody>
      </p:sp>
      <p:sp>
        <p:nvSpPr>
          <p:cNvPr id="3" name="Content Placeholder 2">
            <a:extLst>
              <a:ext uri="{FF2B5EF4-FFF2-40B4-BE49-F238E27FC236}">
                <a16:creationId xmlns:a16="http://schemas.microsoft.com/office/drawing/2014/main" id="{89C0DB3E-1D02-D5D5-C306-FAB20B089B06}"/>
              </a:ext>
            </a:extLst>
          </p:cNvPr>
          <p:cNvSpPr>
            <a:spLocks noGrp="1"/>
          </p:cNvSpPr>
          <p:nvPr>
            <p:ph idx="1"/>
          </p:nvPr>
        </p:nvSpPr>
        <p:spPr/>
        <p:txBody>
          <a:bodyPr/>
          <a:lstStyle/>
          <a:p>
            <a:r>
              <a:rPr lang="en-US" dirty="0"/>
              <a:t>Short Answer: </a:t>
            </a:r>
            <a:r>
              <a:rPr lang="en-US" b="1" dirty="0">
                <a:solidFill>
                  <a:schemeClr val="accent2"/>
                </a:solidFill>
              </a:rPr>
              <a:t>I</a:t>
            </a:r>
            <a:r>
              <a:rPr lang="en-US" dirty="0"/>
              <a:t>ntegrated </a:t>
            </a:r>
            <a:r>
              <a:rPr lang="en-US" b="1" dirty="0">
                <a:solidFill>
                  <a:schemeClr val="accent2"/>
                </a:solidFill>
              </a:rPr>
              <a:t>M</a:t>
            </a:r>
            <a:r>
              <a:rPr lang="en-US" dirty="0"/>
              <a:t>odules for </a:t>
            </a:r>
            <a:r>
              <a:rPr lang="en-US" b="1" dirty="0">
                <a:solidFill>
                  <a:schemeClr val="accent2"/>
                </a:solidFill>
              </a:rPr>
              <a:t>B</a:t>
            </a:r>
            <a:r>
              <a:rPr lang="en-US" dirty="0"/>
              <a:t>ioassay </a:t>
            </a:r>
            <a:r>
              <a:rPr lang="en-US" b="1" dirty="0">
                <a:solidFill>
                  <a:schemeClr val="accent2"/>
                </a:solidFill>
              </a:rPr>
              <a:t>A</a:t>
            </a:r>
            <a:r>
              <a:rPr lang="en-US" dirty="0"/>
              <a:t>nalysis</a:t>
            </a:r>
          </a:p>
          <a:p>
            <a:r>
              <a:rPr lang="en-US" dirty="0"/>
              <a:t>The IMBA code is a suite of software modules for internal dosimetry that implements respiratory tract, GI-tract, tissue dosimetry, biokinetic and bioassay models as recommended by the International Commission on Radiological Protection (ICRP)</a:t>
            </a:r>
          </a:p>
          <a:p>
            <a:r>
              <a:rPr lang="en-US" dirty="0"/>
              <a:t>Originally designed by the </a:t>
            </a:r>
            <a:r>
              <a:rPr lang="en-US" u="sng" dirty="0"/>
              <a:t>UK's Health Security Agency</a:t>
            </a:r>
            <a:r>
              <a:rPr lang="en-US" dirty="0"/>
              <a:t>, the IMBA modules can estimate single or multiple intakes of different radionuclides and calculate resulting doses in the body for the ICRP 68 Reference Worker </a:t>
            </a:r>
          </a:p>
        </p:txBody>
      </p:sp>
      <p:sp>
        <p:nvSpPr>
          <p:cNvPr id="4" name="Slide Number Placeholder 3">
            <a:extLst>
              <a:ext uri="{FF2B5EF4-FFF2-40B4-BE49-F238E27FC236}">
                <a16:creationId xmlns:a16="http://schemas.microsoft.com/office/drawing/2014/main" id="{70F4CF12-8B7C-1555-8C8A-BFF5D551A252}"/>
              </a:ext>
            </a:extLst>
          </p:cNvPr>
          <p:cNvSpPr>
            <a:spLocks noGrp="1"/>
          </p:cNvSpPr>
          <p:nvPr>
            <p:ph type="sldNum" sz="quarter" idx="12"/>
          </p:nvPr>
        </p:nvSpPr>
        <p:spPr/>
        <p:txBody>
          <a:bodyPr/>
          <a:lstStyle/>
          <a:p>
            <a:fld id="{677F7B41-FD57-4489-AAB8-D17CF179067D}" type="slidenum">
              <a:rPr lang="en-US" smtClean="0"/>
              <a:t>19</a:t>
            </a:fld>
            <a:endParaRPr lang="en-US"/>
          </a:p>
        </p:txBody>
      </p:sp>
    </p:spTree>
    <p:extLst>
      <p:ext uri="{BB962C8B-B14F-4D97-AF65-F5344CB8AC3E}">
        <p14:creationId xmlns:p14="http://schemas.microsoft.com/office/powerpoint/2010/main" val="3458387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2C0E9-69CA-8EF4-C2CC-8419491FF17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BCC1A130-0E9F-993E-7E0A-E00C8B7242D9}"/>
              </a:ext>
            </a:extLst>
          </p:cNvPr>
          <p:cNvSpPr>
            <a:spLocks noGrp="1"/>
          </p:cNvSpPr>
          <p:nvPr>
            <p:ph idx="1"/>
          </p:nvPr>
        </p:nvSpPr>
        <p:spPr/>
        <p:txBody>
          <a:bodyPr>
            <a:normAutofit fontScale="92500" lnSpcReduction="10000"/>
          </a:bodyPr>
          <a:lstStyle/>
          <a:p>
            <a:r>
              <a:rPr lang="en-US" dirty="0"/>
              <a:t>Internal Dose and Dosimetry Models</a:t>
            </a:r>
          </a:p>
          <a:p>
            <a:pPr lvl="1"/>
            <a:r>
              <a:rPr lang="en-US" dirty="0"/>
              <a:t>ICRP 66 Human Respiratory Tract Model</a:t>
            </a:r>
          </a:p>
          <a:p>
            <a:pPr lvl="1"/>
            <a:r>
              <a:rPr lang="en-US" dirty="0"/>
              <a:t>ICRP 30 Gastrointestinal Tract Model</a:t>
            </a:r>
          </a:p>
          <a:p>
            <a:pPr lvl="1"/>
            <a:r>
              <a:rPr lang="en-US" dirty="0"/>
              <a:t>NCRP 156 Wound Model</a:t>
            </a:r>
          </a:p>
          <a:p>
            <a:r>
              <a:rPr lang="en-US" dirty="0"/>
              <a:t>Overview of IMBA</a:t>
            </a:r>
          </a:p>
          <a:p>
            <a:pPr lvl="1"/>
            <a:r>
              <a:rPr lang="en-US" dirty="0"/>
              <a:t>IMBA Lite vs Plus vs Pro</a:t>
            </a:r>
          </a:p>
          <a:p>
            <a:pPr lvl="1"/>
            <a:r>
              <a:rPr lang="en-US" dirty="0"/>
              <a:t>Quick Tour of Main Screen, Bioassay Calculations Screen, and Dose Calculations Screen</a:t>
            </a:r>
          </a:p>
          <a:p>
            <a:r>
              <a:rPr lang="en-US" dirty="0"/>
              <a:t>In-Depth IMBA Pro Exercises</a:t>
            </a:r>
          </a:p>
          <a:p>
            <a:r>
              <a:rPr lang="en-US" dirty="0"/>
              <a:t>Select Limitations and Workarounds</a:t>
            </a:r>
          </a:p>
          <a:p>
            <a:r>
              <a:rPr lang="en-US" dirty="0"/>
              <a:t>Discussion</a:t>
            </a:r>
          </a:p>
          <a:p>
            <a:pPr lvl="1"/>
            <a:endParaRPr lang="en-US" dirty="0"/>
          </a:p>
        </p:txBody>
      </p:sp>
      <p:sp>
        <p:nvSpPr>
          <p:cNvPr id="4" name="Slide Number Placeholder 3">
            <a:extLst>
              <a:ext uri="{FF2B5EF4-FFF2-40B4-BE49-F238E27FC236}">
                <a16:creationId xmlns:a16="http://schemas.microsoft.com/office/drawing/2014/main" id="{343D42D3-7952-E73B-65F7-F924B2AFB5A0}"/>
              </a:ext>
            </a:extLst>
          </p:cNvPr>
          <p:cNvSpPr>
            <a:spLocks noGrp="1"/>
          </p:cNvSpPr>
          <p:nvPr>
            <p:ph type="sldNum" sz="quarter" idx="12"/>
          </p:nvPr>
        </p:nvSpPr>
        <p:spPr/>
        <p:txBody>
          <a:bodyPr/>
          <a:lstStyle/>
          <a:p>
            <a:fld id="{677F7B41-FD57-4489-AAB8-D17CF179067D}" type="slidenum">
              <a:rPr lang="en-US" smtClean="0"/>
              <a:t>2</a:t>
            </a:fld>
            <a:endParaRPr lang="en-US"/>
          </a:p>
        </p:txBody>
      </p:sp>
      <p:pic>
        <p:nvPicPr>
          <p:cNvPr id="5" name="Picture 4">
            <a:extLst>
              <a:ext uri="{FF2B5EF4-FFF2-40B4-BE49-F238E27FC236}">
                <a16:creationId xmlns:a16="http://schemas.microsoft.com/office/drawing/2014/main" id="{4EA100F7-3A7A-07E2-E49A-9ECB3789FB66}"/>
              </a:ext>
            </a:extLst>
          </p:cNvPr>
          <p:cNvPicPr>
            <a:picLocks noChangeAspect="1"/>
          </p:cNvPicPr>
          <p:nvPr/>
        </p:nvPicPr>
        <p:blipFill>
          <a:blip r:embed="rId2"/>
          <a:stretch>
            <a:fillRect/>
          </a:stretch>
        </p:blipFill>
        <p:spPr>
          <a:xfrm>
            <a:off x="8005262" y="1378547"/>
            <a:ext cx="2358566" cy="2219827"/>
          </a:xfrm>
          <a:prstGeom prst="rect">
            <a:avLst/>
          </a:prstGeom>
        </p:spPr>
      </p:pic>
    </p:spTree>
    <p:extLst>
      <p:ext uri="{BB962C8B-B14F-4D97-AF65-F5344CB8AC3E}">
        <p14:creationId xmlns:p14="http://schemas.microsoft.com/office/powerpoint/2010/main" val="3464017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FE071-E977-CBEE-659F-8EEA05DCFC73}"/>
              </a:ext>
            </a:extLst>
          </p:cNvPr>
          <p:cNvSpPr>
            <a:spLocks noGrp="1"/>
          </p:cNvSpPr>
          <p:nvPr>
            <p:ph type="title"/>
          </p:nvPr>
        </p:nvSpPr>
        <p:spPr/>
        <p:txBody>
          <a:bodyPr/>
          <a:lstStyle/>
          <a:p>
            <a:r>
              <a:rPr lang="en-US" dirty="0"/>
              <a:t>A Bit of History</a:t>
            </a:r>
          </a:p>
        </p:txBody>
      </p:sp>
      <p:sp>
        <p:nvSpPr>
          <p:cNvPr id="3" name="Content Placeholder 2">
            <a:extLst>
              <a:ext uri="{FF2B5EF4-FFF2-40B4-BE49-F238E27FC236}">
                <a16:creationId xmlns:a16="http://schemas.microsoft.com/office/drawing/2014/main" id="{FBB742DD-A3F3-05CC-533E-38BAA34BB2CB}"/>
              </a:ext>
            </a:extLst>
          </p:cNvPr>
          <p:cNvSpPr>
            <a:spLocks noGrp="1"/>
          </p:cNvSpPr>
          <p:nvPr>
            <p:ph idx="1"/>
          </p:nvPr>
        </p:nvSpPr>
        <p:spPr/>
        <p:txBody>
          <a:bodyPr>
            <a:normAutofit lnSpcReduction="10000"/>
          </a:bodyPr>
          <a:lstStyle/>
          <a:p>
            <a:r>
              <a:rPr lang="en-US" dirty="0"/>
              <a:t>Mid 1980’s codes to evaluate bioassay data and calculate internal doses</a:t>
            </a:r>
          </a:p>
          <a:p>
            <a:pPr lvl="1"/>
            <a:r>
              <a:rPr lang="en-US" dirty="0"/>
              <a:t>GENMOD, INDOS, REMEDY, and CINDY… based on ICRP 26/20</a:t>
            </a:r>
          </a:p>
          <a:p>
            <a:r>
              <a:rPr lang="en-US" dirty="0"/>
              <a:t>Mid 1980’s these codes couldn’t use new ICRP 66 HRTM</a:t>
            </a:r>
          </a:p>
          <a:p>
            <a:pPr lvl="1"/>
            <a:r>
              <a:rPr lang="en-US" dirty="0"/>
              <a:t>IMBA was born in 1997</a:t>
            </a:r>
          </a:p>
          <a:p>
            <a:pPr lvl="2"/>
            <a:r>
              <a:rPr lang="en-US" dirty="0"/>
              <a:t>British Nuclear Fuels</a:t>
            </a:r>
          </a:p>
          <a:p>
            <a:pPr lvl="2"/>
            <a:r>
              <a:rPr lang="en-US" dirty="0" err="1"/>
              <a:t>Westlakes</a:t>
            </a:r>
            <a:r>
              <a:rPr lang="en-US" dirty="0"/>
              <a:t> Research Institute</a:t>
            </a:r>
          </a:p>
          <a:p>
            <a:pPr lvl="2"/>
            <a:r>
              <a:rPr lang="en-US" dirty="0"/>
              <a:t>UK National Radiological Protection Board (NRPB) (absorbed into UK Health Protection Agency)</a:t>
            </a:r>
          </a:p>
          <a:p>
            <a:r>
              <a:rPr lang="en-US" dirty="0"/>
              <a:t>Fast forward to today…</a:t>
            </a:r>
          </a:p>
          <a:p>
            <a:pPr lvl="1"/>
            <a:r>
              <a:rPr lang="en-US" b="1" dirty="0"/>
              <a:t>IMBA 5.0.1</a:t>
            </a:r>
            <a:r>
              <a:rPr lang="en-US" dirty="0"/>
              <a:t>: developed by UK HPA and licensed by RAMP</a:t>
            </a:r>
          </a:p>
        </p:txBody>
      </p:sp>
      <p:sp>
        <p:nvSpPr>
          <p:cNvPr id="4" name="Slide Number Placeholder 3">
            <a:extLst>
              <a:ext uri="{FF2B5EF4-FFF2-40B4-BE49-F238E27FC236}">
                <a16:creationId xmlns:a16="http://schemas.microsoft.com/office/drawing/2014/main" id="{F3D51591-F91B-7EE5-2105-EF2C1FC1F438}"/>
              </a:ext>
            </a:extLst>
          </p:cNvPr>
          <p:cNvSpPr>
            <a:spLocks noGrp="1"/>
          </p:cNvSpPr>
          <p:nvPr>
            <p:ph type="sldNum" sz="quarter" idx="12"/>
          </p:nvPr>
        </p:nvSpPr>
        <p:spPr/>
        <p:txBody>
          <a:bodyPr/>
          <a:lstStyle/>
          <a:p>
            <a:fld id="{677F7B41-FD57-4489-AAB8-D17CF179067D}" type="slidenum">
              <a:rPr lang="en-US" smtClean="0"/>
              <a:t>20</a:t>
            </a:fld>
            <a:endParaRPr lang="en-US"/>
          </a:p>
        </p:txBody>
      </p:sp>
    </p:spTree>
    <p:extLst>
      <p:ext uri="{BB962C8B-B14F-4D97-AF65-F5344CB8AC3E}">
        <p14:creationId xmlns:p14="http://schemas.microsoft.com/office/powerpoint/2010/main" val="2201895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F4F69-7A5E-5585-9FF2-38E8939D186A}"/>
              </a:ext>
            </a:extLst>
          </p:cNvPr>
          <p:cNvSpPr>
            <a:spLocks noGrp="1"/>
          </p:cNvSpPr>
          <p:nvPr>
            <p:ph type="title"/>
          </p:nvPr>
        </p:nvSpPr>
        <p:spPr/>
        <p:txBody>
          <a:bodyPr/>
          <a:lstStyle/>
          <a:p>
            <a:r>
              <a:rPr lang="en-US" dirty="0"/>
              <a:t>IMBA Lite</a:t>
            </a:r>
          </a:p>
        </p:txBody>
      </p:sp>
      <p:sp>
        <p:nvSpPr>
          <p:cNvPr id="3" name="Content Placeholder 2">
            <a:extLst>
              <a:ext uri="{FF2B5EF4-FFF2-40B4-BE49-F238E27FC236}">
                <a16:creationId xmlns:a16="http://schemas.microsoft.com/office/drawing/2014/main" id="{D9A91FDE-4A7D-C905-3839-02C5F2589304}"/>
              </a:ext>
            </a:extLst>
          </p:cNvPr>
          <p:cNvSpPr>
            <a:spLocks noGrp="1"/>
          </p:cNvSpPr>
          <p:nvPr>
            <p:ph idx="1"/>
          </p:nvPr>
        </p:nvSpPr>
        <p:spPr/>
        <p:txBody>
          <a:bodyPr/>
          <a:lstStyle/>
          <a:p>
            <a:r>
              <a:rPr lang="en-US" dirty="0"/>
              <a:t>The base unit is the core of IMBA Professional Plus and enables the user to perform basic internal dosimetry calculations (e.g., calculating doses from a specified intake, estimating an intake from bioassay measurements and calculating bioassay quantities from a given intake)</a:t>
            </a:r>
          </a:p>
          <a:p>
            <a:r>
              <a:rPr lang="en-US" dirty="0"/>
              <a:t>Includes 75 radionuclides</a:t>
            </a:r>
          </a:p>
          <a:p>
            <a:pPr lvl="1"/>
            <a:r>
              <a:rPr lang="en-US" dirty="0"/>
              <a:t>Additional Radionuclides Pack1 and 2 adding ~665 more</a:t>
            </a:r>
          </a:p>
          <a:p>
            <a:r>
              <a:rPr lang="en-US" dirty="0"/>
              <a:t>Assess an intake from either inhalation , ingestion , or direct injection </a:t>
            </a:r>
          </a:p>
          <a:p>
            <a:r>
              <a:rPr lang="en-US" dirty="0"/>
              <a:t>Full access to ICRP 60/68 and ICRP 26/30 models and parameters</a:t>
            </a:r>
          </a:p>
        </p:txBody>
      </p:sp>
      <p:sp>
        <p:nvSpPr>
          <p:cNvPr id="4" name="Slide Number Placeholder 3">
            <a:extLst>
              <a:ext uri="{FF2B5EF4-FFF2-40B4-BE49-F238E27FC236}">
                <a16:creationId xmlns:a16="http://schemas.microsoft.com/office/drawing/2014/main" id="{3C6F1508-7160-8C3D-6596-E83F60C9F65A}"/>
              </a:ext>
            </a:extLst>
          </p:cNvPr>
          <p:cNvSpPr>
            <a:spLocks noGrp="1"/>
          </p:cNvSpPr>
          <p:nvPr>
            <p:ph type="sldNum" sz="quarter" idx="12"/>
          </p:nvPr>
        </p:nvSpPr>
        <p:spPr/>
        <p:txBody>
          <a:bodyPr/>
          <a:lstStyle/>
          <a:p>
            <a:fld id="{677F7B41-FD57-4489-AAB8-D17CF179067D}" type="slidenum">
              <a:rPr lang="en-US" smtClean="0"/>
              <a:t>21</a:t>
            </a:fld>
            <a:endParaRPr lang="en-US"/>
          </a:p>
        </p:txBody>
      </p:sp>
    </p:spTree>
    <p:extLst>
      <p:ext uri="{BB962C8B-B14F-4D97-AF65-F5344CB8AC3E}">
        <p14:creationId xmlns:p14="http://schemas.microsoft.com/office/powerpoint/2010/main" val="809602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93FC8-8F6F-6146-0B57-492EDDA6F3B9}"/>
              </a:ext>
            </a:extLst>
          </p:cNvPr>
          <p:cNvSpPr>
            <a:spLocks noGrp="1"/>
          </p:cNvSpPr>
          <p:nvPr>
            <p:ph type="title"/>
          </p:nvPr>
        </p:nvSpPr>
        <p:spPr/>
        <p:txBody>
          <a:bodyPr/>
          <a:lstStyle/>
          <a:p>
            <a:r>
              <a:rPr lang="en-US" dirty="0"/>
              <a:t>IMBA Plus Ad-</a:t>
            </a:r>
            <a:r>
              <a:rPr lang="en-US" dirty="0" err="1"/>
              <a:t>Ons</a:t>
            </a:r>
            <a:endParaRPr lang="en-US" dirty="0"/>
          </a:p>
        </p:txBody>
      </p:sp>
      <p:sp>
        <p:nvSpPr>
          <p:cNvPr id="3" name="Content Placeholder 2">
            <a:extLst>
              <a:ext uri="{FF2B5EF4-FFF2-40B4-BE49-F238E27FC236}">
                <a16:creationId xmlns:a16="http://schemas.microsoft.com/office/drawing/2014/main" id="{67AEB13A-EBF0-5B17-3FA6-5C6657089269}"/>
              </a:ext>
            </a:extLst>
          </p:cNvPr>
          <p:cNvSpPr>
            <a:spLocks noGrp="1"/>
          </p:cNvSpPr>
          <p:nvPr>
            <p:ph idx="1"/>
          </p:nvPr>
        </p:nvSpPr>
        <p:spPr/>
        <p:txBody>
          <a:bodyPr/>
          <a:lstStyle/>
          <a:p>
            <a:r>
              <a:rPr lang="en-US" u="sng" dirty="0"/>
              <a:t>All IMBA Base Unit functionality</a:t>
            </a:r>
          </a:p>
          <a:p>
            <a:r>
              <a:rPr lang="en-US" dirty="0"/>
              <a:t>(1) Multiple Intake Regimes</a:t>
            </a:r>
          </a:p>
          <a:p>
            <a:r>
              <a:rPr lang="en-US" dirty="0"/>
              <a:t>(2) Multiple Bioassay Types</a:t>
            </a:r>
          </a:p>
          <a:p>
            <a:r>
              <a:rPr lang="en-US" dirty="0"/>
              <a:t>(3) Associated Radionuclides</a:t>
            </a:r>
          </a:p>
          <a:p>
            <a:r>
              <a:rPr lang="en-US" dirty="0"/>
              <a:t>(4) Uranium Mixtures</a:t>
            </a:r>
          </a:p>
          <a:p>
            <a:r>
              <a:rPr lang="en-US" dirty="0"/>
              <a:t>(5) Uptake from Wounds</a:t>
            </a:r>
          </a:p>
        </p:txBody>
      </p:sp>
      <p:sp>
        <p:nvSpPr>
          <p:cNvPr id="4" name="Slide Number Placeholder 3">
            <a:extLst>
              <a:ext uri="{FF2B5EF4-FFF2-40B4-BE49-F238E27FC236}">
                <a16:creationId xmlns:a16="http://schemas.microsoft.com/office/drawing/2014/main" id="{B76849F3-A688-D41E-31CA-D79D342172A3}"/>
              </a:ext>
            </a:extLst>
          </p:cNvPr>
          <p:cNvSpPr>
            <a:spLocks noGrp="1"/>
          </p:cNvSpPr>
          <p:nvPr>
            <p:ph type="sldNum" sz="quarter" idx="12"/>
          </p:nvPr>
        </p:nvSpPr>
        <p:spPr/>
        <p:txBody>
          <a:bodyPr/>
          <a:lstStyle/>
          <a:p>
            <a:fld id="{677F7B41-FD57-4489-AAB8-D17CF179067D}" type="slidenum">
              <a:rPr lang="en-US" smtClean="0"/>
              <a:t>22</a:t>
            </a:fld>
            <a:endParaRPr lang="en-US"/>
          </a:p>
        </p:txBody>
      </p:sp>
    </p:spTree>
    <p:extLst>
      <p:ext uri="{BB962C8B-B14F-4D97-AF65-F5344CB8AC3E}">
        <p14:creationId xmlns:p14="http://schemas.microsoft.com/office/powerpoint/2010/main" val="659133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8CA56-24A5-81AE-184E-72C6AA722ED2}"/>
              </a:ext>
            </a:extLst>
          </p:cNvPr>
          <p:cNvSpPr>
            <a:spLocks noGrp="1"/>
          </p:cNvSpPr>
          <p:nvPr>
            <p:ph type="title"/>
          </p:nvPr>
        </p:nvSpPr>
        <p:spPr/>
        <p:txBody>
          <a:bodyPr/>
          <a:lstStyle/>
          <a:p>
            <a:r>
              <a:rPr lang="en-US" dirty="0"/>
              <a:t>Multiple Intake Regimes (#1)</a:t>
            </a:r>
          </a:p>
        </p:txBody>
      </p:sp>
      <p:sp>
        <p:nvSpPr>
          <p:cNvPr id="3" name="Content Placeholder 2">
            <a:extLst>
              <a:ext uri="{FF2B5EF4-FFF2-40B4-BE49-F238E27FC236}">
                <a16:creationId xmlns:a16="http://schemas.microsoft.com/office/drawing/2014/main" id="{F8EE61ED-297F-82F2-FA9A-A939A62CF95C}"/>
              </a:ext>
            </a:extLst>
          </p:cNvPr>
          <p:cNvSpPr>
            <a:spLocks noGrp="1"/>
          </p:cNvSpPr>
          <p:nvPr>
            <p:ph idx="1"/>
          </p:nvPr>
        </p:nvSpPr>
        <p:spPr>
          <a:xfrm>
            <a:off x="838200" y="1999715"/>
            <a:ext cx="3240505" cy="4177247"/>
          </a:xfrm>
        </p:spPr>
        <p:txBody>
          <a:bodyPr/>
          <a:lstStyle/>
          <a:p>
            <a:r>
              <a:rPr lang="en-US" dirty="0"/>
              <a:t>Up to 10</a:t>
            </a:r>
          </a:p>
          <a:p>
            <a:r>
              <a:rPr lang="en-US" dirty="0"/>
              <a:t>Contributions from each included in bioassay and dose calculations</a:t>
            </a:r>
          </a:p>
          <a:p>
            <a:r>
              <a:rPr lang="en-US" dirty="0"/>
              <a:t>Different model parameters assigned to each</a:t>
            </a:r>
          </a:p>
        </p:txBody>
      </p:sp>
      <p:sp>
        <p:nvSpPr>
          <p:cNvPr id="4" name="Slide Number Placeholder 3">
            <a:extLst>
              <a:ext uri="{FF2B5EF4-FFF2-40B4-BE49-F238E27FC236}">
                <a16:creationId xmlns:a16="http://schemas.microsoft.com/office/drawing/2014/main" id="{5816653F-F1BD-9411-F526-114B3C507C70}"/>
              </a:ext>
            </a:extLst>
          </p:cNvPr>
          <p:cNvSpPr>
            <a:spLocks noGrp="1"/>
          </p:cNvSpPr>
          <p:nvPr>
            <p:ph type="sldNum" sz="quarter" idx="12"/>
          </p:nvPr>
        </p:nvSpPr>
        <p:spPr/>
        <p:txBody>
          <a:bodyPr/>
          <a:lstStyle/>
          <a:p>
            <a:fld id="{677F7B41-FD57-4489-AAB8-D17CF179067D}" type="slidenum">
              <a:rPr lang="en-US" smtClean="0"/>
              <a:t>23</a:t>
            </a:fld>
            <a:endParaRPr lang="en-US"/>
          </a:p>
        </p:txBody>
      </p:sp>
      <p:pic>
        <p:nvPicPr>
          <p:cNvPr id="5" name="Picture 4">
            <a:extLst>
              <a:ext uri="{FF2B5EF4-FFF2-40B4-BE49-F238E27FC236}">
                <a16:creationId xmlns:a16="http://schemas.microsoft.com/office/drawing/2014/main" id="{C826F331-5F3F-2998-C2CE-99A870FD1A59}"/>
              </a:ext>
            </a:extLst>
          </p:cNvPr>
          <p:cNvPicPr>
            <a:picLocks noChangeAspect="1"/>
          </p:cNvPicPr>
          <p:nvPr/>
        </p:nvPicPr>
        <p:blipFill>
          <a:blip r:embed="rId2"/>
          <a:stretch>
            <a:fillRect/>
          </a:stretch>
        </p:blipFill>
        <p:spPr>
          <a:xfrm>
            <a:off x="4227097" y="1999715"/>
            <a:ext cx="7772400" cy="3843020"/>
          </a:xfrm>
          <a:prstGeom prst="rect">
            <a:avLst/>
          </a:prstGeom>
          <a:ln>
            <a:solidFill>
              <a:schemeClr val="tx1"/>
            </a:solidFill>
          </a:ln>
        </p:spPr>
      </p:pic>
    </p:spTree>
    <p:extLst>
      <p:ext uri="{BB962C8B-B14F-4D97-AF65-F5344CB8AC3E}">
        <p14:creationId xmlns:p14="http://schemas.microsoft.com/office/powerpoint/2010/main" val="699244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8CA56-24A5-81AE-184E-72C6AA722ED2}"/>
              </a:ext>
            </a:extLst>
          </p:cNvPr>
          <p:cNvSpPr>
            <a:spLocks noGrp="1"/>
          </p:cNvSpPr>
          <p:nvPr>
            <p:ph type="title"/>
          </p:nvPr>
        </p:nvSpPr>
        <p:spPr/>
        <p:txBody>
          <a:bodyPr/>
          <a:lstStyle/>
          <a:p>
            <a:r>
              <a:rPr lang="en-US" dirty="0"/>
              <a:t>Multiple Bioassay Types (#2)</a:t>
            </a:r>
          </a:p>
        </p:txBody>
      </p:sp>
      <p:sp>
        <p:nvSpPr>
          <p:cNvPr id="3" name="Content Placeholder 2">
            <a:extLst>
              <a:ext uri="{FF2B5EF4-FFF2-40B4-BE49-F238E27FC236}">
                <a16:creationId xmlns:a16="http://schemas.microsoft.com/office/drawing/2014/main" id="{F8EE61ED-297F-82F2-FA9A-A939A62CF95C}"/>
              </a:ext>
            </a:extLst>
          </p:cNvPr>
          <p:cNvSpPr>
            <a:spLocks noGrp="1"/>
          </p:cNvSpPr>
          <p:nvPr>
            <p:ph idx="1"/>
          </p:nvPr>
        </p:nvSpPr>
        <p:spPr>
          <a:xfrm>
            <a:off x="838200" y="1999715"/>
            <a:ext cx="3541295" cy="4177247"/>
          </a:xfrm>
        </p:spPr>
        <p:txBody>
          <a:bodyPr>
            <a:normAutofit fontScale="92500" lnSpcReduction="10000"/>
          </a:bodyPr>
          <a:lstStyle/>
          <a:p>
            <a:r>
              <a:rPr lang="en-US" dirty="0"/>
              <a:t>8 different bioassay quantities</a:t>
            </a:r>
          </a:p>
          <a:p>
            <a:r>
              <a:rPr lang="en-US" dirty="0"/>
              <a:t>This allows user to fit the intake to different bioassay types simultaneously</a:t>
            </a:r>
          </a:p>
          <a:p>
            <a:r>
              <a:rPr lang="en-US" dirty="0"/>
              <a:t>This Add-on also works with Add-On 1 to enable multiple intakes to be fitted to multiple bioassay data types simultaneously</a:t>
            </a:r>
          </a:p>
        </p:txBody>
      </p:sp>
      <p:sp>
        <p:nvSpPr>
          <p:cNvPr id="4" name="Slide Number Placeholder 3">
            <a:extLst>
              <a:ext uri="{FF2B5EF4-FFF2-40B4-BE49-F238E27FC236}">
                <a16:creationId xmlns:a16="http://schemas.microsoft.com/office/drawing/2014/main" id="{5816653F-F1BD-9411-F526-114B3C507C70}"/>
              </a:ext>
            </a:extLst>
          </p:cNvPr>
          <p:cNvSpPr>
            <a:spLocks noGrp="1"/>
          </p:cNvSpPr>
          <p:nvPr>
            <p:ph type="sldNum" sz="quarter" idx="12"/>
          </p:nvPr>
        </p:nvSpPr>
        <p:spPr/>
        <p:txBody>
          <a:bodyPr/>
          <a:lstStyle/>
          <a:p>
            <a:fld id="{677F7B41-FD57-4489-AAB8-D17CF179067D}" type="slidenum">
              <a:rPr lang="en-US" smtClean="0"/>
              <a:t>24</a:t>
            </a:fld>
            <a:endParaRPr lang="en-US"/>
          </a:p>
        </p:txBody>
      </p:sp>
      <p:pic>
        <p:nvPicPr>
          <p:cNvPr id="6" name="Picture 5">
            <a:extLst>
              <a:ext uri="{FF2B5EF4-FFF2-40B4-BE49-F238E27FC236}">
                <a16:creationId xmlns:a16="http://schemas.microsoft.com/office/drawing/2014/main" id="{339590D0-3308-928C-5E3F-E83C2654341F}"/>
              </a:ext>
            </a:extLst>
          </p:cNvPr>
          <p:cNvPicPr>
            <a:picLocks noChangeAspect="1"/>
          </p:cNvPicPr>
          <p:nvPr/>
        </p:nvPicPr>
        <p:blipFill>
          <a:blip r:embed="rId2"/>
          <a:stretch>
            <a:fillRect/>
          </a:stretch>
        </p:blipFill>
        <p:spPr>
          <a:xfrm>
            <a:off x="4379495" y="1999715"/>
            <a:ext cx="7683501" cy="3902815"/>
          </a:xfrm>
          <a:prstGeom prst="rect">
            <a:avLst/>
          </a:prstGeom>
          <a:ln>
            <a:solidFill>
              <a:schemeClr val="tx1"/>
            </a:solidFill>
          </a:ln>
        </p:spPr>
      </p:pic>
    </p:spTree>
    <p:extLst>
      <p:ext uri="{BB962C8B-B14F-4D97-AF65-F5344CB8AC3E}">
        <p14:creationId xmlns:p14="http://schemas.microsoft.com/office/powerpoint/2010/main" val="70471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8CA56-24A5-81AE-184E-72C6AA722ED2}"/>
              </a:ext>
            </a:extLst>
          </p:cNvPr>
          <p:cNvSpPr>
            <a:spLocks noGrp="1"/>
          </p:cNvSpPr>
          <p:nvPr>
            <p:ph type="title"/>
          </p:nvPr>
        </p:nvSpPr>
        <p:spPr/>
        <p:txBody>
          <a:bodyPr/>
          <a:lstStyle/>
          <a:p>
            <a:r>
              <a:rPr lang="en-US" dirty="0"/>
              <a:t>Associated Radionuclides (#3)</a:t>
            </a:r>
          </a:p>
        </p:txBody>
      </p:sp>
      <p:sp>
        <p:nvSpPr>
          <p:cNvPr id="3" name="Content Placeholder 2">
            <a:extLst>
              <a:ext uri="{FF2B5EF4-FFF2-40B4-BE49-F238E27FC236}">
                <a16:creationId xmlns:a16="http://schemas.microsoft.com/office/drawing/2014/main" id="{F8EE61ED-297F-82F2-FA9A-A939A62CF95C}"/>
              </a:ext>
            </a:extLst>
          </p:cNvPr>
          <p:cNvSpPr>
            <a:spLocks noGrp="1"/>
          </p:cNvSpPr>
          <p:nvPr>
            <p:ph idx="1"/>
          </p:nvPr>
        </p:nvSpPr>
        <p:spPr>
          <a:xfrm>
            <a:off x="838200" y="1999715"/>
            <a:ext cx="3541295" cy="4177247"/>
          </a:xfrm>
        </p:spPr>
        <p:txBody>
          <a:bodyPr>
            <a:normAutofit fontScale="77500" lnSpcReduction="20000"/>
          </a:bodyPr>
          <a:lstStyle/>
          <a:p>
            <a:r>
              <a:rPr lang="en-US" dirty="0"/>
              <a:t>Enables the user to specify up to 30 additional associated radionuclides</a:t>
            </a:r>
          </a:p>
          <a:p>
            <a:r>
              <a:rPr lang="en-US" dirty="0"/>
              <a:t>Subsequent dose calculations will include the components from all of the associated radionuclides</a:t>
            </a:r>
          </a:p>
          <a:p>
            <a:r>
              <a:rPr lang="en-US" dirty="0"/>
              <a:t>In the dose calculations, it is assumed that the absorption rates (and f</a:t>
            </a:r>
            <a:r>
              <a:rPr lang="en-US" baseline="-25000" dirty="0"/>
              <a:t>1</a:t>
            </a:r>
            <a:r>
              <a:rPr lang="en-US" dirty="0"/>
              <a:t> values) of each associated radionuclide are identical to that of the indicator radionuclide</a:t>
            </a:r>
          </a:p>
        </p:txBody>
      </p:sp>
      <p:sp>
        <p:nvSpPr>
          <p:cNvPr id="4" name="Slide Number Placeholder 3">
            <a:extLst>
              <a:ext uri="{FF2B5EF4-FFF2-40B4-BE49-F238E27FC236}">
                <a16:creationId xmlns:a16="http://schemas.microsoft.com/office/drawing/2014/main" id="{5816653F-F1BD-9411-F526-114B3C507C70}"/>
              </a:ext>
            </a:extLst>
          </p:cNvPr>
          <p:cNvSpPr>
            <a:spLocks noGrp="1"/>
          </p:cNvSpPr>
          <p:nvPr>
            <p:ph type="sldNum" sz="quarter" idx="12"/>
          </p:nvPr>
        </p:nvSpPr>
        <p:spPr/>
        <p:txBody>
          <a:bodyPr/>
          <a:lstStyle/>
          <a:p>
            <a:fld id="{677F7B41-FD57-4489-AAB8-D17CF179067D}" type="slidenum">
              <a:rPr lang="en-US" smtClean="0"/>
              <a:t>25</a:t>
            </a:fld>
            <a:endParaRPr lang="en-US"/>
          </a:p>
        </p:txBody>
      </p:sp>
      <p:pic>
        <p:nvPicPr>
          <p:cNvPr id="5" name="Picture 4">
            <a:extLst>
              <a:ext uri="{FF2B5EF4-FFF2-40B4-BE49-F238E27FC236}">
                <a16:creationId xmlns:a16="http://schemas.microsoft.com/office/drawing/2014/main" id="{6C1A2D32-FC10-9E3A-9E64-EFA9D4F25993}"/>
              </a:ext>
            </a:extLst>
          </p:cNvPr>
          <p:cNvPicPr>
            <a:picLocks noChangeAspect="1"/>
          </p:cNvPicPr>
          <p:nvPr/>
        </p:nvPicPr>
        <p:blipFill>
          <a:blip r:embed="rId2"/>
          <a:stretch>
            <a:fillRect/>
          </a:stretch>
        </p:blipFill>
        <p:spPr>
          <a:xfrm>
            <a:off x="4379495" y="1999715"/>
            <a:ext cx="7772400" cy="3871590"/>
          </a:xfrm>
          <a:prstGeom prst="rect">
            <a:avLst/>
          </a:prstGeom>
          <a:ln>
            <a:solidFill>
              <a:schemeClr val="tx1"/>
            </a:solidFill>
          </a:ln>
        </p:spPr>
      </p:pic>
    </p:spTree>
    <p:extLst>
      <p:ext uri="{BB962C8B-B14F-4D97-AF65-F5344CB8AC3E}">
        <p14:creationId xmlns:p14="http://schemas.microsoft.com/office/powerpoint/2010/main" val="470192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8CA56-24A5-81AE-184E-72C6AA722ED2}"/>
              </a:ext>
            </a:extLst>
          </p:cNvPr>
          <p:cNvSpPr>
            <a:spLocks noGrp="1"/>
          </p:cNvSpPr>
          <p:nvPr>
            <p:ph type="title"/>
          </p:nvPr>
        </p:nvSpPr>
        <p:spPr/>
        <p:txBody>
          <a:bodyPr/>
          <a:lstStyle/>
          <a:p>
            <a:r>
              <a:rPr lang="en-US" dirty="0"/>
              <a:t>Uranium Mixtures (#4)</a:t>
            </a:r>
          </a:p>
        </p:txBody>
      </p:sp>
      <p:sp>
        <p:nvSpPr>
          <p:cNvPr id="3" name="Content Placeholder 2">
            <a:extLst>
              <a:ext uri="{FF2B5EF4-FFF2-40B4-BE49-F238E27FC236}">
                <a16:creationId xmlns:a16="http://schemas.microsoft.com/office/drawing/2014/main" id="{F8EE61ED-297F-82F2-FA9A-A939A62CF95C}"/>
              </a:ext>
            </a:extLst>
          </p:cNvPr>
          <p:cNvSpPr>
            <a:spLocks noGrp="1"/>
          </p:cNvSpPr>
          <p:nvPr>
            <p:ph idx="1"/>
          </p:nvPr>
        </p:nvSpPr>
        <p:spPr>
          <a:xfrm>
            <a:off x="838200" y="1999715"/>
            <a:ext cx="4497805" cy="4177247"/>
          </a:xfrm>
        </p:spPr>
        <p:txBody>
          <a:bodyPr>
            <a:normAutofit fontScale="77500" lnSpcReduction="20000"/>
          </a:bodyPr>
          <a:lstStyle/>
          <a:p>
            <a:r>
              <a:rPr lang="en-US" dirty="0"/>
              <a:t>Enables the user to specify a mixture of uranium isotopes (U-234, U-235, U-236 and U-238) for dose and bioassay calculations</a:t>
            </a:r>
          </a:p>
          <a:p>
            <a:r>
              <a:rPr lang="en-US" dirty="0"/>
              <a:t>The user can choose default values for enriched, depleted, or natural uranium, or specify the mixtures directly</a:t>
            </a:r>
          </a:p>
          <a:p>
            <a:r>
              <a:rPr lang="en-US" dirty="0"/>
              <a:t>The specific activity of the resulting mixture is automatically calculated</a:t>
            </a:r>
          </a:p>
          <a:p>
            <a:r>
              <a:rPr lang="en-US" dirty="0"/>
              <a:t>This option also allows the user to specify the intakes in terms of mass (mg).</a:t>
            </a:r>
          </a:p>
        </p:txBody>
      </p:sp>
      <p:sp>
        <p:nvSpPr>
          <p:cNvPr id="4" name="Slide Number Placeholder 3">
            <a:extLst>
              <a:ext uri="{FF2B5EF4-FFF2-40B4-BE49-F238E27FC236}">
                <a16:creationId xmlns:a16="http://schemas.microsoft.com/office/drawing/2014/main" id="{5816653F-F1BD-9411-F526-114B3C507C70}"/>
              </a:ext>
            </a:extLst>
          </p:cNvPr>
          <p:cNvSpPr>
            <a:spLocks noGrp="1"/>
          </p:cNvSpPr>
          <p:nvPr>
            <p:ph type="sldNum" sz="quarter" idx="12"/>
          </p:nvPr>
        </p:nvSpPr>
        <p:spPr/>
        <p:txBody>
          <a:bodyPr/>
          <a:lstStyle/>
          <a:p>
            <a:fld id="{677F7B41-FD57-4489-AAB8-D17CF179067D}" type="slidenum">
              <a:rPr lang="en-US" smtClean="0"/>
              <a:t>26</a:t>
            </a:fld>
            <a:endParaRPr lang="en-US"/>
          </a:p>
        </p:txBody>
      </p:sp>
      <p:pic>
        <p:nvPicPr>
          <p:cNvPr id="6" name="Picture 5">
            <a:extLst>
              <a:ext uri="{FF2B5EF4-FFF2-40B4-BE49-F238E27FC236}">
                <a16:creationId xmlns:a16="http://schemas.microsoft.com/office/drawing/2014/main" id="{D4D9B216-CD52-5719-5FFD-36ACAF124B6E}"/>
              </a:ext>
            </a:extLst>
          </p:cNvPr>
          <p:cNvPicPr>
            <a:picLocks noChangeAspect="1"/>
          </p:cNvPicPr>
          <p:nvPr/>
        </p:nvPicPr>
        <p:blipFill>
          <a:blip r:embed="rId2"/>
          <a:stretch>
            <a:fillRect/>
          </a:stretch>
        </p:blipFill>
        <p:spPr>
          <a:xfrm>
            <a:off x="6224823" y="1378547"/>
            <a:ext cx="5373827" cy="5275847"/>
          </a:xfrm>
          <a:prstGeom prst="rect">
            <a:avLst/>
          </a:prstGeom>
          <a:ln>
            <a:solidFill>
              <a:schemeClr val="tx1"/>
            </a:solidFill>
          </a:ln>
        </p:spPr>
      </p:pic>
    </p:spTree>
    <p:extLst>
      <p:ext uri="{BB962C8B-B14F-4D97-AF65-F5344CB8AC3E}">
        <p14:creationId xmlns:p14="http://schemas.microsoft.com/office/powerpoint/2010/main" val="117847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8CA56-24A5-81AE-184E-72C6AA722ED2}"/>
              </a:ext>
            </a:extLst>
          </p:cNvPr>
          <p:cNvSpPr>
            <a:spLocks noGrp="1"/>
          </p:cNvSpPr>
          <p:nvPr>
            <p:ph type="title"/>
          </p:nvPr>
        </p:nvSpPr>
        <p:spPr/>
        <p:txBody>
          <a:bodyPr/>
          <a:lstStyle/>
          <a:p>
            <a:r>
              <a:rPr lang="en-US" dirty="0"/>
              <a:t>Uptake from a Wound (#5)</a:t>
            </a:r>
          </a:p>
        </p:txBody>
      </p:sp>
      <p:sp>
        <p:nvSpPr>
          <p:cNvPr id="3" name="Content Placeholder 2">
            <a:extLst>
              <a:ext uri="{FF2B5EF4-FFF2-40B4-BE49-F238E27FC236}">
                <a16:creationId xmlns:a16="http://schemas.microsoft.com/office/drawing/2014/main" id="{F8EE61ED-297F-82F2-FA9A-A939A62CF95C}"/>
              </a:ext>
            </a:extLst>
          </p:cNvPr>
          <p:cNvSpPr>
            <a:spLocks noGrp="1"/>
          </p:cNvSpPr>
          <p:nvPr>
            <p:ph idx="1"/>
          </p:nvPr>
        </p:nvSpPr>
        <p:spPr>
          <a:xfrm>
            <a:off x="838200" y="2038923"/>
            <a:ext cx="5418221" cy="4177247"/>
          </a:xfrm>
        </p:spPr>
        <p:txBody>
          <a:bodyPr>
            <a:normAutofit fontScale="92500" lnSpcReduction="10000"/>
          </a:bodyPr>
          <a:lstStyle/>
          <a:p>
            <a:r>
              <a:rPr lang="en-US" dirty="0"/>
              <a:t>Enables the user to specify how the activity reaches the blood following a wound contamination                                                                                                                                                           </a:t>
            </a:r>
          </a:p>
          <a:p>
            <a:r>
              <a:rPr lang="en-US" dirty="0"/>
              <a:t>Implements NCRP No. 156 wound model</a:t>
            </a:r>
          </a:p>
          <a:p>
            <a:r>
              <a:rPr lang="en-US" dirty="0"/>
              <a:t>Choose one of the "NCRP Defaults" wound categories: Soluble, Colloid, Particle or Fragment.</a:t>
            </a:r>
          </a:p>
          <a:p>
            <a:r>
              <a:rPr lang="en-US" dirty="0"/>
              <a:t>Users may enter their own values for the retention function as a sum of exponentials (User Defined Mode) </a:t>
            </a:r>
          </a:p>
        </p:txBody>
      </p:sp>
      <p:sp>
        <p:nvSpPr>
          <p:cNvPr id="4" name="Slide Number Placeholder 3">
            <a:extLst>
              <a:ext uri="{FF2B5EF4-FFF2-40B4-BE49-F238E27FC236}">
                <a16:creationId xmlns:a16="http://schemas.microsoft.com/office/drawing/2014/main" id="{5816653F-F1BD-9411-F526-114B3C507C70}"/>
              </a:ext>
            </a:extLst>
          </p:cNvPr>
          <p:cNvSpPr>
            <a:spLocks noGrp="1"/>
          </p:cNvSpPr>
          <p:nvPr>
            <p:ph type="sldNum" sz="quarter" idx="12"/>
          </p:nvPr>
        </p:nvSpPr>
        <p:spPr/>
        <p:txBody>
          <a:bodyPr/>
          <a:lstStyle/>
          <a:p>
            <a:fld id="{677F7B41-FD57-4489-AAB8-D17CF179067D}" type="slidenum">
              <a:rPr lang="en-US" smtClean="0"/>
              <a:t>27</a:t>
            </a:fld>
            <a:endParaRPr lang="en-US"/>
          </a:p>
        </p:txBody>
      </p:sp>
      <p:pic>
        <p:nvPicPr>
          <p:cNvPr id="6" name="Picture 5">
            <a:extLst>
              <a:ext uri="{FF2B5EF4-FFF2-40B4-BE49-F238E27FC236}">
                <a16:creationId xmlns:a16="http://schemas.microsoft.com/office/drawing/2014/main" id="{7A51200A-2B82-FDD4-BD23-A3F916F9F792}"/>
              </a:ext>
            </a:extLst>
          </p:cNvPr>
          <p:cNvPicPr>
            <a:picLocks noChangeAspect="1"/>
          </p:cNvPicPr>
          <p:nvPr/>
        </p:nvPicPr>
        <p:blipFill>
          <a:blip r:embed="rId2"/>
          <a:stretch>
            <a:fillRect/>
          </a:stretch>
        </p:blipFill>
        <p:spPr>
          <a:xfrm>
            <a:off x="7111664" y="1215189"/>
            <a:ext cx="4591308" cy="5427674"/>
          </a:xfrm>
          <a:prstGeom prst="rect">
            <a:avLst/>
          </a:prstGeom>
          <a:ln>
            <a:solidFill>
              <a:schemeClr val="tx1"/>
            </a:solidFill>
          </a:ln>
        </p:spPr>
      </p:pic>
    </p:spTree>
    <p:extLst>
      <p:ext uri="{BB962C8B-B14F-4D97-AF65-F5344CB8AC3E}">
        <p14:creationId xmlns:p14="http://schemas.microsoft.com/office/powerpoint/2010/main" val="3990328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3CF65-146E-7AF3-88C0-50F65920CD85}"/>
              </a:ext>
            </a:extLst>
          </p:cNvPr>
          <p:cNvSpPr>
            <a:spLocks noGrp="1"/>
          </p:cNvSpPr>
          <p:nvPr>
            <p:ph type="title"/>
          </p:nvPr>
        </p:nvSpPr>
        <p:spPr/>
        <p:txBody>
          <a:bodyPr/>
          <a:lstStyle/>
          <a:p>
            <a:r>
              <a:rPr lang="en-US" dirty="0"/>
              <a:t>IMBA Pro</a:t>
            </a:r>
          </a:p>
        </p:txBody>
      </p:sp>
      <p:sp>
        <p:nvSpPr>
          <p:cNvPr id="3" name="Content Placeholder 2">
            <a:extLst>
              <a:ext uri="{FF2B5EF4-FFF2-40B4-BE49-F238E27FC236}">
                <a16:creationId xmlns:a16="http://schemas.microsoft.com/office/drawing/2014/main" id="{E67BA1DE-183F-A646-F43C-2C045C543C2D}"/>
              </a:ext>
            </a:extLst>
          </p:cNvPr>
          <p:cNvSpPr>
            <a:spLocks noGrp="1"/>
          </p:cNvSpPr>
          <p:nvPr>
            <p:ph idx="1"/>
          </p:nvPr>
        </p:nvSpPr>
        <p:spPr/>
        <p:txBody>
          <a:bodyPr/>
          <a:lstStyle/>
          <a:p>
            <a:r>
              <a:rPr lang="en-US" u="sng" dirty="0"/>
              <a:t>All IMBA Plus functionality</a:t>
            </a:r>
          </a:p>
          <a:p>
            <a:r>
              <a:rPr lang="en-US" dirty="0"/>
              <a:t>(6) Errors on Intake</a:t>
            </a:r>
          </a:p>
          <a:p>
            <a:r>
              <a:rPr lang="en-US" dirty="0"/>
              <a:t>(7) Bayes Implementation</a:t>
            </a:r>
          </a:p>
          <a:p>
            <a:r>
              <a:rPr lang="en-US" dirty="0"/>
              <a:t>(8) Tritium Tool</a:t>
            </a:r>
          </a:p>
          <a:p>
            <a:r>
              <a:rPr lang="en-US" dirty="0"/>
              <a:t>(9) Compensation Type Calculations</a:t>
            </a:r>
          </a:p>
          <a:p>
            <a:r>
              <a:rPr lang="en-US" dirty="0"/>
              <a:t>(10) Ingrowth of Americium</a:t>
            </a:r>
          </a:p>
          <a:p>
            <a:r>
              <a:rPr lang="en-US" dirty="0"/>
              <a:t>(11) Statistics Package</a:t>
            </a:r>
          </a:p>
        </p:txBody>
      </p:sp>
      <p:sp>
        <p:nvSpPr>
          <p:cNvPr id="4" name="Slide Number Placeholder 3">
            <a:extLst>
              <a:ext uri="{FF2B5EF4-FFF2-40B4-BE49-F238E27FC236}">
                <a16:creationId xmlns:a16="http://schemas.microsoft.com/office/drawing/2014/main" id="{FE1F62DE-21BD-86E1-404C-91A851D8115D}"/>
              </a:ext>
            </a:extLst>
          </p:cNvPr>
          <p:cNvSpPr>
            <a:spLocks noGrp="1"/>
          </p:cNvSpPr>
          <p:nvPr>
            <p:ph type="sldNum" sz="quarter" idx="12"/>
          </p:nvPr>
        </p:nvSpPr>
        <p:spPr/>
        <p:txBody>
          <a:bodyPr/>
          <a:lstStyle/>
          <a:p>
            <a:fld id="{677F7B41-FD57-4489-AAB8-D17CF179067D}" type="slidenum">
              <a:rPr lang="en-US" smtClean="0"/>
              <a:t>28</a:t>
            </a:fld>
            <a:endParaRPr lang="en-US"/>
          </a:p>
        </p:txBody>
      </p:sp>
    </p:spTree>
    <p:extLst>
      <p:ext uri="{BB962C8B-B14F-4D97-AF65-F5344CB8AC3E}">
        <p14:creationId xmlns:p14="http://schemas.microsoft.com/office/powerpoint/2010/main" val="633209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949B1-D595-9C0A-7DBF-45BBD5368970}"/>
              </a:ext>
            </a:extLst>
          </p:cNvPr>
          <p:cNvSpPr>
            <a:spLocks noGrp="1"/>
          </p:cNvSpPr>
          <p:nvPr>
            <p:ph type="title"/>
          </p:nvPr>
        </p:nvSpPr>
        <p:spPr/>
        <p:txBody>
          <a:bodyPr/>
          <a:lstStyle/>
          <a:p>
            <a:r>
              <a:rPr lang="en-US" dirty="0"/>
              <a:t>Errors on Intake (#6)</a:t>
            </a:r>
          </a:p>
        </p:txBody>
      </p:sp>
      <p:sp>
        <p:nvSpPr>
          <p:cNvPr id="3" name="Content Placeholder 2">
            <a:extLst>
              <a:ext uri="{FF2B5EF4-FFF2-40B4-BE49-F238E27FC236}">
                <a16:creationId xmlns:a16="http://schemas.microsoft.com/office/drawing/2014/main" id="{522A82B8-25FF-72D6-42F3-8B4181A14774}"/>
              </a:ext>
            </a:extLst>
          </p:cNvPr>
          <p:cNvSpPr>
            <a:spLocks noGrp="1"/>
          </p:cNvSpPr>
          <p:nvPr>
            <p:ph idx="1"/>
          </p:nvPr>
        </p:nvSpPr>
        <p:spPr>
          <a:xfrm>
            <a:off x="838200" y="1999715"/>
            <a:ext cx="4455695" cy="4177247"/>
          </a:xfrm>
        </p:spPr>
        <p:txBody>
          <a:bodyPr>
            <a:normAutofit fontScale="92500" lnSpcReduction="20000"/>
          </a:bodyPr>
          <a:lstStyle/>
          <a:p>
            <a:r>
              <a:rPr lang="en-US" dirty="0"/>
              <a:t>In cases where an intake is being estimated from bioassay data, and all of the data are assumed to be normally distributed with a specified standard deviation, then this Add-On will propagate the errors to calculate their contribution to the error in the estimate of intake</a:t>
            </a:r>
          </a:p>
          <a:p>
            <a:r>
              <a:rPr lang="en-US" dirty="0"/>
              <a:t>The error propagation is based on the Least Squares method.</a:t>
            </a:r>
          </a:p>
          <a:p>
            <a:endParaRPr lang="en-US" dirty="0"/>
          </a:p>
        </p:txBody>
      </p:sp>
      <p:sp>
        <p:nvSpPr>
          <p:cNvPr id="4" name="Slide Number Placeholder 3">
            <a:extLst>
              <a:ext uri="{FF2B5EF4-FFF2-40B4-BE49-F238E27FC236}">
                <a16:creationId xmlns:a16="http://schemas.microsoft.com/office/drawing/2014/main" id="{B19388B3-5779-0E8A-B431-DB0297DE0BC6}"/>
              </a:ext>
            </a:extLst>
          </p:cNvPr>
          <p:cNvSpPr>
            <a:spLocks noGrp="1"/>
          </p:cNvSpPr>
          <p:nvPr>
            <p:ph type="sldNum" sz="quarter" idx="12"/>
          </p:nvPr>
        </p:nvSpPr>
        <p:spPr/>
        <p:txBody>
          <a:bodyPr/>
          <a:lstStyle/>
          <a:p>
            <a:fld id="{677F7B41-FD57-4489-AAB8-D17CF179067D}" type="slidenum">
              <a:rPr lang="en-US" smtClean="0"/>
              <a:t>29</a:t>
            </a:fld>
            <a:endParaRPr lang="en-US"/>
          </a:p>
        </p:txBody>
      </p:sp>
      <p:pic>
        <p:nvPicPr>
          <p:cNvPr id="6" name="Picture 5">
            <a:extLst>
              <a:ext uri="{FF2B5EF4-FFF2-40B4-BE49-F238E27FC236}">
                <a16:creationId xmlns:a16="http://schemas.microsoft.com/office/drawing/2014/main" id="{F68B973C-0D77-1434-8FA6-6116E313CD59}"/>
              </a:ext>
            </a:extLst>
          </p:cNvPr>
          <p:cNvPicPr>
            <a:picLocks noChangeAspect="1"/>
          </p:cNvPicPr>
          <p:nvPr/>
        </p:nvPicPr>
        <p:blipFill>
          <a:blip r:embed="rId2"/>
          <a:stretch>
            <a:fillRect/>
          </a:stretch>
        </p:blipFill>
        <p:spPr>
          <a:xfrm>
            <a:off x="5329250" y="1879796"/>
            <a:ext cx="3922285" cy="4858285"/>
          </a:xfrm>
          <a:prstGeom prst="rect">
            <a:avLst/>
          </a:prstGeom>
          <a:ln>
            <a:solidFill>
              <a:schemeClr val="tx1"/>
            </a:solidFill>
          </a:ln>
        </p:spPr>
      </p:pic>
      <p:pic>
        <p:nvPicPr>
          <p:cNvPr id="5" name="Picture 4">
            <a:extLst>
              <a:ext uri="{FF2B5EF4-FFF2-40B4-BE49-F238E27FC236}">
                <a16:creationId xmlns:a16="http://schemas.microsoft.com/office/drawing/2014/main" id="{6C166CE6-8B46-7480-3538-08CAE45566C8}"/>
              </a:ext>
            </a:extLst>
          </p:cNvPr>
          <p:cNvPicPr>
            <a:picLocks noChangeAspect="1"/>
          </p:cNvPicPr>
          <p:nvPr/>
        </p:nvPicPr>
        <p:blipFill>
          <a:blip r:embed="rId3"/>
          <a:stretch>
            <a:fillRect/>
          </a:stretch>
        </p:blipFill>
        <p:spPr>
          <a:xfrm>
            <a:off x="8115260" y="4308938"/>
            <a:ext cx="3187659" cy="1221004"/>
          </a:xfrm>
          <a:prstGeom prst="rect">
            <a:avLst/>
          </a:prstGeom>
          <a:ln>
            <a:solidFill>
              <a:schemeClr val="tx1"/>
            </a:solidFill>
          </a:ln>
        </p:spPr>
      </p:pic>
    </p:spTree>
    <p:extLst>
      <p:ext uri="{BB962C8B-B14F-4D97-AF65-F5344CB8AC3E}">
        <p14:creationId xmlns:p14="http://schemas.microsoft.com/office/powerpoint/2010/main" val="2007526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BD4E9-D60D-1FBB-366B-C85B741C4D03}"/>
              </a:ext>
            </a:extLst>
          </p:cNvPr>
          <p:cNvSpPr>
            <a:spLocks noGrp="1"/>
          </p:cNvSpPr>
          <p:nvPr>
            <p:ph type="title"/>
          </p:nvPr>
        </p:nvSpPr>
        <p:spPr/>
        <p:txBody>
          <a:bodyPr/>
          <a:lstStyle/>
          <a:p>
            <a:r>
              <a:rPr lang="en-US" dirty="0"/>
              <a:t>Definitions</a:t>
            </a:r>
          </a:p>
        </p:txBody>
      </p:sp>
      <p:sp>
        <p:nvSpPr>
          <p:cNvPr id="3" name="Content Placeholder 2">
            <a:extLst>
              <a:ext uri="{FF2B5EF4-FFF2-40B4-BE49-F238E27FC236}">
                <a16:creationId xmlns:a16="http://schemas.microsoft.com/office/drawing/2014/main" id="{20DE2224-EE27-24D1-F215-861303F3B121}"/>
              </a:ext>
            </a:extLst>
          </p:cNvPr>
          <p:cNvSpPr>
            <a:spLocks noGrp="1"/>
          </p:cNvSpPr>
          <p:nvPr>
            <p:ph idx="1"/>
          </p:nvPr>
        </p:nvSpPr>
        <p:spPr/>
        <p:txBody>
          <a:bodyPr/>
          <a:lstStyle/>
          <a:p>
            <a:r>
              <a:rPr lang="en-US" dirty="0">
                <a:solidFill>
                  <a:schemeClr val="accent2"/>
                </a:solidFill>
              </a:rPr>
              <a:t>Internal Dose</a:t>
            </a:r>
            <a:r>
              <a:rPr lang="en-US" dirty="0"/>
              <a:t>: portion of the dose equivalent received from radioactive material taken into the body</a:t>
            </a:r>
          </a:p>
          <a:p>
            <a:r>
              <a:rPr lang="en-US" dirty="0">
                <a:solidFill>
                  <a:schemeClr val="accent2"/>
                </a:solidFill>
              </a:rPr>
              <a:t>Internal Dosimetry</a:t>
            </a:r>
            <a:r>
              <a:rPr lang="en-US" dirty="0"/>
              <a:t>: the sub-field of health physics that includes calculation of dose, development of metabolic models, derivation of absorbed fractions and specific effective energies.</a:t>
            </a:r>
          </a:p>
          <a:p>
            <a:r>
              <a:rPr lang="en-US" dirty="0">
                <a:solidFill>
                  <a:schemeClr val="accent2"/>
                </a:solidFill>
              </a:rPr>
              <a:t>Bioassay</a:t>
            </a:r>
            <a:r>
              <a:rPr lang="en-US" dirty="0"/>
              <a:t>: measurement of radiation contained in an individual’s body (direct or in vivo counting) or their excreta (indirect or in vitro measurement).</a:t>
            </a:r>
          </a:p>
        </p:txBody>
      </p:sp>
      <p:sp>
        <p:nvSpPr>
          <p:cNvPr id="4" name="Slide Number Placeholder 3">
            <a:extLst>
              <a:ext uri="{FF2B5EF4-FFF2-40B4-BE49-F238E27FC236}">
                <a16:creationId xmlns:a16="http://schemas.microsoft.com/office/drawing/2014/main" id="{5B4D424F-221A-EA6D-673E-1A5EEDBA8F94}"/>
              </a:ext>
            </a:extLst>
          </p:cNvPr>
          <p:cNvSpPr>
            <a:spLocks noGrp="1"/>
          </p:cNvSpPr>
          <p:nvPr>
            <p:ph type="sldNum" sz="quarter" idx="12"/>
          </p:nvPr>
        </p:nvSpPr>
        <p:spPr/>
        <p:txBody>
          <a:bodyPr/>
          <a:lstStyle/>
          <a:p>
            <a:fld id="{677F7B41-FD57-4489-AAB8-D17CF179067D}" type="slidenum">
              <a:rPr lang="en-US" smtClean="0"/>
              <a:t>3</a:t>
            </a:fld>
            <a:endParaRPr lang="en-US"/>
          </a:p>
        </p:txBody>
      </p:sp>
    </p:spTree>
    <p:extLst>
      <p:ext uri="{BB962C8B-B14F-4D97-AF65-F5344CB8AC3E}">
        <p14:creationId xmlns:p14="http://schemas.microsoft.com/office/powerpoint/2010/main" val="415385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21B3F-2BAD-1444-ACEE-07EDEDC3FDC1}"/>
              </a:ext>
            </a:extLst>
          </p:cNvPr>
          <p:cNvSpPr>
            <a:spLocks noGrp="1"/>
          </p:cNvSpPr>
          <p:nvPr>
            <p:ph type="title"/>
          </p:nvPr>
        </p:nvSpPr>
        <p:spPr/>
        <p:txBody>
          <a:bodyPr/>
          <a:lstStyle/>
          <a:p>
            <a:r>
              <a:rPr lang="en-US" dirty="0"/>
              <a:t>Bayes Implementation (#7)</a:t>
            </a:r>
          </a:p>
        </p:txBody>
      </p:sp>
      <p:sp>
        <p:nvSpPr>
          <p:cNvPr id="3" name="Content Placeholder 2">
            <a:extLst>
              <a:ext uri="{FF2B5EF4-FFF2-40B4-BE49-F238E27FC236}">
                <a16:creationId xmlns:a16="http://schemas.microsoft.com/office/drawing/2014/main" id="{00F712B5-66B9-DA59-0CC3-4E18F74B1966}"/>
              </a:ext>
            </a:extLst>
          </p:cNvPr>
          <p:cNvSpPr>
            <a:spLocks noGrp="1"/>
          </p:cNvSpPr>
          <p:nvPr>
            <p:ph idx="1"/>
          </p:nvPr>
        </p:nvSpPr>
        <p:spPr>
          <a:xfrm>
            <a:off x="838200" y="1999715"/>
            <a:ext cx="4582026" cy="4177247"/>
          </a:xfrm>
        </p:spPr>
        <p:txBody>
          <a:bodyPr>
            <a:normAutofit fontScale="92500"/>
          </a:bodyPr>
          <a:lstStyle/>
          <a:p>
            <a:r>
              <a:rPr lang="en-US" dirty="0"/>
              <a:t>Enables you to use a Bayesian approach to estimate an intake</a:t>
            </a:r>
          </a:p>
          <a:p>
            <a:r>
              <a:rPr lang="en-US" dirty="0"/>
              <a:t>Prior knowledge about the intake (either from other measurements such as air sampling, or from hypothetical judgements) can be used in conjunction with the bioassay measurement data to obtain the probability distribution of intake</a:t>
            </a:r>
          </a:p>
        </p:txBody>
      </p:sp>
      <p:sp>
        <p:nvSpPr>
          <p:cNvPr id="4" name="Slide Number Placeholder 3">
            <a:extLst>
              <a:ext uri="{FF2B5EF4-FFF2-40B4-BE49-F238E27FC236}">
                <a16:creationId xmlns:a16="http://schemas.microsoft.com/office/drawing/2014/main" id="{C192924C-20FC-4138-AD28-525E5CE3F480}"/>
              </a:ext>
            </a:extLst>
          </p:cNvPr>
          <p:cNvSpPr>
            <a:spLocks noGrp="1"/>
          </p:cNvSpPr>
          <p:nvPr>
            <p:ph type="sldNum" sz="quarter" idx="12"/>
          </p:nvPr>
        </p:nvSpPr>
        <p:spPr/>
        <p:txBody>
          <a:bodyPr/>
          <a:lstStyle/>
          <a:p>
            <a:fld id="{677F7B41-FD57-4489-AAB8-D17CF179067D}" type="slidenum">
              <a:rPr lang="en-US" smtClean="0"/>
              <a:t>30</a:t>
            </a:fld>
            <a:endParaRPr lang="en-US"/>
          </a:p>
        </p:txBody>
      </p:sp>
      <p:pic>
        <p:nvPicPr>
          <p:cNvPr id="5" name="Picture 4">
            <a:extLst>
              <a:ext uri="{FF2B5EF4-FFF2-40B4-BE49-F238E27FC236}">
                <a16:creationId xmlns:a16="http://schemas.microsoft.com/office/drawing/2014/main" id="{30DB6B78-503A-4F63-1304-C16609EAEFFB}"/>
              </a:ext>
            </a:extLst>
          </p:cNvPr>
          <p:cNvPicPr>
            <a:picLocks noChangeAspect="1"/>
          </p:cNvPicPr>
          <p:nvPr/>
        </p:nvPicPr>
        <p:blipFill>
          <a:blip r:embed="rId2"/>
          <a:stretch>
            <a:fillRect/>
          </a:stretch>
        </p:blipFill>
        <p:spPr>
          <a:xfrm>
            <a:off x="5819273" y="1883373"/>
            <a:ext cx="6050913" cy="3464020"/>
          </a:xfrm>
          <a:prstGeom prst="rect">
            <a:avLst/>
          </a:prstGeom>
        </p:spPr>
      </p:pic>
      <p:sp>
        <p:nvSpPr>
          <p:cNvPr id="6" name="Donut 5">
            <a:extLst>
              <a:ext uri="{FF2B5EF4-FFF2-40B4-BE49-F238E27FC236}">
                <a16:creationId xmlns:a16="http://schemas.microsoft.com/office/drawing/2014/main" id="{4060CE14-07C0-D1D8-5CF5-EDA25FA19C36}"/>
              </a:ext>
            </a:extLst>
          </p:cNvPr>
          <p:cNvSpPr/>
          <p:nvPr/>
        </p:nvSpPr>
        <p:spPr>
          <a:xfrm>
            <a:off x="6208295" y="3916279"/>
            <a:ext cx="2628900" cy="673767"/>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52573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83AC0-B4D5-7705-7B4D-0B60BE46027F}"/>
              </a:ext>
            </a:extLst>
          </p:cNvPr>
          <p:cNvSpPr>
            <a:spLocks noGrp="1"/>
          </p:cNvSpPr>
          <p:nvPr>
            <p:ph type="title"/>
          </p:nvPr>
        </p:nvSpPr>
        <p:spPr/>
        <p:txBody>
          <a:bodyPr/>
          <a:lstStyle/>
          <a:p>
            <a:r>
              <a:rPr lang="en-US" dirty="0"/>
              <a:t>Tritium Tool (#8)</a:t>
            </a:r>
          </a:p>
        </p:txBody>
      </p:sp>
      <p:sp>
        <p:nvSpPr>
          <p:cNvPr id="3" name="Content Placeholder 2">
            <a:extLst>
              <a:ext uri="{FF2B5EF4-FFF2-40B4-BE49-F238E27FC236}">
                <a16:creationId xmlns:a16="http://schemas.microsoft.com/office/drawing/2014/main" id="{7AD1A224-ECAB-52B6-9849-CD1FED93C672}"/>
              </a:ext>
            </a:extLst>
          </p:cNvPr>
          <p:cNvSpPr>
            <a:spLocks noGrp="1"/>
          </p:cNvSpPr>
          <p:nvPr>
            <p:ph idx="1"/>
          </p:nvPr>
        </p:nvSpPr>
        <p:spPr/>
        <p:txBody>
          <a:bodyPr>
            <a:normAutofit lnSpcReduction="10000"/>
          </a:bodyPr>
          <a:lstStyle/>
          <a:p>
            <a:r>
              <a:rPr lang="en-US" dirty="0"/>
              <a:t>Typical procedures for estimating tritium intakes which have occurred at some unknown time in a monitoring interval involve making assumptions about</a:t>
            </a:r>
          </a:p>
          <a:p>
            <a:pPr lvl="1"/>
            <a:r>
              <a:rPr lang="en-US" dirty="0"/>
              <a:t>the time of intake</a:t>
            </a:r>
          </a:p>
          <a:p>
            <a:pPr lvl="1"/>
            <a:r>
              <a:rPr lang="en-US" dirty="0"/>
              <a:t>the contribution to the current measurement from intakes in previous monitoring intervals</a:t>
            </a:r>
          </a:p>
          <a:p>
            <a:r>
              <a:rPr lang="en-US" dirty="0"/>
              <a:t>This Add-On enables the user to select up to 10 previous tritium measurements, and to fit simultaneously the best 10 intakes.  In a sense, the previous 9 intakes are used to correct for the current estimate of intake</a:t>
            </a:r>
          </a:p>
          <a:p>
            <a:r>
              <a:rPr lang="en-US" dirty="0"/>
              <a:t>See “Case Implementing Tritium Tool” example for more details</a:t>
            </a:r>
          </a:p>
        </p:txBody>
      </p:sp>
      <p:sp>
        <p:nvSpPr>
          <p:cNvPr id="4" name="Slide Number Placeholder 3">
            <a:extLst>
              <a:ext uri="{FF2B5EF4-FFF2-40B4-BE49-F238E27FC236}">
                <a16:creationId xmlns:a16="http://schemas.microsoft.com/office/drawing/2014/main" id="{B78B81DD-4878-9E79-DE7E-91B1BAACB786}"/>
              </a:ext>
            </a:extLst>
          </p:cNvPr>
          <p:cNvSpPr>
            <a:spLocks noGrp="1"/>
          </p:cNvSpPr>
          <p:nvPr>
            <p:ph type="sldNum" sz="quarter" idx="12"/>
          </p:nvPr>
        </p:nvSpPr>
        <p:spPr/>
        <p:txBody>
          <a:bodyPr/>
          <a:lstStyle/>
          <a:p>
            <a:fld id="{677F7B41-FD57-4489-AAB8-D17CF179067D}" type="slidenum">
              <a:rPr lang="en-US" smtClean="0"/>
              <a:t>31</a:t>
            </a:fld>
            <a:endParaRPr lang="en-US"/>
          </a:p>
        </p:txBody>
      </p:sp>
    </p:spTree>
    <p:extLst>
      <p:ext uri="{BB962C8B-B14F-4D97-AF65-F5344CB8AC3E}">
        <p14:creationId xmlns:p14="http://schemas.microsoft.com/office/powerpoint/2010/main" val="36548249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3E6C1-7AD0-33A8-4DF0-4782BB1BAA8C}"/>
              </a:ext>
            </a:extLst>
          </p:cNvPr>
          <p:cNvSpPr>
            <a:spLocks noGrp="1"/>
          </p:cNvSpPr>
          <p:nvPr>
            <p:ph type="title"/>
          </p:nvPr>
        </p:nvSpPr>
        <p:spPr/>
        <p:txBody>
          <a:bodyPr/>
          <a:lstStyle/>
          <a:p>
            <a:r>
              <a:rPr lang="en-US" dirty="0"/>
              <a:t>Compensation Type Calculations (#9)</a:t>
            </a:r>
          </a:p>
        </p:txBody>
      </p:sp>
      <p:sp>
        <p:nvSpPr>
          <p:cNvPr id="3" name="Content Placeholder 2">
            <a:extLst>
              <a:ext uri="{FF2B5EF4-FFF2-40B4-BE49-F238E27FC236}">
                <a16:creationId xmlns:a16="http://schemas.microsoft.com/office/drawing/2014/main" id="{36F188FC-CA07-887C-FDB9-75DBAD3DBD99}"/>
              </a:ext>
            </a:extLst>
          </p:cNvPr>
          <p:cNvSpPr>
            <a:spLocks noGrp="1"/>
          </p:cNvSpPr>
          <p:nvPr>
            <p:ph idx="1"/>
          </p:nvPr>
        </p:nvSpPr>
        <p:spPr/>
        <p:txBody>
          <a:bodyPr/>
          <a:lstStyle/>
          <a:p>
            <a:r>
              <a:rPr lang="en-US" dirty="0"/>
              <a:t>Enables the user to select an organ, and a date on which cancer was diagnosed in the organ</a:t>
            </a:r>
          </a:p>
          <a:p>
            <a:r>
              <a:rPr lang="en-US" dirty="0"/>
              <a:t>The program then calculates the equivalent dose to the organ in each (of up to 99) calendar years previous to the cancer diagnosis</a:t>
            </a:r>
          </a:p>
          <a:p>
            <a:r>
              <a:rPr lang="en-US" dirty="0"/>
              <a:t>A simple wizard for exporting this data to other files or databases is also included</a:t>
            </a:r>
          </a:p>
          <a:p>
            <a:r>
              <a:rPr lang="en-US" dirty="0"/>
              <a:t>This type of information is required as part of the process of estimating causation probabilities for compensation type calculations</a:t>
            </a:r>
          </a:p>
          <a:p>
            <a:r>
              <a:rPr lang="en-US" dirty="0"/>
              <a:t>See “Dose Calculations for Causation” in manual for more details</a:t>
            </a:r>
          </a:p>
        </p:txBody>
      </p:sp>
      <p:sp>
        <p:nvSpPr>
          <p:cNvPr id="4" name="Slide Number Placeholder 3">
            <a:extLst>
              <a:ext uri="{FF2B5EF4-FFF2-40B4-BE49-F238E27FC236}">
                <a16:creationId xmlns:a16="http://schemas.microsoft.com/office/drawing/2014/main" id="{DFE36CBE-ED12-25F6-49E4-064C2017D927}"/>
              </a:ext>
            </a:extLst>
          </p:cNvPr>
          <p:cNvSpPr>
            <a:spLocks noGrp="1"/>
          </p:cNvSpPr>
          <p:nvPr>
            <p:ph type="sldNum" sz="quarter" idx="12"/>
          </p:nvPr>
        </p:nvSpPr>
        <p:spPr/>
        <p:txBody>
          <a:bodyPr/>
          <a:lstStyle/>
          <a:p>
            <a:fld id="{677F7B41-FD57-4489-AAB8-D17CF179067D}" type="slidenum">
              <a:rPr lang="en-US" smtClean="0"/>
              <a:t>32</a:t>
            </a:fld>
            <a:endParaRPr lang="en-US"/>
          </a:p>
        </p:txBody>
      </p:sp>
    </p:spTree>
    <p:extLst>
      <p:ext uri="{BB962C8B-B14F-4D97-AF65-F5344CB8AC3E}">
        <p14:creationId xmlns:p14="http://schemas.microsoft.com/office/powerpoint/2010/main" val="3208433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3E6C1-7AD0-33A8-4DF0-4782BB1BAA8C}"/>
              </a:ext>
            </a:extLst>
          </p:cNvPr>
          <p:cNvSpPr>
            <a:spLocks noGrp="1"/>
          </p:cNvSpPr>
          <p:nvPr>
            <p:ph type="title"/>
          </p:nvPr>
        </p:nvSpPr>
        <p:spPr/>
        <p:txBody>
          <a:bodyPr/>
          <a:lstStyle/>
          <a:p>
            <a:r>
              <a:rPr lang="en-US" dirty="0"/>
              <a:t>Ingrowth of Americium (#10)</a:t>
            </a:r>
          </a:p>
        </p:txBody>
      </p:sp>
      <p:sp>
        <p:nvSpPr>
          <p:cNvPr id="3" name="Content Placeholder 2">
            <a:extLst>
              <a:ext uri="{FF2B5EF4-FFF2-40B4-BE49-F238E27FC236}">
                <a16:creationId xmlns:a16="http://schemas.microsoft.com/office/drawing/2014/main" id="{36F188FC-CA07-887C-FDB9-75DBAD3DBD99}"/>
              </a:ext>
            </a:extLst>
          </p:cNvPr>
          <p:cNvSpPr>
            <a:spLocks noGrp="1"/>
          </p:cNvSpPr>
          <p:nvPr>
            <p:ph idx="1"/>
          </p:nvPr>
        </p:nvSpPr>
        <p:spPr/>
        <p:txBody>
          <a:bodyPr/>
          <a:lstStyle/>
          <a:p>
            <a:r>
              <a:rPr lang="en-US" dirty="0"/>
              <a:t>The interpretation of measurements of Am-241 in an individual can be complicated if the individual has also had an intake of Pu-241</a:t>
            </a:r>
          </a:p>
          <a:p>
            <a:pPr lvl="1"/>
            <a:r>
              <a:rPr lang="en-US" dirty="0"/>
              <a:t>continuous ingrowth of Am-241 from Pu-241</a:t>
            </a:r>
          </a:p>
          <a:p>
            <a:r>
              <a:rPr lang="en-US" dirty="0"/>
              <a:t>Allows the user to take ingrowth into account automatically when performing calculations.</a:t>
            </a:r>
          </a:p>
          <a:p>
            <a:r>
              <a:rPr lang="en-US" dirty="0"/>
              <a:t>See “Case of Am-241 In-growth” example</a:t>
            </a:r>
          </a:p>
        </p:txBody>
      </p:sp>
      <p:sp>
        <p:nvSpPr>
          <p:cNvPr id="4" name="Slide Number Placeholder 3">
            <a:extLst>
              <a:ext uri="{FF2B5EF4-FFF2-40B4-BE49-F238E27FC236}">
                <a16:creationId xmlns:a16="http://schemas.microsoft.com/office/drawing/2014/main" id="{DFE36CBE-ED12-25F6-49E4-064C2017D927}"/>
              </a:ext>
            </a:extLst>
          </p:cNvPr>
          <p:cNvSpPr>
            <a:spLocks noGrp="1"/>
          </p:cNvSpPr>
          <p:nvPr>
            <p:ph type="sldNum" sz="quarter" idx="12"/>
          </p:nvPr>
        </p:nvSpPr>
        <p:spPr/>
        <p:txBody>
          <a:bodyPr/>
          <a:lstStyle/>
          <a:p>
            <a:fld id="{677F7B41-FD57-4489-AAB8-D17CF179067D}" type="slidenum">
              <a:rPr lang="en-US" smtClean="0"/>
              <a:t>33</a:t>
            </a:fld>
            <a:endParaRPr lang="en-US"/>
          </a:p>
        </p:txBody>
      </p:sp>
    </p:spTree>
    <p:extLst>
      <p:ext uri="{BB962C8B-B14F-4D97-AF65-F5344CB8AC3E}">
        <p14:creationId xmlns:p14="http://schemas.microsoft.com/office/powerpoint/2010/main" val="2140249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3E6C1-7AD0-33A8-4DF0-4782BB1BAA8C}"/>
              </a:ext>
            </a:extLst>
          </p:cNvPr>
          <p:cNvSpPr>
            <a:spLocks noGrp="1"/>
          </p:cNvSpPr>
          <p:nvPr>
            <p:ph type="title"/>
          </p:nvPr>
        </p:nvSpPr>
        <p:spPr/>
        <p:txBody>
          <a:bodyPr/>
          <a:lstStyle/>
          <a:p>
            <a:r>
              <a:rPr lang="en-US" dirty="0"/>
              <a:t>Statistics Package (#11)</a:t>
            </a:r>
          </a:p>
        </p:txBody>
      </p:sp>
      <p:sp>
        <p:nvSpPr>
          <p:cNvPr id="3" name="Content Placeholder 2">
            <a:extLst>
              <a:ext uri="{FF2B5EF4-FFF2-40B4-BE49-F238E27FC236}">
                <a16:creationId xmlns:a16="http://schemas.microsoft.com/office/drawing/2014/main" id="{36F188FC-CA07-887C-FDB9-75DBAD3DBD99}"/>
              </a:ext>
            </a:extLst>
          </p:cNvPr>
          <p:cNvSpPr>
            <a:spLocks noGrp="1"/>
          </p:cNvSpPr>
          <p:nvPr>
            <p:ph idx="1"/>
          </p:nvPr>
        </p:nvSpPr>
        <p:spPr>
          <a:xfrm>
            <a:off x="838200" y="1999715"/>
            <a:ext cx="3204411" cy="4177247"/>
          </a:xfrm>
        </p:spPr>
        <p:txBody>
          <a:bodyPr>
            <a:normAutofit/>
          </a:bodyPr>
          <a:lstStyle/>
          <a:p>
            <a:r>
              <a:rPr lang="en-US" dirty="0"/>
              <a:t>Allows the user to examine useful statistical information immediately after fitting intakes to measurement data</a:t>
            </a:r>
          </a:p>
        </p:txBody>
      </p:sp>
      <p:sp>
        <p:nvSpPr>
          <p:cNvPr id="4" name="Slide Number Placeholder 3">
            <a:extLst>
              <a:ext uri="{FF2B5EF4-FFF2-40B4-BE49-F238E27FC236}">
                <a16:creationId xmlns:a16="http://schemas.microsoft.com/office/drawing/2014/main" id="{DFE36CBE-ED12-25F6-49E4-064C2017D927}"/>
              </a:ext>
            </a:extLst>
          </p:cNvPr>
          <p:cNvSpPr>
            <a:spLocks noGrp="1"/>
          </p:cNvSpPr>
          <p:nvPr>
            <p:ph type="sldNum" sz="quarter" idx="12"/>
          </p:nvPr>
        </p:nvSpPr>
        <p:spPr/>
        <p:txBody>
          <a:bodyPr/>
          <a:lstStyle/>
          <a:p>
            <a:fld id="{677F7B41-FD57-4489-AAB8-D17CF179067D}" type="slidenum">
              <a:rPr lang="en-US" smtClean="0"/>
              <a:t>34</a:t>
            </a:fld>
            <a:endParaRPr lang="en-US"/>
          </a:p>
        </p:txBody>
      </p:sp>
      <p:pic>
        <p:nvPicPr>
          <p:cNvPr id="5" name="Picture 4">
            <a:extLst>
              <a:ext uri="{FF2B5EF4-FFF2-40B4-BE49-F238E27FC236}">
                <a16:creationId xmlns:a16="http://schemas.microsoft.com/office/drawing/2014/main" id="{FC067C90-C643-F262-2A7B-98F299FBA7BB}"/>
              </a:ext>
            </a:extLst>
          </p:cNvPr>
          <p:cNvPicPr>
            <a:picLocks noChangeAspect="1"/>
          </p:cNvPicPr>
          <p:nvPr/>
        </p:nvPicPr>
        <p:blipFill>
          <a:blip r:embed="rId2"/>
          <a:stretch>
            <a:fillRect/>
          </a:stretch>
        </p:blipFill>
        <p:spPr>
          <a:xfrm>
            <a:off x="4301004" y="1860025"/>
            <a:ext cx="3589991" cy="3657600"/>
          </a:xfrm>
          <a:prstGeom prst="rect">
            <a:avLst/>
          </a:prstGeom>
          <a:ln>
            <a:solidFill>
              <a:schemeClr val="tx1"/>
            </a:solidFill>
          </a:ln>
        </p:spPr>
      </p:pic>
      <p:pic>
        <p:nvPicPr>
          <p:cNvPr id="6" name="Picture 5">
            <a:extLst>
              <a:ext uri="{FF2B5EF4-FFF2-40B4-BE49-F238E27FC236}">
                <a16:creationId xmlns:a16="http://schemas.microsoft.com/office/drawing/2014/main" id="{A916A301-6A98-4A25-FA95-97816F558A10}"/>
              </a:ext>
            </a:extLst>
          </p:cNvPr>
          <p:cNvPicPr>
            <a:picLocks noChangeAspect="1"/>
          </p:cNvPicPr>
          <p:nvPr/>
        </p:nvPicPr>
        <p:blipFill>
          <a:blip r:embed="rId3"/>
          <a:stretch>
            <a:fillRect/>
          </a:stretch>
        </p:blipFill>
        <p:spPr>
          <a:xfrm>
            <a:off x="8066141" y="1860025"/>
            <a:ext cx="3603109" cy="3657600"/>
          </a:xfrm>
          <a:prstGeom prst="rect">
            <a:avLst/>
          </a:prstGeom>
          <a:ln>
            <a:solidFill>
              <a:schemeClr val="tx1"/>
            </a:solidFill>
          </a:ln>
        </p:spPr>
      </p:pic>
    </p:spTree>
    <p:extLst>
      <p:ext uri="{BB962C8B-B14F-4D97-AF65-F5344CB8AC3E}">
        <p14:creationId xmlns:p14="http://schemas.microsoft.com/office/powerpoint/2010/main" val="18338264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C8718-7528-6A95-C3A8-B44F779187F5}"/>
              </a:ext>
            </a:extLst>
          </p:cNvPr>
          <p:cNvSpPr>
            <a:spLocks noGrp="1"/>
          </p:cNvSpPr>
          <p:nvPr>
            <p:ph type="title"/>
          </p:nvPr>
        </p:nvSpPr>
        <p:spPr/>
        <p:txBody>
          <a:bodyPr/>
          <a:lstStyle/>
          <a:p>
            <a:r>
              <a:rPr lang="en-US" dirty="0"/>
              <a:t>IMBA Tour…</a:t>
            </a:r>
          </a:p>
        </p:txBody>
      </p:sp>
      <p:sp>
        <p:nvSpPr>
          <p:cNvPr id="3" name="Content Placeholder 2">
            <a:extLst>
              <a:ext uri="{FF2B5EF4-FFF2-40B4-BE49-F238E27FC236}">
                <a16:creationId xmlns:a16="http://schemas.microsoft.com/office/drawing/2014/main" id="{5CE1FA62-4B2F-6953-9529-5F37AE385533}"/>
              </a:ext>
            </a:extLst>
          </p:cNvPr>
          <p:cNvSpPr>
            <a:spLocks noGrp="1"/>
          </p:cNvSpPr>
          <p:nvPr>
            <p:ph idx="1"/>
          </p:nvPr>
        </p:nvSpPr>
        <p:spPr/>
        <p:txBody>
          <a:bodyPr/>
          <a:lstStyle/>
          <a:p>
            <a:r>
              <a:rPr lang="en-US" dirty="0"/>
              <a:t>Main Screen</a:t>
            </a:r>
          </a:p>
          <a:p>
            <a:r>
              <a:rPr lang="en-US" dirty="0"/>
              <a:t>Bioassay Calculations</a:t>
            </a:r>
          </a:p>
          <a:p>
            <a:r>
              <a:rPr lang="en-US" dirty="0"/>
              <a:t>Dose Calculations</a:t>
            </a:r>
          </a:p>
        </p:txBody>
      </p:sp>
      <p:sp>
        <p:nvSpPr>
          <p:cNvPr id="4" name="Slide Number Placeholder 3">
            <a:extLst>
              <a:ext uri="{FF2B5EF4-FFF2-40B4-BE49-F238E27FC236}">
                <a16:creationId xmlns:a16="http://schemas.microsoft.com/office/drawing/2014/main" id="{B53A6981-7884-A45B-D09B-3552C35D069D}"/>
              </a:ext>
            </a:extLst>
          </p:cNvPr>
          <p:cNvSpPr>
            <a:spLocks noGrp="1"/>
          </p:cNvSpPr>
          <p:nvPr>
            <p:ph type="sldNum" sz="quarter" idx="12"/>
          </p:nvPr>
        </p:nvSpPr>
        <p:spPr/>
        <p:txBody>
          <a:bodyPr/>
          <a:lstStyle/>
          <a:p>
            <a:fld id="{677F7B41-FD57-4489-AAB8-D17CF179067D}" type="slidenum">
              <a:rPr lang="en-US" smtClean="0"/>
              <a:t>35</a:t>
            </a:fld>
            <a:endParaRPr lang="en-US"/>
          </a:p>
        </p:txBody>
      </p:sp>
    </p:spTree>
    <p:extLst>
      <p:ext uri="{BB962C8B-B14F-4D97-AF65-F5344CB8AC3E}">
        <p14:creationId xmlns:p14="http://schemas.microsoft.com/office/powerpoint/2010/main" val="14284372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F3796-3A4C-5646-94F9-AD9AEE3C3051}"/>
              </a:ext>
            </a:extLst>
          </p:cNvPr>
          <p:cNvSpPr>
            <a:spLocks noGrp="1"/>
          </p:cNvSpPr>
          <p:nvPr>
            <p:ph type="title"/>
          </p:nvPr>
        </p:nvSpPr>
        <p:spPr/>
        <p:txBody>
          <a:bodyPr/>
          <a:lstStyle/>
          <a:p>
            <a:r>
              <a:rPr lang="en-US" dirty="0"/>
              <a:t>Exercises	</a:t>
            </a:r>
          </a:p>
        </p:txBody>
      </p:sp>
      <p:sp>
        <p:nvSpPr>
          <p:cNvPr id="3" name="Content Placeholder 2">
            <a:extLst>
              <a:ext uri="{FF2B5EF4-FFF2-40B4-BE49-F238E27FC236}">
                <a16:creationId xmlns:a16="http://schemas.microsoft.com/office/drawing/2014/main" id="{AF7723E2-CD40-3CA3-4D9D-5F2F24DF2DAF}"/>
              </a:ext>
            </a:extLst>
          </p:cNvPr>
          <p:cNvSpPr>
            <a:spLocks noGrp="1"/>
          </p:cNvSpPr>
          <p:nvPr>
            <p:ph idx="1"/>
          </p:nvPr>
        </p:nvSpPr>
        <p:spPr/>
        <p:txBody>
          <a:bodyPr/>
          <a:lstStyle/>
          <a:p>
            <a:r>
              <a:rPr lang="en-US" dirty="0"/>
              <a:t>Th-232 </a:t>
            </a:r>
            <a:r>
              <a:rPr lang="en-US" dirty="0" err="1"/>
              <a:t>CEDE_inh</a:t>
            </a:r>
            <a:r>
              <a:rPr lang="en-US" dirty="0"/>
              <a:t> and </a:t>
            </a:r>
            <a:r>
              <a:rPr lang="en-US" dirty="0" err="1"/>
              <a:t>CEDE_ing</a:t>
            </a:r>
            <a:r>
              <a:rPr lang="en-US" dirty="0"/>
              <a:t> dose coefficients</a:t>
            </a:r>
          </a:p>
          <a:p>
            <a:r>
              <a:rPr lang="en-US" dirty="0"/>
              <a:t>Co-60 inhalation with 1 type of bioassay data</a:t>
            </a:r>
          </a:p>
          <a:p>
            <a:r>
              <a:rPr lang="en-US" dirty="0"/>
              <a:t>Co-60 inhalation with 2 types of bioassay data</a:t>
            </a:r>
          </a:p>
          <a:p>
            <a:r>
              <a:rPr lang="en-US" dirty="0"/>
              <a:t>I-125 inhalation and injection/wound</a:t>
            </a:r>
          </a:p>
        </p:txBody>
      </p:sp>
      <p:sp>
        <p:nvSpPr>
          <p:cNvPr id="4" name="Slide Number Placeholder 3">
            <a:extLst>
              <a:ext uri="{FF2B5EF4-FFF2-40B4-BE49-F238E27FC236}">
                <a16:creationId xmlns:a16="http://schemas.microsoft.com/office/drawing/2014/main" id="{073F3044-B335-177F-CF44-097F1207EE81}"/>
              </a:ext>
            </a:extLst>
          </p:cNvPr>
          <p:cNvSpPr>
            <a:spLocks noGrp="1"/>
          </p:cNvSpPr>
          <p:nvPr>
            <p:ph type="sldNum" sz="quarter" idx="12"/>
          </p:nvPr>
        </p:nvSpPr>
        <p:spPr/>
        <p:txBody>
          <a:bodyPr/>
          <a:lstStyle/>
          <a:p>
            <a:fld id="{677F7B41-FD57-4489-AAB8-D17CF179067D}" type="slidenum">
              <a:rPr lang="en-US" smtClean="0"/>
              <a:t>36</a:t>
            </a:fld>
            <a:endParaRPr lang="en-US"/>
          </a:p>
        </p:txBody>
      </p:sp>
    </p:spTree>
    <p:extLst>
      <p:ext uri="{BB962C8B-B14F-4D97-AF65-F5344CB8AC3E}">
        <p14:creationId xmlns:p14="http://schemas.microsoft.com/office/powerpoint/2010/main" val="35895399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D6EB8-1A35-458F-3312-422EE1DA94C1}"/>
              </a:ext>
            </a:extLst>
          </p:cNvPr>
          <p:cNvSpPr>
            <a:spLocks noGrp="1"/>
          </p:cNvSpPr>
          <p:nvPr>
            <p:ph type="title"/>
          </p:nvPr>
        </p:nvSpPr>
        <p:spPr/>
        <p:txBody>
          <a:bodyPr/>
          <a:lstStyle/>
          <a:p>
            <a:r>
              <a:rPr lang="en-US" dirty="0"/>
              <a:t>Th-232 Dose Coefficients</a:t>
            </a:r>
          </a:p>
        </p:txBody>
      </p:sp>
      <p:sp>
        <p:nvSpPr>
          <p:cNvPr id="3" name="Content Placeholder 2">
            <a:extLst>
              <a:ext uri="{FF2B5EF4-FFF2-40B4-BE49-F238E27FC236}">
                <a16:creationId xmlns:a16="http://schemas.microsoft.com/office/drawing/2014/main" id="{C238C776-E566-D2F2-C7EB-4B53BC239C46}"/>
              </a:ext>
            </a:extLst>
          </p:cNvPr>
          <p:cNvSpPr>
            <a:spLocks noGrp="1"/>
          </p:cNvSpPr>
          <p:nvPr>
            <p:ph idx="1"/>
          </p:nvPr>
        </p:nvSpPr>
        <p:spPr/>
        <p:txBody>
          <a:bodyPr/>
          <a:lstStyle/>
          <a:p>
            <a:r>
              <a:rPr lang="en-US" dirty="0"/>
              <a:t>Inhalation and Ingestion</a:t>
            </a:r>
          </a:p>
          <a:p>
            <a:r>
              <a:rPr lang="en-US" dirty="0"/>
              <a:t>5 µm AMAD</a:t>
            </a:r>
          </a:p>
          <a:p>
            <a:r>
              <a:rPr lang="en-US" dirty="0"/>
              <a:t>Type M</a:t>
            </a:r>
          </a:p>
          <a:p>
            <a:r>
              <a:rPr lang="en-US" dirty="0"/>
              <a:t>Units of </a:t>
            </a:r>
            <a:r>
              <a:rPr lang="en-US" dirty="0" err="1"/>
              <a:t>Sv</a:t>
            </a:r>
            <a:r>
              <a:rPr lang="en-US" dirty="0"/>
              <a:t>/</a:t>
            </a:r>
            <a:r>
              <a:rPr lang="en-US" dirty="0" err="1"/>
              <a:t>Bq</a:t>
            </a:r>
            <a:endParaRPr lang="en-US" dirty="0"/>
          </a:p>
        </p:txBody>
      </p:sp>
      <p:sp>
        <p:nvSpPr>
          <p:cNvPr id="4" name="Slide Number Placeholder 3">
            <a:extLst>
              <a:ext uri="{FF2B5EF4-FFF2-40B4-BE49-F238E27FC236}">
                <a16:creationId xmlns:a16="http://schemas.microsoft.com/office/drawing/2014/main" id="{FFDBA1BD-AA4D-8B91-3D94-C8B0A8B7C00B}"/>
              </a:ext>
            </a:extLst>
          </p:cNvPr>
          <p:cNvSpPr>
            <a:spLocks noGrp="1"/>
          </p:cNvSpPr>
          <p:nvPr>
            <p:ph type="sldNum" sz="quarter" idx="12"/>
          </p:nvPr>
        </p:nvSpPr>
        <p:spPr/>
        <p:txBody>
          <a:bodyPr/>
          <a:lstStyle/>
          <a:p>
            <a:fld id="{677F7B41-FD57-4489-AAB8-D17CF179067D}" type="slidenum">
              <a:rPr lang="en-US" smtClean="0"/>
              <a:t>37</a:t>
            </a:fld>
            <a:endParaRPr lang="en-US"/>
          </a:p>
        </p:txBody>
      </p:sp>
      <p:pic>
        <p:nvPicPr>
          <p:cNvPr id="5" name="Picture 4">
            <a:extLst>
              <a:ext uri="{FF2B5EF4-FFF2-40B4-BE49-F238E27FC236}">
                <a16:creationId xmlns:a16="http://schemas.microsoft.com/office/drawing/2014/main" id="{E4DA32D8-2D7F-2A7C-2675-AAA05EDF6C11}"/>
              </a:ext>
            </a:extLst>
          </p:cNvPr>
          <p:cNvPicPr>
            <a:picLocks noChangeAspect="1"/>
          </p:cNvPicPr>
          <p:nvPr/>
        </p:nvPicPr>
        <p:blipFill>
          <a:blip r:embed="rId2"/>
          <a:stretch>
            <a:fillRect/>
          </a:stretch>
        </p:blipFill>
        <p:spPr>
          <a:xfrm>
            <a:off x="4880811" y="1731301"/>
            <a:ext cx="6356684" cy="4667622"/>
          </a:xfrm>
          <a:prstGeom prst="rect">
            <a:avLst/>
          </a:prstGeom>
          <a:ln>
            <a:solidFill>
              <a:schemeClr val="tx1"/>
            </a:solidFill>
          </a:ln>
        </p:spPr>
      </p:pic>
      <p:sp>
        <p:nvSpPr>
          <p:cNvPr id="6" name="Rectangle 5">
            <a:extLst>
              <a:ext uri="{FF2B5EF4-FFF2-40B4-BE49-F238E27FC236}">
                <a16:creationId xmlns:a16="http://schemas.microsoft.com/office/drawing/2014/main" id="{BD9FC1F1-91C1-B0DF-E805-D0248F2DAAE3}"/>
              </a:ext>
            </a:extLst>
          </p:cNvPr>
          <p:cNvSpPr/>
          <p:nvPr/>
        </p:nvSpPr>
        <p:spPr>
          <a:xfrm>
            <a:off x="8596563" y="5688900"/>
            <a:ext cx="654972" cy="184361"/>
          </a:xfrm>
          <a:prstGeom prst="rect">
            <a:avLst/>
          </a:prstGeom>
          <a:solidFill>
            <a:schemeClr val="accent1">
              <a:alpha val="15288"/>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342B553-2B46-2D3D-97BA-630D5BA4F3B5}"/>
              </a:ext>
            </a:extLst>
          </p:cNvPr>
          <p:cNvSpPr/>
          <p:nvPr/>
        </p:nvSpPr>
        <p:spPr>
          <a:xfrm>
            <a:off x="10429495" y="5688899"/>
            <a:ext cx="654972" cy="184361"/>
          </a:xfrm>
          <a:prstGeom prst="rect">
            <a:avLst/>
          </a:prstGeom>
          <a:solidFill>
            <a:schemeClr val="accent1">
              <a:alpha val="15288"/>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B91A10B-806F-B6B0-12FB-1752CC501DAC}"/>
              </a:ext>
            </a:extLst>
          </p:cNvPr>
          <p:cNvSpPr txBox="1"/>
          <p:nvPr/>
        </p:nvSpPr>
        <p:spPr>
          <a:xfrm>
            <a:off x="7785935" y="1378547"/>
            <a:ext cx="1237748" cy="369332"/>
          </a:xfrm>
          <a:prstGeom prst="rect">
            <a:avLst/>
          </a:prstGeom>
          <a:noFill/>
        </p:spPr>
        <p:txBody>
          <a:bodyPr wrap="square">
            <a:spAutoFit/>
          </a:bodyPr>
          <a:lstStyle/>
          <a:p>
            <a:r>
              <a:rPr lang="en-US" b="1" u="sng" dirty="0"/>
              <a:t>ICRP 68</a:t>
            </a:r>
          </a:p>
        </p:txBody>
      </p:sp>
    </p:spTree>
    <p:extLst>
      <p:ext uri="{BB962C8B-B14F-4D97-AF65-F5344CB8AC3E}">
        <p14:creationId xmlns:p14="http://schemas.microsoft.com/office/powerpoint/2010/main" val="17949708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D6EB8-1A35-458F-3312-422EE1DA94C1}"/>
              </a:ext>
            </a:extLst>
          </p:cNvPr>
          <p:cNvSpPr>
            <a:spLocks noGrp="1"/>
          </p:cNvSpPr>
          <p:nvPr>
            <p:ph type="title"/>
          </p:nvPr>
        </p:nvSpPr>
        <p:spPr/>
        <p:txBody>
          <a:bodyPr/>
          <a:lstStyle/>
          <a:p>
            <a:r>
              <a:rPr lang="en-US" dirty="0"/>
              <a:t>Th-232 Dose Coefficients</a:t>
            </a:r>
          </a:p>
        </p:txBody>
      </p:sp>
      <p:sp>
        <p:nvSpPr>
          <p:cNvPr id="3" name="Content Placeholder 2">
            <a:extLst>
              <a:ext uri="{FF2B5EF4-FFF2-40B4-BE49-F238E27FC236}">
                <a16:creationId xmlns:a16="http://schemas.microsoft.com/office/drawing/2014/main" id="{C238C776-E566-D2F2-C7EB-4B53BC239C46}"/>
              </a:ext>
            </a:extLst>
          </p:cNvPr>
          <p:cNvSpPr>
            <a:spLocks noGrp="1"/>
          </p:cNvSpPr>
          <p:nvPr>
            <p:ph idx="1"/>
          </p:nvPr>
        </p:nvSpPr>
        <p:spPr>
          <a:xfrm>
            <a:off x="838200" y="1999715"/>
            <a:ext cx="3825240" cy="4177247"/>
          </a:xfrm>
        </p:spPr>
        <p:txBody>
          <a:bodyPr/>
          <a:lstStyle/>
          <a:p>
            <a:r>
              <a:rPr lang="en-US" dirty="0"/>
              <a:t>Inhalation</a:t>
            </a:r>
          </a:p>
          <a:p>
            <a:pPr lvl="1"/>
            <a:r>
              <a:rPr lang="en-US" dirty="0"/>
              <a:t>1.47E-04 </a:t>
            </a:r>
            <a:r>
              <a:rPr lang="en-US" dirty="0" err="1"/>
              <a:t>Sv</a:t>
            </a:r>
            <a:r>
              <a:rPr lang="en-US" dirty="0"/>
              <a:t>/</a:t>
            </a:r>
            <a:r>
              <a:rPr lang="en-US" dirty="0" err="1"/>
              <a:t>Bq</a:t>
            </a:r>
            <a:endParaRPr lang="en-US" dirty="0"/>
          </a:p>
          <a:p>
            <a:r>
              <a:rPr lang="en-US" dirty="0"/>
              <a:t>Ingestion</a:t>
            </a:r>
          </a:p>
          <a:p>
            <a:pPr lvl="1"/>
            <a:r>
              <a:rPr lang="en-US" dirty="0"/>
              <a:t>1.18E-06 </a:t>
            </a:r>
            <a:r>
              <a:rPr lang="en-US" dirty="0" err="1"/>
              <a:t>Sv</a:t>
            </a:r>
            <a:r>
              <a:rPr lang="en-US" dirty="0"/>
              <a:t>/</a:t>
            </a:r>
            <a:r>
              <a:rPr lang="en-US" dirty="0" err="1"/>
              <a:t>Bq</a:t>
            </a:r>
            <a:endParaRPr lang="en-US" dirty="0"/>
          </a:p>
          <a:p>
            <a:pPr lvl="1"/>
            <a:endParaRPr lang="en-US" dirty="0"/>
          </a:p>
          <a:p>
            <a:r>
              <a:rPr lang="en-US" dirty="0"/>
              <a:t>Why are they so different than ICRP 68?</a:t>
            </a:r>
          </a:p>
        </p:txBody>
      </p:sp>
      <p:sp>
        <p:nvSpPr>
          <p:cNvPr id="4" name="Slide Number Placeholder 3">
            <a:extLst>
              <a:ext uri="{FF2B5EF4-FFF2-40B4-BE49-F238E27FC236}">
                <a16:creationId xmlns:a16="http://schemas.microsoft.com/office/drawing/2014/main" id="{FFDBA1BD-AA4D-8B91-3D94-C8B0A8B7C00B}"/>
              </a:ext>
            </a:extLst>
          </p:cNvPr>
          <p:cNvSpPr>
            <a:spLocks noGrp="1"/>
          </p:cNvSpPr>
          <p:nvPr>
            <p:ph type="sldNum" sz="quarter" idx="12"/>
          </p:nvPr>
        </p:nvSpPr>
        <p:spPr/>
        <p:txBody>
          <a:bodyPr/>
          <a:lstStyle/>
          <a:p>
            <a:fld id="{677F7B41-FD57-4489-AAB8-D17CF179067D}" type="slidenum">
              <a:rPr lang="en-US" smtClean="0"/>
              <a:t>38</a:t>
            </a:fld>
            <a:endParaRPr lang="en-US"/>
          </a:p>
        </p:txBody>
      </p:sp>
      <p:pic>
        <p:nvPicPr>
          <p:cNvPr id="5" name="Picture 4">
            <a:extLst>
              <a:ext uri="{FF2B5EF4-FFF2-40B4-BE49-F238E27FC236}">
                <a16:creationId xmlns:a16="http://schemas.microsoft.com/office/drawing/2014/main" id="{E4DA32D8-2D7F-2A7C-2675-AAA05EDF6C11}"/>
              </a:ext>
            </a:extLst>
          </p:cNvPr>
          <p:cNvPicPr>
            <a:picLocks noChangeAspect="1"/>
          </p:cNvPicPr>
          <p:nvPr/>
        </p:nvPicPr>
        <p:blipFill>
          <a:blip r:embed="rId2"/>
          <a:stretch>
            <a:fillRect/>
          </a:stretch>
        </p:blipFill>
        <p:spPr>
          <a:xfrm>
            <a:off x="4880811" y="1731301"/>
            <a:ext cx="6356684" cy="4667622"/>
          </a:xfrm>
          <a:prstGeom prst="rect">
            <a:avLst/>
          </a:prstGeom>
          <a:ln>
            <a:solidFill>
              <a:schemeClr val="tx1"/>
            </a:solidFill>
          </a:ln>
        </p:spPr>
      </p:pic>
      <p:sp>
        <p:nvSpPr>
          <p:cNvPr id="6" name="Rectangle 5">
            <a:extLst>
              <a:ext uri="{FF2B5EF4-FFF2-40B4-BE49-F238E27FC236}">
                <a16:creationId xmlns:a16="http://schemas.microsoft.com/office/drawing/2014/main" id="{BD9FC1F1-91C1-B0DF-E805-D0248F2DAAE3}"/>
              </a:ext>
            </a:extLst>
          </p:cNvPr>
          <p:cNvSpPr/>
          <p:nvPr/>
        </p:nvSpPr>
        <p:spPr>
          <a:xfrm>
            <a:off x="8596563" y="5688900"/>
            <a:ext cx="654972" cy="184361"/>
          </a:xfrm>
          <a:prstGeom prst="rect">
            <a:avLst/>
          </a:prstGeom>
          <a:solidFill>
            <a:schemeClr val="accent1">
              <a:alpha val="15288"/>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342B553-2B46-2D3D-97BA-630D5BA4F3B5}"/>
              </a:ext>
            </a:extLst>
          </p:cNvPr>
          <p:cNvSpPr/>
          <p:nvPr/>
        </p:nvSpPr>
        <p:spPr>
          <a:xfrm>
            <a:off x="10429495" y="5688899"/>
            <a:ext cx="654972" cy="184361"/>
          </a:xfrm>
          <a:prstGeom prst="rect">
            <a:avLst/>
          </a:prstGeom>
          <a:solidFill>
            <a:schemeClr val="accent1">
              <a:alpha val="15288"/>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33BF576-596A-E06D-DE23-30C36D77D4AD}"/>
              </a:ext>
            </a:extLst>
          </p:cNvPr>
          <p:cNvSpPr txBox="1"/>
          <p:nvPr/>
        </p:nvSpPr>
        <p:spPr>
          <a:xfrm>
            <a:off x="7785935" y="1378547"/>
            <a:ext cx="1237748" cy="369332"/>
          </a:xfrm>
          <a:prstGeom prst="rect">
            <a:avLst/>
          </a:prstGeom>
          <a:noFill/>
        </p:spPr>
        <p:txBody>
          <a:bodyPr wrap="square">
            <a:spAutoFit/>
          </a:bodyPr>
          <a:lstStyle/>
          <a:p>
            <a:r>
              <a:rPr lang="en-US" b="1" u="sng" dirty="0"/>
              <a:t>ICRP 68</a:t>
            </a:r>
          </a:p>
        </p:txBody>
      </p:sp>
    </p:spTree>
    <p:extLst>
      <p:ext uri="{BB962C8B-B14F-4D97-AF65-F5344CB8AC3E}">
        <p14:creationId xmlns:p14="http://schemas.microsoft.com/office/powerpoint/2010/main" val="2812801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91D13-9824-E14D-B179-A4B0C9A7FD00}"/>
              </a:ext>
            </a:extLst>
          </p:cNvPr>
          <p:cNvSpPr>
            <a:spLocks noGrp="1"/>
          </p:cNvSpPr>
          <p:nvPr>
            <p:ph type="title"/>
          </p:nvPr>
        </p:nvSpPr>
        <p:spPr/>
        <p:txBody>
          <a:bodyPr/>
          <a:lstStyle/>
          <a:p>
            <a:r>
              <a:rPr lang="en-US" dirty="0"/>
              <a:t>Th-232 Dose Coefficients</a:t>
            </a:r>
          </a:p>
        </p:txBody>
      </p:sp>
      <p:sp>
        <p:nvSpPr>
          <p:cNvPr id="3" name="Content Placeholder 2">
            <a:extLst>
              <a:ext uri="{FF2B5EF4-FFF2-40B4-BE49-F238E27FC236}">
                <a16:creationId xmlns:a16="http://schemas.microsoft.com/office/drawing/2014/main" id="{D6A47FE6-6F1F-D826-BCE6-0DF85360BBB2}"/>
              </a:ext>
            </a:extLst>
          </p:cNvPr>
          <p:cNvSpPr>
            <a:spLocks noGrp="1"/>
          </p:cNvSpPr>
          <p:nvPr>
            <p:ph idx="1"/>
          </p:nvPr>
        </p:nvSpPr>
        <p:spPr>
          <a:xfrm>
            <a:off x="838200" y="1999715"/>
            <a:ext cx="4641166" cy="4177247"/>
          </a:xfrm>
        </p:spPr>
        <p:txBody>
          <a:bodyPr/>
          <a:lstStyle/>
          <a:p>
            <a:r>
              <a:rPr lang="en-US" dirty="0"/>
              <a:t>IMBA accounts for in-growth</a:t>
            </a:r>
          </a:p>
          <a:p>
            <a:r>
              <a:rPr lang="en-US" dirty="0"/>
              <a:t>Uses shared biokinetics</a:t>
            </a:r>
          </a:p>
          <a:p>
            <a:pPr lvl="1"/>
            <a:r>
              <a:rPr lang="en-US" dirty="0"/>
              <a:t>Can result in overestimation of dose in some cases</a:t>
            </a:r>
          </a:p>
          <a:p>
            <a:pPr lvl="1"/>
            <a:r>
              <a:rPr lang="en-US" dirty="0"/>
              <a:t>When progeny contribute large fraction of total dose</a:t>
            </a:r>
          </a:p>
          <a:p>
            <a:r>
              <a:rPr lang="en-US" dirty="0"/>
              <a:t>ICRP 68 coefficients use independent biokinetics</a:t>
            </a:r>
          </a:p>
          <a:p>
            <a:endParaRPr lang="en-US" dirty="0"/>
          </a:p>
        </p:txBody>
      </p:sp>
      <p:sp>
        <p:nvSpPr>
          <p:cNvPr id="4" name="Slide Number Placeholder 3">
            <a:extLst>
              <a:ext uri="{FF2B5EF4-FFF2-40B4-BE49-F238E27FC236}">
                <a16:creationId xmlns:a16="http://schemas.microsoft.com/office/drawing/2014/main" id="{CA7FBBB5-38AA-6D13-A6A7-DDDFD25E1492}"/>
              </a:ext>
            </a:extLst>
          </p:cNvPr>
          <p:cNvSpPr>
            <a:spLocks noGrp="1"/>
          </p:cNvSpPr>
          <p:nvPr>
            <p:ph type="sldNum" sz="quarter" idx="12"/>
          </p:nvPr>
        </p:nvSpPr>
        <p:spPr/>
        <p:txBody>
          <a:bodyPr/>
          <a:lstStyle/>
          <a:p>
            <a:fld id="{677F7B41-FD57-4489-AAB8-D17CF179067D}" type="slidenum">
              <a:rPr lang="en-US" smtClean="0"/>
              <a:t>39</a:t>
            </a:fld>
            <a:endParaRPr lang="en-US"/>
          </a:p>
        </p:txBody>
      </p:sp>
      <p:pic>
        <p:nvPicPr>
          <p:cNvPr id="5" name="Picture 4">
            <a:extLst>
              <a:ext uri="{FF2B5EF4-FFF2-40B4-BE49-F238E27FC236}">
                <a16:creationId xmlns:a16="http://schemas.microsoft.com/office/drawing/2014/main" id="{B90B90B3-0596-D872-08D9-4C43663908ED}"/>
              </a:ext>
            </a:extLst>
          </p:cNvPr>
          <p:cNvPicPr>
            <a:picLocks noChangeAspect="1"/>
          </p:cNvPicPr>
          <p:nvPr/>
        </p:nvPicPr>
        <p:blipFill>
          <a:blip r:embed="rId2"/>
          <a:stretch>
            <a:fillRect/>
          </a:stretch>
        </p:blipFill>
        <p:spPr>
          <a:xfrm>
            <a:off x="5341590" y="1999715"/>
            <a:ext cx="6653145" cy="4675406"/>
          </a:xfrm>
          <a:prstGeom prst="rect">
            <a:avLst/>
          </a:prstGeom>
        </p:spPr>
      </p:pic>
    </p:spTree>
    <p:extLst>
      <p:ext uri="{BB962C8B-B14F-4D97-AF65-F5344CB8AC3E}">
        <p14:creationId xmlns:p14="http://schemas.microsoft.com/office/powerpoint/2010/main" val="4236527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A5538-5926-9D36-5F4F-8C783B133F7B}"/>
              </a:ext>
            </a:extLst>
          </p:cNvPr>
          <p:cNvSpPr>
            <a:spLocks noGrp="1"/>
          </p:cNvSpPr>
          <p:nvPr>
            <p:ph type="title"/>
          </p:nvPr>
        </p:nvSpPr>
        <p:spPr>
          <a:xfrm>
            <a:off x="838200" y="290747"/>
            <a:ext cx="10515600" cy="1009651"/>
          </a:xfrm>
        </p:spPr>
        <p:txBody>
          <a:bodyPr/>
          <a:lstStyle/>
          <a:p>
            <a:r>
              <a:rPr lang="en-US" dirty="0"/>
              <a:t>Committed Dose Equivalent</a:t>
            </a:r>
          </a:p>
        </p:txBody>
      </p:sp>
      <p:sp>
        <p:nvSpPr>
          <p:cNvPr id="3" name="Content Placeholder 2">
            <a:extLst>
              <a:ext uri="{FF2B5EF4-FFF2-40B4-BE49-F238E27FC236}">
                <a16:creationId xmlns:a16="http://schemas.microsoft.com/office/drawing/2014/main" id="{5A3C09FB-FAC6-8FDA-2D85-F48287EA91B9}"/>
              </a:ext>
            </a:extLst>
          </p:cNvPr>
          <p:cNvSpPr>
            <a:spLocks noGrp="1"/>
          </p:cNvSpPr>
          <p:nvPr>
            <p:ph idx="1"/>
          </p:nvPr>
        </p:nvSpPr>
        <p:spPr>
          <a:xfrm>
            <a:off x="838200" y="1395663"/>
            <a:ext cx="10515600" cy="5257800"/>
          </a:xfrm>
        </p:spPr>
        <p:txBody>
          <a:bodyPr>
            <a:normAutofit fontScale="77500" lnSpcReduction="20000"/>
          </a:bodyPr>
          <a:lstStyle/>
          <a:p>
            <a:r>
              <a:rPr lang="en-US" dirty="0">
                <a:latin typeface="Arial" panose="020B0604020202020204" pitchFamily="34" charset="0"/>
              </a:rPr>
              <a:t>C</a:t>
            </a:r>
            <a:r>
              <a:rPr lang="en-US" dirty="0">
                <a:effectLst/>
                <a:latin typeface="Arial" panose="020B0604020202020204" pitchFamily="34" charset="0"/>
              </a:rPr>
              <a:t>ommitted dose equivalent from each source organ (S)</a:t>
            </a:r>
          </a:p>
          <a:p>
            <a:endParaRPr lang="en-US" dirty="0">
              <a:latin typeface="Arial" panose="020B0604020202020204" pitchFamily="34" charset="0"/>
            </a:endParaRPr>
          </a:p>
          <a:p>
            <a:endParaRPr lang="en-US" dirty="0">
              <a:latin typeface="Arial" panose="020B0604020202020204" pitchFamily="34" charset="0"/>
            </a:endParaRPr>
          </a:p>
          <a:p>
            <a:endParaRPr lang="en-US" dirty="0">
              <a:effectLst/>
              <a:latin typeface="Arial" panose="020B0604020202020204" pitchFamily="34" charset="0"/>
            </a:endParaRPr>
          </a:p>
          <a:p>
            <a:r>
              <a:rPr lang="en-US" dirty="0">
                <a:effectLst/>
                <a:latin typeface="Arial" panose="020B0604020202020204" pitchFamily="34" charset="0"/>
              </a:rPr>
              <a:t>and the value of SEE is</a:t>
            </a:r>
          </a:p>
          <a:p>
            <a:endParaRPr lang="en-US" dirty="0">
              <a:latin typeface="Arial" panose="020B0604020202020204" pitchFamily="34" charset="0"/>
            </a:endParaRPr>
          </a:p>
          <a:p>
            <a:endParaRPr lang="en-US" dirty="0">
              <a:latin typeface="Arial" panose="020B0604020202020204" pitchFamily="34" charset="0"/>
            </a:endParaRPr>
          </a:p>
          <a:p>
            <a:endParaRPr lang="en-US" dirty="0">
              <a:effectLst/>
              <a:latin typeface="Arial" panose="020B0604020202020204" pitchFamily="34" charset="0"/>
            </a:endParaRPr>
          </a:p>
          <a:p>
            <a:r>
              <a:rPr lang="en-US" dirty="0">
                <a:effectLst/>
                <a:latin typeface="Arial" panose="020B0604020202020204" pitchFamily="34" charset="0"/>
              </a:rPr>
              <a:t>where </a:t>
            </a:r>
          </a:p>
          <a:p>
            <a:pPr lvl="1"/>
            <a:r>
              <a:rPr lang="en-US" i="1" dirty="0">
                <a:effectLst/>
                <a:latin typeface="Times New Roman" panose="02020603050405020304" pitchFamily="18" charset="0"/>
              </a:rPr>
              <a:t>U</a:t>
            </a:r>
            <a:r>
              <a:rPr lang="en-US" i="1" baseline="-25000" dirty="0">
                <a:effectLst/>
                <a:latin typeface="Times New Roman" panose="02020603050405020304" pitchFamily="18" charset="0"/>
              </a:rPr>
              <a:t>s</a:t>
            </a:r>
            <a:r>
              <a:rPr lang="en-US" dirty="0">
                <a:effectLst/>
                <a:latin typeface="Arial" panose="020B0604020202020204" pitchFamily="34" charset="0"/>
              </a:rPr>
              <a:t> 	= number of transformations of radionuclide </a:t>
            </a:r>
            <a:r>
              <a:rPr lang="en-US" i="1" dirty="0" err="1">
                <a:effectLst/>
                <a:latin typeface="Arial" panose="020B0604020202020204" pitchFamily="34" charset="0"/>
              </a:rPr>
              <a:t>i</a:t>
            </a:r>
            <a:r>
              <a:rPr lang="en-US" dirty="0">
                <a:effectLst/>
                <a:latin typeface="Arial" panose="020B0604020202020204" pitchFamily="34" charset="0"/>
              </a:rPr>
              <a:t> in the source organ over 50 years</a:t>
            </a:r>
          </a:p>
          <a:p>
            <a:pPr lvl="1"/>
            <a:r>
              <a:rPr lang="en-US" i="1" dirty="0" err="1">
                <a:effectLst/>
                <a:latin typeface="Times New Roman" panose="02020603050405020304" pitchFamily="18" charset="0"/>
              </a:rPr>
              <a:t>y</a:t>
            </a:r>
            <a:r>
              <a:rPr lang="en-US" i="1" baseline="-25000" dirty="0" err="1">
                <a:effectLst/>
                <a:latin typeface="Times New Roman" panose="02020603050405020304" pitchFamily="18" charset="0"/>
              </a:rPr>
              <a:t>i</a:t>
            </a:r>
            <a:r>
              <a:rPr lang="en-US" dirty="0">
                <a:effectLst/>
                <a:latin typeface="Arial" panose="020B0604020202020204" pitchFamily="34" charset="0"/>
              </a:rPr>
              <a:t> 		= yield of radiations of energy E emitted per transformation (T</a:t>
            </a:r>
            <a:r>
              <a:rPr lang="en-US" baseline="30000" dirty="0">
                <a:effectLst/>
                <a:latin typeface="Arial" panose="020B0604020202020204" pitchFamily="34" charset="0"/>
              </a:rPr>
              <a:t>-1</a:t>
            </a:r>
            <a:r>
              <a:rPr lang="en-US" dirty="0">
                <a:effectLst/>
                <a:latin typeface="Arial" panose="020B0604020202020204" pitchFamily="34" charset="0"/>
              </a:rPr>
              <a:t>)</a:t>
            </a:r>
          </a:p>
          <a:p>
            <a:pPr lvl="1"/>
            <a:r>
              <a:rPr lang="en-US" i="1" dirty="0" err="1">
                <a:effectLst/>
                <a:latin typeface="Times New Roman" panose="02020603050405020304" pitchFamily="18" charset="0"/>
              </a:rPr>
              <a:t>E</a:t>
            </a:r>
            <a:r>
              <a:rPr lang="en-US" i="1" baseline="-25000" dirty="0" err="1">
                <a:effectLst/>
                <a:latin typeface="Times New Roman" panose="02020603050405020304" pitchFamily="18" charset="0"/>
              </a:rPr>
              <a:t>i</a:t>
            </a:r>
            <a:r>
              <a:rPr lang="en-US" dirty="0">
                <a:effectLst/>
                <a:latin typeface="Arial" panose="020B0604020202020204" pitchFamily="34" charset="0"/>
              </a:rPr>
              <a:t> 	= energy per radiation (MeV/dis)</a:t>
            </a:r>
          </a:p>
          <a:p>
            <a:pPr lvl="1"/>
            <a:r>
              <a:rPr lang="en-US" i="1" dirty="0" err="1">
                <a:effectLst/>
                <a:latin typeface="Arial" panose="020B0604020202020204" pitchFamily="34" charset="0"/>
              </a:rPr>
              <a:t>AF</a:t>
            </a:r>
            <a:r>
              <a:rPr lang="en-US" i="1" baseline="-25000" dirty="0" err="1">
                <a:effectLst/>
                <a:latin typeface="Times New Roman" panose="02020603050405020304" pitchFamily="18" charset="0"/>
              </a:rPr>
              <a:t>i</a:t>
            </a:r>
            <a:r>
              <a:rPr lang="en-US" dirty="0">
                <a:effectLst/>
                <a:latin typeface="Arial" panose="020B0604020202020204" pitchFamily="34" charset="0"/>
              </a:rPr>
              <a:t> 	= specific absorbed fraction</a:t>
            </a:r>
          </a:p>
          <a:p>
            <a:pPr lvl="1"/>
            <a:r>
              <a:rPr lang="en-US" i="1" dirty="0">
                <a:effectLst/>
                <a:latin typeface="Times New Roman" panose="02020603050405020304" pitchFamily="18" charset="0"/>
              </a:rPr>
              <a:t>Q</a:t>
            </a:r>
            <a:r>
              <a:rPr lang="en-US" i="1" baseline="-25000" dirty="0">
                <a:effectLst/>
                <a:latin typeface="Times New Roman" panose="02020603050405020304" pitchFamily="18" charset="0"/>
              </a:rPr>
              <a:t>i</a:t>
            </a:r>
            <a:r>
              <a:rPr lang="en-US" dirty="0">
                <a:effectLst/>
                <a:latin typeface="Arial" panose="020B0604020202020204" pitchFamily="34" charset="0"/>
              </a:rPr>
              <a:t> 	= radiation weighting factor</a:t>
            </a:r>
          </a:p>
          <a:p>
            <a:pPr lvl="1"/>
            <a:r>
              <a:rPr lang="en-US" i="1" dirty="0">
                <a:effectLst/>
                <a:latin typeface="Times New Roman" panose="02020603050405020304" pitchFamily="18" charset="0"/>
              </a:rPr>
              <a:t>m</a:t>
            </a:r>
            <a:r>
              <a:rPr lang="en-US" dirty="0">
                <a:effectLst/>
                <a:latin typeface="Arial" panose="020B0604020202020204" pitchFamily="34" charset="0"/>
              </a:rPr>
              <a:t> 	= mass of target organ (g)</a:t>
            </a:r>
            <a:endParaRPr lang="en-US" dirty="0"/>
          </a:p>
        </p:txBody>
      </p:sp>
      <p:sp>
        <p:nvSpPr>
          <p:cNvPr id="4" name="Slide Number Placeholder 3">
            <a:extLst>
              <a:ext uri="{FF2B5EF4-FFF2-40B4-BE49-F238E27FC236}">
                <a16:creationId xmlns:a16="http://schemas.microsoft.com/office/drawing/2014/main" id="{62C0C825-E0FC-49AB-EA94-2BDB79F6607C}"/>
              </a:ext>
            </a:extLst>
          </p:cNvPr>
          <p:cNvSpPr>
            <a:spLocks noGrp="1"/>
          </p:cNvSpPr>
          <p:nvPr>
            <p:ph type="sldNum" sz="quarter" idx="12"/>
          </p:nvPr>
        </p:nvSpPr>
        <p:spPr/>
        <p:txBody>
          <a:bodyPr/>
          <a:lstStyle/>
          <a:p>
            <a:fld id="{677F7B41-FD57-4489-AAB8-D17CF179067D}" type="slidenum">
              <a:rPr lang="en-US" smtClean="0"/>
              <a:t>4</a:t>
            </a:fld>
            <a:endParaRPr lang="en-US"/>
          </a:p>
        </p:txBody>
      </p:sp>
      <p:pic>
        <p:nvPicPr>
          <p:cNvPr id="9" name="Picture 8">
            <a:extLst>
              <a:ext uri="{FF2B5EF4-FFF2-40B4-BE49-F238E27FC236}">
                <a16:creationId xmlns:a16="http://schemas.microsoft.com/office/drawing/2014/main" id="{74751680-30C2-F9AD-C4F2-EDD8BA394D61}"/>
              </a:ext>
            </a:extLst>
          </p:cNvPr>
          <p:cNvPicPr>
            <a:picLocks noChangeAspect="1"/>
          </p:cNvPicPr>
          <p:nvPr/>
        </p:nvPicPr>
        <p:blipFill>
          <a:blip r:embed="rId2"/>
          <a:stretch>
            <a:fillRect/>
          </a:stretch>
        </p:blipFill>
        <p:spPr>
          <a:xfrm>
            <a:off x="3274594" y="1710531"/>
            <a:ext cx="5029200" cy="939800"/>
          </a:xfrm>
          <a:prstGeom prst="rect">
            <a:avLst/>
          </a:prstGeom>
        </p:spPr>
      </p:pic>
      <p:pic>
        <p:nvPicPr>
          <p:cNvPr id="10" name="Picture 9">
            <a:extLst>
              <a:ext uri="{FF2B5EF4-FFF2-40B4-BE49-F238E27FC236}">
                <a16:creationId xmlns:a16="http://schemas.microsoft.com/office/drawing/2014/main" id="{64D6B776-4167-6F74-CF95-B2B55F8B1CA7}"/>
              </a:ext>
            </a:extLst>
          </p:cNvPr>
          <p:cNvPicPr>
            <a:picLocks noChangeAspect="1"/>
          </p:cNvPicPr>
          <p:nvPr/>
        </p:nvPicPr>
        <p:blipFill>
          <a:blip r:embed="rId3"/>
          <a:stretch>
            <a:fillRect/>
          </a:stretch>
        </p:blipFill>
        <p:spPr>
          <a:xfrm>
            <a:off x="3217444" y="3128170"/>
            <a:ext cx="5143500" cy="1079500"/>
          </a:xfrm>
          <a:prstGeom prst="rect">
            <a:avLst/>
          </a:prstGeom>
        </p:spPr>
      </p:pic>
    </p:spTree>
    <p:extLst>
      <p:ext uri="{BB962C8B-B14F-4D97-AF65-F5344CB8AC3E}">
        <p14:creationId xmlns:p14="http://schemas.microsoft.com/office/powerpoint/2010/main" val="30148352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5C4F1-C201-FB93-E288-BFCB6AE3789C}"/>
              </a:ext>
            </a:extLst>
          </p:cNvPr>
          <p:cNvSpPr>
            <a:spLocks noGrp="1"/>
          </p:cNvSpPr>
          <p:nvPr>
            <p:ph type="title"/>
          </p:nvPr>
        </p:nvSpPr>
        <p:spPr/>
        <p:txBody>
          <a:bodyPr/>
          <a:lstStyle/>
          <a:p>
            <a:r>
              <a:rPr lang="en-US" dirty="0"/>
              <a:t>Co-60 Inhalation: 1 bioassay dataset</a:t>
            </a:r>
          </a:p>
        </p:txBody>
      </p:sp>
      <p:sp>
        <p:nvSpPr>
          <p:cNvPr id="3" name="Content Placeholder 2">
            <a:extLst>
              <a:ext uri="{FF2B5EF4-FFF2-40B4-BE49-F238E27FC236}">
                <a16:creationId xmlns:a16="http://schemas.microsoft.com/office/drawing/2014/main" id="{A3EBCABC-E321-2E5E-CA44-FBC1B880405D}"/>
              </a:ext>
            </a:extLst>
          </p:cNvPr>
          <p:cNvSpPr>
            <a:spLocks noGrp="1"/>
          </p:cNvSpPr>
          <p:nvPr>
            <p:ph idx="1"/>
          </p:nvPr>
        </p:nvSpPr>
        <p:spPr/>
        <p:txBody>
          <a:bodyPr>
            <a:normAutofit lnSpcReduction="10000"/>
          </a:bodyPr>
          <a:lstStyle/>
          <a:p>
            <a:r>
              <a:rPr lang="en-US" dirty="0"/>
              <a:t>The data are whole-body activity measurements of Co-60 commencing 1 day after an accidental inhalation of a cobalt aerosol</a:t>
            </a:r>
          </a:p>
          <a:p>
            <a:r>
              <a:rPr lang="en-US" dirty="0"/>
              <a:t>All external body surface contamination was removed by shower-bathing</a:t>
            </a:r>
          </a:p>
          <a:p>
            <a:r>
              <a:rPr lang="en-US" dirty="0"/>
              <a:t>A profile scan indicated dominant lung deposition</a:t>
            </a:r>
          </a:p>
          <a:p>
            <a:r>
              <a:rPr lang="en-US" dirty="0"/>
              <a:t>The accident occurred on February 24th, 2012. The whole-body activity measurements</a:t>
            </a:r>
          </a:p>
          <a:p>
            <a:endParaRPr lang="en-US" dirty="0"/>
          </a:p>
          <a:p>
            <a:r>
              <a:rPr lang="en-US" b="1" dirty="0">
                <a:solidFill>
                  <a:schemeClr val="accent2"/>
                </a:solidFill>
              </a:rPr>
              <a:t>Assessment requires the calculation of CEDE</a:t>
            </a:r>
          </a:p>
        </p:txBody>
      </p:sp>
      <p:sp>
        <p:nvSpPr>
          <p:cNvPr id="4" name="Slide Number Placeholder 3">
            <a:extLst>
              <a:ext uri="{FF2B5EF4-FFF2-40B4-BE49-F238E27FC236}">
                <a16:creationId xmlns:a16="http://schemas.microsoft.com/office/drawing/2014/main" id="{A49A3525-E7DA-0BB2-81F2-4037DD57FBA8}"/>
              </a:ext>
            </a:extLst>
          </p:cNvPr>
          <p:cNvSpPr>
            <a:spLocks noGrp="1"/>
          </p:cNvSpPr>
          <p:nvPr>
            <p:ph type="sldNum" sz="quarter" idx="12"/>
          </p:nvPr>
        </p:nvSpPr>
        <p:spPr/>
        <p:txBody>
          <a:bodyPr/>
          <a:lstStyle/>
          <a:p>
            <a:fld id="{677F7B41-FD57-4489-AAB8-D17CF179067D}" type="slidenum">
              <a:rPr lang="en-US" smtClean="0"/>
              <a:t>40</a:t>
            </a:fld>
            <a:endParaRPr lang="en-US"/>
          </a:p>
        </p:txBody>
      </p:sp>
    </p:spTree>
    <p:extLst>
      <p:ext uri="{BB962C8B-B14F-4D97-AF65-F5344CB8AC3E}">
        <p14:creationId xmlns:p14="http://schemas.microsoft.com/office/powerpoint/2010/main" val="18614459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5C4F1-C201-FB93-E288-BFCB6AE3789C}"/>
              </a:ext>
            </a:extLst>
          </p:cNvPr>
          <p:cNvSpPr>
            <a:spLocks noGrp="1"/>
          </p:cNvSpPr>
          <p:nvPr>
            <p:ph type="title"/>
          </p:nvPr>
        </p:nvSpPr>
        <p:spPr/>
        <p:txBody>
          <a:bodyPr/>
          <a:lstStyle/>
          <a:p>
            <a:r>
              <a:rPr lang="en-US" dirty="0"/>
              <a:t>Co-60 Inhalation: 1 bioassay dataset</a:t>
            </a:r>
          </a:p>
        </p:txBody>
      </p:sp>
      <p:sp>
        <p:nvSpPr>
          <p:cNvPr id="4" name="Slide Number Placeholder 3">
            <a:extLst>
              <a:ext uri="{FF2B5EF4-FFF2-40B4-BE49-F238E27FC236}">
                <a16:creationId xmlns:a16="http://schemas.microsoft.com/office/drawing/2014/main" id="{A49A3525-E7DA-0BB2-81F2-4037DD57FBA8}"/>
              </a:ext>
            </a:extLst>
          </p:cNvPr>
          <p:cNvSpPr>
            <a:spLocks noGrp="1"/>
          </p:cNvSpPr>
          <p:nvPr>
            <p:ph type="sldNum" sz="quarter" idx="12"/>
          </p:nvPr>
        </p:nvSpPr>
        <p:spPr/>
        <p:txBody>
          <a:bodyPr/>
          <a:lstStyle/>
          <a:p>
            <a:fld id="{677F7B41-FD57-4489-AAB8-D17CF179067D}" type="slidenum">
              <a:rPr lang="en-US" smtClean="0"/>
              <a:t>41</a:t>
            </a:fld>
            <a:endParaRPr lang="en-US"/>
          </a:p>
        </p:txBody>
      </p:sp>
      <p:sp>
        <p:nvSpPr>
          <p:cNvPr id="6" name="Content Placeholder 5">
            <a:extLst>
              <a:ext uri="{FF2B5EF4-FFF2-40B4-BE49-F238E27FC236}">
                <a16:creationId xmlns:a16="http://schemas.microsoft.com/office/drawing/2014/main" id="{AAA0A8DA-EA18-717A-585B-3272171F9787}"/>
              </a:ext>
            </a:extLst>
          </p:cNvPr>
          <p:cNvSpPr>
            <a:spLocks noGrp="1"/>
          </p:cNvSpPr>
          <p:nvPr>
            <p:ph idx="1"/>
          </p:nvPr>
        </p:nvSpPr>
        <p:spPr>
          <a:xfrm>
            <a:off x="838200" y="1999715"/>
            <a:ext cx="4577862" cy="4177247"/>
          </a:xfrm>
        </p:spPr>
        <p:txBody>
          <a:bodyPr/>
          <a:lstStyle/>
          <a:p>
            <a:r>
              <a:rPr lang="en-US" dirty="0"/>
              <a:t>Initial Assumptions</a:t>
            </a:r>
          </a:p>
          <a:p>
            <a:pPr lvl="1"/>
            <a:r>
              <a:rPr lang="en-US" dirty="0"/>
              <a:t>Type M</a:t>
            </a:r>
          </a:p>
          <a:p>
            <a:pPr lvl="1"/>
            <a:r>
              <a:rPr lang="en-US" dirty="0"/>
              <a:t>5 µm AMAD</a:t>
            </a:r>
          </a:p>
          <a:p>
            <a:pPr lvl="1"/>
            <a:r>
              <a:rPr lang="en-US" dirty="0"/>
              <a:t>ICRP 60/68 W</a:t>
            </a:r>
            <a:r>
              <a:rPr lang="en-US" baseline="-25000" dirty="0"/>
              <a:t>T</a:t>
            </a:r>
          </a:p>
          <a:p>
            <a:pPr lvl="1"/>
            <a:endParaRPr lang="en-US" dirty="0"/>
          </a:p>
          <a:p>
            <a:pPr lvl="1"/>
            <a:endParaRPr lang="en-US" dirty="0"/>
          </a:p>
          <a:p>
            <a:r>
              <a:rPr lang="en-US" b="1" dirty="0">
                <a:solidFill>
                  <a:schemeClr val="accent2"/>
                </a:solidFill>
              </a:rPr>
              <a:t>Answers</a:t>
            </a:r>
          </a:p>
          <a:p>
            <a:pPr lvl="1"/>
            <a:r>
              <a:rPr lang="en-US" b="1" dirty="0">
                <a:solidFill>
                  <a:schemeClr val="accent2"/>
                </a:solidFill>
              </a:rPr>
              <a:t>1.04E+04 </a:t>
            </a:r>
            <a:r>
              <a:rPr lang="en-US" b="1" dirty="0" err="1">
                <a:solidFill>
                  <a:schemeClr val="accent2"/>
                </a:solidFill>
              </a:rPr>
              <a:t>Bq</a:t>
            </a:r>
            <a:r>
              <a:rPr lang="en-US" b="1" dirty="0">
                <a:solidFill>
                  <a:schemeClr val="accent2"/>
                </a:solidFill>
              </a:rPr>
              <a:t> Intake</a:t>
            </a:r>
          </a:p>
          <a:p>
            <a:pPr lvl="1"/>
            <a:r>
              <a:rPr lang="en-US" b="1" dirty="0">
                <a:solidFill>
                  <a:schemeClr val="accent2"/>
                </a:solidFill>
              </a:rPr>
              <a:t>7.41E-05 </a:t>
            </a:r>
            <a:r>
              <a:rPr lang="en-US" b="1" dirty="0" err="1">
                <a:solidFill>
                  <a:schemeClr val="accent2"/>
                </a:solidFill>
              </a:rPr>
              <a:t>Sv</a:t>
            </a:r>
            <a:r>
              <a:rPr lang="en-US" b="1" dirty="0">
                <a:solidFill>
                  <a:schemeClr val="accent2"/>
                </a:solidFill>
              </a:rPr>
              <a:t> Effective Dose</a:t>
            </a:r>
          </a:p>
          <a:p>
            <a:pPr lvl="1"/>
            <a:endParaRPr lang="en-US" dirty="0"/>
          </a:p>
        </p:txBody>
      </p:sp>
      <p:graphicFrame>
        <p:nvGraphicFramePr>
          <p:cNvPr id="9" name="Table 8">
            <a:extLst>
              <a:ext uri="{FF2B5EF4-FFF2-40B4-BE49-F238E27FC236}">
                <a16:creationId xmlns:a16="http://schemas.microsoft.com/office/drawing/2014/main" id="{35901E2C-C5DF-FCBD-85B2-389EDA510B90}"/>
              </a:ext>
            </a:extLst>
          </p:cNvPr>
          <p:cNvGraphicFramePr>
            <a:graphicFrameLocks noGrp="1"/>
          </p:cNvGraphicFramePr>
          <p:nvPr>
            <p:extLst>
              <p:ext uri="{D42A27DB-BD31-4B8C-83A1-F6EECF244321}">
                <p14:modId xmlns:p14="http://schemas.microsoft.com/office/powerpoint/2010/main" val="1183925669"/>
              </p:ext>
            </p:extLst>
          </p:nvPr>
        </p:nvGraphicFramePr>
        <p:xfrm>
          <a:off x="5064370" y="1883373"/>
          <a:ext cx="5434780" cy="4698801"/>
        </p:xfrm>
        <a:graphic>
          <a:graphicData uri="http://schemas.openxmlformats.org/drawingml/2006/table">
            <a:tbl>
              <a:tblPr/>
              <a:tblGrid>
                <a:gridCol w="2717390">
                  <a:extLst>
                    <a:ext uri="{9D8B030D-6E8A-4147-A177-3AD203B41FA5}">
                      <a16:colId xmlns:a16="http://schemas.microsoft.com/office/drawing/2014/main" val="2066078395"/>
                    </a:ext>
                  </a:extLst>
                </a:gridCol>
                <a:gridCol w="2717390">
                  <a:extLst>
                    <a:ext uri="{9D8B030D-6E8A-4147-A177-3AD203B41FA5}">
                      <a16:colId xmlns:a16="http://schemas.microsoft.com/office/drawing/2014/main" val="1706676006"/>
                    </a:ext>
                  </a:extLst>
                </a:gridCol>
              </a:tblGrid>
              <a:tr h="522089">
                <a:tc>
                  <a:txBody>
                    <a:bodyPr/>
                    <a:lstStyle/>
                    <a:p>
                      <a:pPr algn="r"/>
                      <a:r>
                        <a:rPr lang="en-US" sz="1700" b="1" dirty="0">
                          <a:effectLst/>
                          <a:latin typeface="Calibri" panose="020F0502020204030204" pitchFamily="34" charset="0"/>
                        </a:rPr>
                        <a:t>Measurement Data</a:t>
                      </a:r>
                    </a:p>
                  </a:txBody>
                  <a:tcPr marL="45320" marR="45320"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700" b="1" dirty="0">
                          <a:effectLst/>
                          <a:latin typeface="Calibri" panose="020F0502020204030204" pitchFamily="34" charset="0"/>
                        </a:rPr>
                        <a:t>Whole-Body Activity (</a:t>
                      </a:r>
                      <a:r>
                        <a:rPr lang="en-US" sz="1700" b="1" dirty="0" err="1">
                          <a:effectLst/>
                          <a:latin typeface="Calibri" panose="020F0502020204030204" pitchFamily="34" charset="0"/>
                        </a:rPr>
                        <a:t>Bq</a:t>
                      </a:r>
                      <a:r>
                        <a:rPr lang="en-US" sz="1700" b="1" dirty="0">
                          <a:effectLst/>
                          <a:latin typeface="Calibri" panose="020F0502020204030204" pitchFamily="34" charset="0"/>
                        </a:rPr>
                        <a:t>)</a:t>
                      </a:r>
                    </a:p>
                  </a:txBody>
                  <a:tcPr marL="45320" marR="45320"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379587428"/>
                  </a:ext>
                </a:extLst>
              </a:tr>
              <a:tr h="522089">
                <a:tc>
                  <a:txBody>
                    <a:bodyPr/>
                    <a:lstStyle/>
                    <a:p>
                      <a:pPr algn="r"/>
                      <a:r>
                        <a:rPr lang="en-US">
                          <a:effectLst/>
                          <a:latin typeface="Calibri" panose="020F0502020204030204" pitchFamily="34" charset="0"/>
                        </a:rPr>
                        <a:t>3/25/2012</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700">
                          <a:effectLst/>
                          <a:latin typeface="Calibri" panose="020F0502020204030204" pitchFamily="34" charset="0"/>
                        </a:rPr>
                        <a:t>2720</a:t>
                      </a:r>
                    </a:p>
                  </a:txBody>
                  <a:tcPr marL="45320" marR="45320"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701711090"/>
                  </a:ext>
                </a:extLst>
              </a:tr>
              <a:tr h="522089">
                <a:tc>
                  <a:txBody>
                    <a:bodyPr/>
                    <a:lstStyle/>
                    <a:p>
                      <a:pPr algn="r"/>
                      <a:r>
                        <a:rPr lang="en-US">
                          <a:effectLst/>
                          <a:latin typeface="Calibri" panose="020F0502020204030204" pitchFamily="34" charset="0"/>
                        </a:rPr>
                        <a:t>4/1/2012</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700" dirty="0">
                          <a:effectLst/>
                          <a:latin typeface="Calibri" panose="020F0502020204030204" pitchFamily="34" charset="0"/>
                        </a:rPr>
                        <a:t>1150</a:t>
                      </a:r>
                    </a:p>
                  </a:txBody>
                  <a:tcPr marL="45320" marR="45320"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955881723"/>
                  </a:ext>
                </a:extLst>
              </a:tr>
              <a:tr h="522089">
                <a:tc>
                  <a:txBody>
                    <a:bodyPr/>
                    <a:lstStyle/>
                    <a:p>
                      <a:pPr algn="r"/>
                      <a:r>
                        <a:rPr lang="en-US">
                          <a:effectLst/>
                          <a:latin typeface="Calibri" panose="020F0502020204030204" pitchFamily="34" charset="0"/>
                        </a:rPr>
                        <a:t>4/11/2012</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700">
                          <a:effectLst/>
                          <a:latin typeface="Calibri" panose="020F0502020204030204" pitchFamily="34" charset="0"/>
                        </a:rPr>
                        <a:t>1010</a:t>
                      </a:r>
                    </a:p>
                  </a:txBody>
                  <a:tcPr marL="45320" marR="45320"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935323990"/>
                  </a:ext>
                </a:extLst>
              </a:tr>
              <a:tr h="522089">
                <a:tc>
                  <a:txBody>
                    <a:bodyPr/>
                    <a:lstStyle/>
                    <a:p>
                      <a:pPr algn="r"/>
                      <a:r>
                        <a:rPr lang="en-US">
                          <a:effectLst/>
                          <a:latin typeface="Calibri" panose="020F0502020204030204" pitchFamily="34" charset="0"/>
                        </a:rPr>
                        <a:t>4/28/2012</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700">
                          <a:effectLst/>
                          <a:latin typeface="Calibri" panose="020F0502020204030204" pitchFamily="34" charset="0"/>
                        </a:rPr>
                        <a:t>790</a:t>
                      </a:r>
                    </a:p>
                  </a:txBody>
                  <a:tcPr marL="45320" marR="45320"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632484822"/>
                  </a:ext>
                </a:extLst>
              </a:tr>
              <a:tr h="522089">
                <a:tc>
                  <a:txBody>
                    <a:bodyPr/>
                    <a:lstStyle/>
                    <a:p>
                      <a:pPr algn="r"/>
                      <a:r>
                        <a:rPr lang="en-US">
                          <a:effectLst/>
                          <a:latin typeface="Calibri" panose="020F0502020204030204" pitchFamily="34" charset="0"/>
                        </a:rPr>
                        <a:t>6/16/2012</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700" dirty="0">
                          <a:effectLst/>
                          <a:latin typeface="Calibri" panose="020F0502020204030204" pitchFamily="34" charset="0"/>
                        </a:rPr>
                        <a:t>482</a:t>
                      </a:r>
                    </a:p>
                  </a:txBody>
                  <a:tcPr marL="45320" marR="45320"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276217528"/>
                  </a:ext>
                </a:extLst>
              </a:tr>
              <a:tr h="522089">
                <a:tc>
                  <a:txBody>
                    <a:bodyPr/>
                    <a:lstStyle/>
                    <a:p>
                      <a:pPr algn="r"/>
                      <a:r>
                        <a:rPr lang="en-US">
                          <a:effectLst/>
                          <a:latin typeface="Calibri" panose="020F0502020204030204" pitchFamily="34" charset="0"/>
                        </a:rPr>
                        <a:t>9/11/2012</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700">
                          <a:effectLst/>
                          <a:latin typeface="Calibri" panose="020F0502020204030204" pitchFamily="34" charset="0"/>
                        </a:rPr>
                        <a:t>358</a:t>
                      </a:r>
                    </a:p>
                  </a:txBody>
                  <a:tcPr marL="45320" marR="45320"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986178011"/>
                  </a:ext>
                </a:extLst>
              </a:tr>
              <a:tr h="522089">
                <a:tc>
                  <a:txBody>
                    <a:bodyPr/>
                    <a:lstStyle/>
                    <a:p>
                      <a:pPr algn="r"/>
                      <a:r>
                        <a:rPr lang="en-US">
                          <a:effectLst/>
                          <a:latin typeface="Calibri" panose="020F0502020204030204" pitchFamily="34" charset="0"/>
                        </a:rPr>
                        <a:t>12/29/2014</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700">
                          <a:effectLst/>
                          <a:latin typeface="Calibri" panose="020F0502020204030204" pitchFamily="34" charset="0"/>
                        </a:rPr>
                        <a:t>78</a:t>
                      </a:r>
                    </a:p>
                  </a:txBody>
                  <a:tcPr marL="45320" marR="45320"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688823155"/>
                  </a:ext>
                </a:extLst>
              </a:tr>
              <a:tr h="522089">
                <a:tc>
                  <a:txBody>
                    <a:bodyPr/>
                    <a:lstStyle/>
                    <a:p>
                      <a:pPr algn="r"/>
                      <a:r>
                        <a:rPr lang="en-US" dirty="0">
                          <a:effectLst/>
                          <a:latin typeface="Calibri" panose="020F0502020204030204" pitchFamily="34" charset="0"/>
                        </a:rPr>
                        <a:t>3/19/2016</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700" dirty="0">
                          <a:effectLst/>
                          <a:latin typeface="Calibri" panose="020F0502020204030204" pitchFamily="34" charset="0"/>
                        </a:rPr>
                        <a:t>35</a:t>
                      </a:r>
                    </a:p>
                  </a:txBody>
                  <a:tcPr marL="45320" marR="45320"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616018414"/>
                  </a:ext>
                </a:extLst>
              </a:tr>
            </a:tbl>
          </a:graphicData>
        </a:graphic>
      </p:graphicFrame>
    </p:spTree>
    <p:extLst>
      <p:ext uri="{BB962C8B-B14F-4D97-AF65-F5344CB8AC3E}">
        <p14:creationId xmlns:p14="http://schemas.microsoft.com/office/powerpoint/2010/main" val="5201916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0DF96-B47E-4F91-C55C-29C2493CE11F}"/>
              </a:ext>
            </a:extLst>
          </p:cNvPr>
          <p:cNvSpPr>
            <a:spLocks noGrp="1"/>
          </p:cNvSpPr>
          <p:nvPr>
            <p:ph type="title"/>
          </p:nvPr>
        </p:nvSpPr>
        <p:spPr/>
        <p:txBody>
          <a:bodyPr/>
          <a:lstStyle/>
          <a:p>
            <a:r>
              <a:rPr lang="en-US" dirty="0"/>
              <a:t>Co-60 Inhalation: 2 bioassay datasets</a:t>
            </a:r>
          </a:p>
        </p:txBody>
      </p:sp>
      <p:sp>
        <p:nvSpPr>
          <p:cNvPr id="3" name="Content Placeholder 2">
            <a:extLst>
              <a:ext uri="{FF2B5EF4-FFF2-40B4-BE49-F238E27FC236}">
                <a16:creationId xmlns:a16="http://schemas.microsoft.com/office/drawing/2014/main" id="{DA1851A0-8D4B-F9DD-E6EE-3D1C6A96B433}"/>
              </a:ext>
            </a:extLst>
          </p:cNvPr>
          <p:cNvSpPr>
            <a:spLocks noGrp="1"/>
          </p:cNvSpPr>
          <p:nvPr>
            <p:ph idx="1"/>
          </p:nvPr>
        </p:nvSpPr>
        <p:spPr/>
        <p:txBody>
          <a:bodyPr>
            <a:normAutofit lnSpcReduction="10000"/>
          </a:bodyPr>
          <a:lstStyle/>
          <a:p>
            <a:r>
              <a:rPr lang="en-US" dirty="0"/>
              <a:t>Worker inhalation of fine dust containing Co-60 (acute intake)</a:t>
            </a:r>
          </a:p>
          <a:p>
            <a:r>
              <a:rPr lang="en-US" dirty="0"/>
              <a:t>After the incident, the worker followed up with internal monitoring and it was decided to collect urine samples and perform whole body counting</a:t>
            </a:r>
          </a:p>
          <a:p>
            <a:r>
              <a:rPr lang="en-US" dirty="0"/>
              <a:t>Urine samples had a 1-day collection period</a:t>
            </a:r>
          </a:p>
          <a:p>
            <a:r>
              <a:rPr lang="en-US" dirty="0"/>
              <a:t>Assume 10% relative uncertainty in bioassay data</a:t>
            </a:r>
          </a:p>
          <a:p>
            <a:r>
              <a:rPr lang="en-US" dirty="0"/>
              <a:t>There are no earlier known intakes</a:t>
            </a:r>
          </a:p>
          <a:p>
            <a:endParaRPr lang="en-US" dirty="0"/>
          </a:p>
          <a:p>
            <a:r>
              <a:rPr lang="en-US" b="1" dirty="0">
                <a:solidFill>
                  <a:schemeClr val="accent2"/>
                </a:solidFill>
              </a:rPr>
              <a:t>Assessment requires the calculation of CEDE</a:t>
            </a:r>
          </a:p>
        </p:txBody>
      </p:sp>
      <p:sp>
        <p:nvSpPr>
          <p:cNvPr id="4" name="Slide Number Placeholder 3">
            <a:extLst>
              <a:ext uri="{FF2B5EF4-FFF2-40B4-BE49-F238E27FC236}">
                <a16:creationId xmlns:a16="http://schemas.microsoft.com/office/drawing/2014/main" id="{4D8375AB-245E-BA1C-E9B3-DDE3BE808B48}"/>
              </a:ext>
            </a:extLst>
          </p:cNvPr>
          <p:cNvSpPr>
            <a:spLocks noGrp="1"/>
          </p:cNvSpPr>
          <p:nvPr>
            <p:ph type="sldNum" sz="quarter" idx="12"/>
          </p:nvPr>
        </p:nvSpPr>
        <p:spPr/>
        <p:txBody>
          <a:bodyPr/>
          <a:lstStyle/>
          <a:p>
            <a:fld id="{677F7B41-FD57-4489-AAB8-D17CF179067D}" type="slidenum">
              <a:rPr lang="en-US" smtClean="0"/>
              <a:t>42</a:t>
            </a:fld>
            <a:endParaRPr lang="en-US"/>
          </a:p>
        </p:txBody>
      </p:sp>
    </p:spTree>
    <p:extLst>
      <p:ext uri="{BB962C8B-B14F-4D97-AF65-F5344CB8AC3E}">
        <p14:creationId xmlns:p14="http://schemas.microsoft.com/office/powerpoint/2010/main" val="39376984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0DF96-B47E-4F91-C55C-29C2493CE11F}"/>
              </a:ext>
            </a:extLst>
          </p:cNvPr>
          <p:cNvSpPr>
            <a:spLocks noGrp="1"/>
          </p:cNvSpPr>
          <p:nvPr>
            <p:ph type="title"/>
          </p:nvPr>
        </p:nvSpPr>
        <p:spPr>
          <a:xfrm>
            <a:off x="838200" y="233642"/>
            <a:ext cx="10515600" cy="1009651"/>
          </a:xfrm>
        </p:spPr>
        <p:txBody>
          <a:bodyPr/>
          <a:lstStyle/>
          <a:p>
            <a:r>
              <a:rPr lang="en-US" dirty="0"/>
              <a:t>Co-60 Inhalation: 2 bioassay datasets</a:t>
            </a:r>
          </a:p>
        </p:txBody>
      </p:sp>
      <p:sp>
        <p:nvSpPr>
          <p:cNvPr id="4" name="Slide Number Placeholder 3">
            <a:extLst>
              <a:ext uri="{FF2B5EF4-FFF2-40B4-BE49-F238E27FC236}">
                <a16:creationId xmlns:a16="http://schemas.microsoft.com/office/drawing/2014/main" id="{4D8375AB-245E-BA1C-E9B3-DDE3BE808B48}"/>
              </a:ext>
            </a:extLst>
          </p:cNvPr>
          <p:cNvSpPr>
            <a:spLocks noGrp="1"/>
          </p:cNvSpPr>
          <p:nvPr>
            <p:ph type="sldNum" sz="quarter" idx="12"/>
          </p:nvPr>
        </p:nvSpPr>
        <p:spPr/>
        <p:txBody>
          <a:bodyPr/>
          <a:lstStyle/>
          <a:p>
            <a:fld id="{677F7B41-FD57-4489-AAB8-D17CF179067D}" type="slidenum">
              <a:rPr lang="en-US" smtClean="0"/>
              <a:t>43</a:t>
            </a:fld>
            <a:endParaRPr lang="en-US"/>
          </a:p>
        </p:txBody>
      </p:sp>
      <p:graphicFrame>
        <p:nvGraphicFramePr>
          <p:cNvPr id="7" name="Table 6">
            <a:extLst>
              <a:ext uri="{FF2B5EF4-FFF2-40B4-BE49-F238E27FC236}">
                <a16:creationId xmlns:a16="http://schemas.microsoft.com/office/drawing/2014/main" id="{9C852729-289D-C362-EDA5-669FD1662ACE}"/>
              </a:ext>
            </a:extLst>
          </p:cNvPr>
          <p:cNvGraphicFramePr>
            <a:graphicFrameLocks noGrp="1"/>
          </p:cNvGraphicFramePr>
          <p:nvPr>
            <p:extLst>
              <p:ext uri="{D42A27DB-BD31-4B8C-83A1-F6EECF244321}">
                <p14:modId xmlns:p14="http://schemas.microsoft.com/office/powerpoint/2010/main" val="2878735140"/>
              </p:ext>
            </p:extLst>
          </p:nvPr>
        </p:nvGraphicFramePr>
        <p:xfrm>
          <a:off x="1042181" y="1777340"/>
          <a:ext cx="3569682" cy="4594381"/>
        </p:xfrm>
        <a:graphic>
          <a:graphicData uri="http://schemas.openxmlformats.org/drawingml/2006/table">
            <a:tbl>
              <a:tblPr/>
              <a:tblGrid>
                <a:gridCol w="1947204">
                  <a:extLst>
                    <a:ext uri="{9D8B030D-6E8A-4147-A177-3AD203B41FA5}">
                      <a16:colId xmlns:a16="http://schemas.microsoft.com/office/drawing/2014/main" val="4106557331"/>
                    </a:ext>
                  </a:extLst>
                </a:gridCol>
                <a:gridCol w="1622478">
                  <a:extLst>
                    <a:ext uri="{9D8B030D-6E8A-4147-A177-3AD203B41FA5}">
                      <a16:colId xmlns:a16="http://schemas.microsoft.com/office/drawing/2014/main" val="3638044600"/>
                    </a:ext>
                  </a:extLst>
                </a:gridCol>
              </a:tblGrid>
              <a:tr h="417671">
                <a:tc>
                  <a:txBody>
                    <a:bodyPr/>
                    <a:lstStyle/>
                    <a:p>
                      <a:pPr algn="r"/>
                      <a:r>
                        <a:rPr lang="en-US" sz="1600" b="1" dirty="0">
                          <a:effectLst/>
                          <a:latin typeface="Calibri" panose="020F0502020204030204" pitchFamily="34" charset="0"/>
                        </a:rPr>
                        <a:t>Time after intake (d)</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b="1" dirty="0">
                          <a:effectLst/>
                          <a:latin typeface="Calibri" panose="020F0502020204030204" pitchFamily="34" charset="0"/>
                        </a:rPr>
                        <a:t>Bioassay (</a:t>
                      </a:r>
                      <a:r>
                        <a:rPr lang="en-US" sz="1600" b="1" dirty="0" err="1">
                          <a:effectLst/>
                          <a:latin typeface="Calibri" panose="020F0502020204030204" pitchFamily="34" charset="0"/>
                        </a:rPr>
                        <a:t>Bq</a:t>
                      </a:r>
                      <a:r>
                        <a:rPr lang="en-US" sz="1600" b="1" dirty="0">
                          <a:effectLst/>
                          <a:latin typeface="Calibri" panose="020F0502020204030204" pitchFamily="34" charset="0"/>
                        </a:rPr>
                        <a:t>)</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568682259"/>
                  </a:ext>
                </a:extLst>
              </a:tr>
              <a:tr h="417671">
                <a:tc>
                  <a:txBody>
                    <a:bodyPr/>
                    <a:lstStyle/>
                    <a:p>
                      <a:pPr algn="r"/>
                      <a:r>
                        <a:rPr lang="en-US" sz="1600" dirty="0">
                          <a:effectLst/>
                          <a:latin typeface="Calibri" panose="020F0502020204030204" pitchFamily="34" charset="0"/>
                        </a:rPr>
                        <a:t>1</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9.76E+05</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750786510"/>
                  </a:ext>
                </a:extLst>
              </a:tr>
              <a:tr h="417671">
                <a:tc>
                  <a:txBody>
                    <a:bodyPr/>
                    <a:lstStyle/>
                    <a:p>
                      <a:pPr algn="r"/>
                      <a:r>
                        <a:rPr lang="en-US" sz="1600">
                          <a:effectLst/>
                          <a:latin typeface="Calibri" panose="020F0502020204030204" pitchFamily="34" charset="0"/>
                        </a:rPr>
                        <a:t>2</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5.07E+05</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917621308"/>
                  </a:ext>
                </a:extLst>
              </a:tr>
              <a:tr h="417671">
                <a:tc>
                  <a:txBody>
                    <a:bodyPr/>
                    <a:lstStyle/>
                    <a:p>
                      <a:pPr algn="r"/>
                      <a:r>
                        <a:rPr lang="en-US" sz="1600">
                          <a:effectLst/>
                          <a:latin typeface="Calibri" panose="020F0502020204030204" pitchFamily="34" charset="0"/>
                        </a:rPr>
                        <a:t>3</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2.90E+05</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414906704"/>
                  </a:ext>
                </a:extLst>
              </a:tr>
              <a:tr h="417671">
                <a:tc>
                  <a:txBody>
                    <a:bodyPr/>
                    <a:lstStyle/>
                    <a:p>
                      <a:pPr algn="r"/>
                      <a:r>
                        <a:rPr lang="en-US" sz="1600">
                          <a:effectLst/>
                          <a:latin typeface="Calibri" panose="020F0502020204030204" pitchFamily="34" charset="0"/>
                        </a:rPr>
                        <a:t>4</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2.01E+05</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500643584"/>
                  </a:ext>
                </a:extLst>
              </a:tr>
              <a:tr h="417671">
                <a:tc>
                  <a:txBody>
                    <a:bodyPr/>
                    <a:lstStyle/>
                    <a:p>
                      <a:pPr algn="r"/>
                      <a:r>
                        <a:rPr lang="en-US" sz="1600">
                          <a:effectLst/>
                          <a:latin typeface="Calibri" panose="020F0502020204030204" pitchFamily="34" charset="0"/>
                        </a:rPr>
                        <a:t>5</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1.65E+05</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259808137"/>
                  </a:ext>
                </a:extLst>
              </a:tr>
              <a:tr h="417671">
                <a:tc>
                  <a:txBody>
                    <a:bodyPr/>
                    <a:lstStyle/>
                    <a:p>
                      <a:pPr algn="r"/>
                      <a:r>
                        <a:rPr lang="en-US" sz="1600">
                          <a:effectLst/>
                          <a:latin typeface="Calibri" panose="020F0502020204030204" pitchFamily="34" charset="0"/>
                        </a:rPr>
                        <a:t>6</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1.49E+05</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216114724"/>
                  </a:ext>
                </a:extLst>
              </a:tr>
              <a:tr h="417671">
                <a:tc>
                  <a:txBody>
                    <a:bodyPr/>
                    <a:lstStyle/>
                    <a:p>
                      <a:pPr algn="r"/>
                      <a:r>
                        <a:rPr lang="en-US" sz="1600">
                          <a:effectLst/>
                          <a:latin typeface="Calibri" panose="020F0502020204030204" pitchFamily="34" charset="0"/>
                        </a:rPr>
                        <a:t>8</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1.38E+05</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855488735"/>
                  </a:ext>
                </a:extLst>
              </a:tr>
              <a:tr h="417671">
                <a:tc>
                  <a:txBody>
                    <a:bodyPr/>
                    <a:lstStyle/>
                    <a:p>
                      <a:pPr algn="r"/>
                      <a:r>
                        <a:rPr lang="en-US" sz="1600">
                          <a:effectLst/>
                          <a:latin typeface="Calibri" panose="020F0502020204030204" pitchFamily="34" charset="0"/>
                        </a:rPr>
                        <a:t>10</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1.32E+05</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326430871"/>
                  </a:ext>
                </a:extLst>
              </a:tr>
              <a:tr h="417671">
                <a:tc>
                  <a:txBody>
                    <a:bodyPr/>
                    <a:lstStyle/>
                    <a:p>
                      <a:pPr algn="r"/>
                      <a:r>
                        <a:rPr lang="en-US" sz="1600">
                          <a:effectLst/>
                          <a:latin typeface="Calibri" panose="020F0502020204030204" pitchFamily="34" charset="0"/>
                        </a:rPr>
                        <a:t>13</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1.26E+05</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620469126"/>
                  </a:ext>
                </a:extLst>
              </a:tr>
              <a:tr h="417671">
                <a:tc>
                  <a:txBody>
                    <a:bodyPr/>
                    <a:lstStyle/>
                    <a:p>
                      <a:pPr algn="r"/>
                      <a:r>
                        <a:rPr lang="en-US" sz="1600">
                          <a:effectLst/>
                          <a:latin typeface="Calibri" panose="020F0502020204030204" pitchFamily="34" charset="0"/>
                        </a:rPr>
                        <a:t>16</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1.21E+05</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765890192"/>
                  </a:ext>
                </a:extLst>
              </a:tr>
            </a:tbl>
          </a:graphicData>
        </a:graphic>
      </p:graphicFrame>
      <p:graphicFrame>
        <p:nvGraphicFramePr>
          <p:cNvPr id="8" name="Table 7">
            <a:extLst>
              <a:ext uri="{FF2B5EF4-FFF2-40B4-BE49-F238E27FC236}">
                <a16:creationId xmlns:a16="http://schemas.microsoft.com/office/drawing/2014/main" id="{3CD8AEC6-C07A-181B-3A05-185C79259AC1}"/>
              </a:ext>
            </a:extLst>
          </p:cNvPr>
          <p:cNvGraphicFramePr>
            <a:graphicFrameLocks noGrp="1"/>
          </p:cNvGraphicFramePr>
          <p:nvPr>
            <p:extLst>
              <p:ext uri="{D42A27DB-BD31-4B8C-83A1-F6EECF244321}">
                <p14:modId xmlns:p14="http://schemas.microsoft.com/office/powerpoint/2010/main" val="3808439734"/>
              </p:ext>
            </p:extLst>
          </p:nvPr>
        </p:nvGraphicFramePr>
        <p:xfrm>
          <a:off x="6364459" y="1782151"/>
          <a:ext cx="3573196" cy="4594381"/>
        </p:xfrm>
        <a:graphic>
          <a:graphicData uri="http://schemas.openxmlformats.org/drawingml/2006/table">
            <a:tbl>
              <a:tblPr/>
              <a:tblGrid>
                <a:gridCol w="1879209">
                  <a:extLst>
                    <a:ext uri="{9D8B030D-6E8A-4147-A177-3AD203B41FA5}">
                      <a16:colId xmlns:a16="http://schemas.microsoft.com/office/drawing/2014/main" val="4106557331"/>
                    </a:ext>
                  </a:extLst>
                </a:gridCol>
                <a:gridCol w="1693987">
                  <a:extLst>
                    <a:ext uri="{9D8B030D-6E8A-4147-A177-3AD203B41FA5}">
                      <a16:colId xmlns:a16="http://schemas.microsoft.com/office/drawing/2014/main" val="3638044600"/>
                    </a:ext>
                  </a:extLst>
                </a:gridCol>
              </a:tblGrid>
              <a:tr h="417671">
                <a:tc>
                  <a:txBody>
                    <a:bodyPr/>
                    <a:lstStyle/>
                    <a:p>
                      <a:pPr algn="r"/>
                      <a:r>
                        <a:rPr lang="en-US" sz="1600" b="1" dirty="0">
                          <a:effectLst/>
                          <a:latin typeface="Calibri" panose="020F0502020204030204" pitchFamily="34" charset="0"/>
                        </a:rPr>
                        <a:t>Time after intake (d)</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b="1" dirty="0">
                          <a:effectLst/>
                          <a:latin typeface="Calibri" panose="020F0502020204030204" pitchFamily="34" charset="0"/>
                        </a:rPr>
                        <a:t>Bioassay (</a:t>
                      </a:r>
                      <a:r>
                        <a:rPr lang="en-US" sz="1600" b="1" dirty="0" err="1">
                          <a:effectLst/>
                          <a:latin typeface="Calibri" panose="020F0502020204030204" pitchFamily="34" charset="0"/>
                        </a:rPr>
                        <a:t>Bq</a:t>
                      </a:r>
                      <a:r>
                        <a:rPr lang="en-US" sz="1600" b="1" dirty="0">
                          <a:effectLst/>
                          <a:latin typeface="Calibri" panose="020F0502020204030204" pitchFamily="34" charset="0"/>
                        </a:rPr>
                        <a:t>/d)</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568682259"/>
                  </a:ext>
                </a:extLst>
              </a:tr>
              <a:tr h="417671">
                <a:tc>
                  <a:txBody>
                    <a:bodyPr/>
                    <a:lstStyle/>
                    <a:p>
                      <a:pPr algn="r"/>
                      <a:r>
                        <a:rPr lang="en-US" sz="1600" dirty="0">
                          <a:effectLst/>
                          <a:latin typeface="Calibri" panose="020F0502020204030204" pitchFamily="34" charset="0"/>
                        </a:rPr>
                        <a:t>1</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2.09E+04</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750786510"/>
                  </a:ext>
                </a:extLst>
              </a:tr>
              <a:tr h="417671">
                <a:tc>
                  <a:txBody>
                    <a:bodyPr/>
                    <a:lstStyle/>
                    <a:p>
                      <a:pPr algn="r"/>
                      <a:r>
                        <a:rPr lang="en-US" sz="1600">
                          <a:effectLst/>
                          <a:latin typeface="Calibri" panose="020F0502020204030204" pitchFamily="34" charset="0"/>
                        </a:rPr>
                        <a:t>2</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9.82E+03</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917621308"/>
                  </a:ext>
                </a:extLst>
              </a:tr>
              <a:tr h="417671">
                <a:tc>
                  <a:txBody>
                    <a:bodyPr/>
                    <a:lstStyle/>
                    <a:p>
                      <a:pPr algn="r"/>
                      <a:r>
                        <a:rPr lang="en-US" sz="1600">
                          <a:effectLst/>
                          <a:latin typeface="Calibri" panose="020F0502020204030204" pitchFamily="34" charset="0"/>
                        </a:rPr>
                        <a:t>3</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3.95E+03</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414906704"/>
                  </a:ext>
                </a:extLst>
              </a:tr>
              <a:tr h="417671">
                <a:tc>
                  <a:txBody>
                    <a:bodyPr/>
                    <a:lstStyle/>
                    <a:p>
                      <a:pPr algn="r"/>
                      <a:r>
                        <a:rPr lang="en-US" sz="1600" dirty="0">
                          <a:effectLst/>
                          <a:latin typeface="Calibri" panose="020F0502020204030204" pitchFamily="34" charset="0"/>
                        </a:rPr>
                        <a:t>4</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2.33E+03</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500643584"/>
                  </a:ext>
                </a:extLst>
              </a:tr>
              <a:tr h="417671">
                <a:tc>
                  <a:txBody>
                    <a:bodyPr/>
                    <a:lstStyle/>
                    <a:p>
                      <a:pPr algn="r"/>
                      <a:r>
                        <a:rPr lang="en-US" sz="1600">
                          <a:effectLst/>
                          <a:latin typeface="Calibri" panose="020F0502020204030204" pitchFamily="34" charset="0"/>
                        </a:rPr>
                        <a:t>5</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1.79E+03</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259808137"/>
                  </a:ext>
                </a:extLst>
              </a:tr>
              <a:tr h="417671">
                <a:tc>
                  <a:txBody>
                    <a:bodyPr/>
                    <a:lstStyle/>
                    <a:p>
                      <a:pPr algn="r"/>
                      <a:r>
                        <a:rPr lang="en-US" sz="1600">
                          <a:effectLst/>
                          <a:latin typeface="Calibri" panose="020F0502020204030204" pitchFamily="34" charset="0"/>
                        </a:rPr>
                        <a:t>6</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1.55E+03</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216114724"/>
                  </a:ext>
                </a:extLst>
              </a:tr>
              <a:tr h="417671">
                <a:tc>
                  <a:txBody>
                    <a:bodyPr/>
                    <a:lstStyle/>
                    <a:p>
                      <a:pPr algn="r"/>
                      <a:r>
                        <a:rPr lang="en-US" sz="1600">
                          <a:effectLst/>
                          <a:latin typeface="Calibri" panose="020F0502020204030204" pitchFamily="34" charset="0"/>
                        </a:rPr>
                        <a:t>8</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1.27E+03</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855488735"/>
                  </a:ext>
                </a:extLst>
              </a:tr>
              <a:tr h="417671">
                <a:tc>
                  <a:txBody>
                    <a:bodyPr/>
                    <a:lstStyle/>
                    <a:p>
                      <a:pPr algn="r"/>
                      <a:r>
                        <a:rPr lang="en-US" sz="1600">
                          <a:effectLst/>
                          <a:latin typeface="Calibri" panose="020F0502020204030204" pitchFamily="34" charset="0"/>
                        </a:rPr>
                        <a:t>10</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1.06E+03</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326430871"/>
                  </a:ext>
                </a:extLst>
              </a:tr>
              <a:tr h="417671">
                <a:tc>
                  <a:txBody>
                    <a:bodyPr/>
                    <a:lstStyle/>
                    <a:p>
                      <a:pPr algn="r"/>
                      <a:r>
                        <a:rPr lang="en-US" sz="1600">
                          <a:effectLst/>
                          <a:latin typeface="Calibri" panose="020F0502020204030204" pitchFamily="34" charset="0"/>
                        </a:rPr>
                        <a:t>13</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8.22E+02</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620469126"/>
                  </a:ext>
                </a:extLst>
              </a:tr>
              <a:tr h="417671">
                <a:tc>
                  <a:txBody>
                    <a:bodyPr/>
                    <a:lstStyle/>
                    <a:p>
                      <a:pPr algn="r"/>
                      <a:r>
                        <a:rPr lang="en-US" sz="1600">
                          <a:effectLst/>
                          <a:latin typeface="Calibri" panose="020F0502020204030204" pitchFamily="34" charset="0"/>
                        </a:rPr>
                        <a:t>16</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6.53E+02</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765890192"/>
                  </a:ext>
                </a:extLst>
              </a:tr>
            </a:tbl>
          </a:graphicData>
        </a:graphic>
      </p:graphicFrame>
      <p:sp>
        <p:nvSpPr>
          <p:cNvPr id="9" name="Content Placeholder 5">
            <a:extLst>
              <a:ext uri="{FF2B5EF4-FFF2-40B4-BE49-F238E27FC236}">
                <a16:creationId xmlns:a16="http://schemas.microsoft.com/office/drawing/2014/main" id="{3EECF6C6-CD16-D221-97D6-43F9D11E635B}"/>
              </a:ext>
            </a:extLst>
          </p:cNvPr>
          <p:cNvSpPr>
            <a:spLocks noGrp="1"/>
          </p:cNvSpPr>
          <p:nvPr>
            <p:ph idx="1"/>
          </p:nvPr>
        </p:nvSpPr>
        <p:spPr>
          <a:xfrm>
            <a:off x="1731498" y="386861"/>
            <a:ext cx="9958754" cy="1561514"/>
          </a:xfrm>
        </p:spPr>
        <p:txBody>
          <a:bodyPr>
            <a:normAutofit/>
          </a:bodyPr>
          <a:lstStyle/>
          <a:p>
            <a:pPr lvl="1"/>
            <a:endParaRPr lang="en-US" dirty="0"/>
          </a:p>
          <a:p>
            <a:pPr lvl="1"/>
            <a:endParaRPr lang="en-US" dirty="0"/>
          </a:p>
          <a:p>
            <a:pPr marL="0" indent="0">
              <a:buNone/>
            </a:pPr>
            <a:r>
              <a:rPr lang="en-US" b="1" dirty="0">
                <a:solidFill>
                  <a:schemeClr val="accent2"/>
                </a:solidFill>
              </a:rPr>
              <a:t> Whole Body                                                   Urine</a:t>
            </a:r>
            <a:endParaRPr lang="en-US" dirty="0"/>
          </a:p>
        </p:txBody>
      </p:sp>
    </p:spTree>
    <p:extLst>
      <p:ext uri="{BB962C8B-B14F-4D97-AF65-F5344CB8AC3E}">
        <p14:creationId xmlns:p14="http://schemas.microsoft.com/office/powerpoint/2010/main" val="29822230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540E7-5172-76D6-BFC9-557584507D7E}"/>
              </a:ext>
            </a:extLst>
          </p:cNvPr>
          <p:cNvSpPr>
            <a:spLocks noGrp="1"/>
          </p:cNvSpPr>
          <p:nvPr>
            <p:ph type="title"/>
          </p:nvPr>
        </p:nvSpPr>
        <p:spPr/>
        <p:txBody>
          <a:bodyPr/>
          <a:lstStyle/>
          <a:p>
            <a:r>
              <a:rPr lang="en-US" dirty="0"/>
              <a:t>I-125 Inhalation</a:t>
            </a:r>
          </a:p>
        </p:txBody>
      </p:sp>
      <p:sp>
        <p:nvSpPr>
          <p:cNvPr id="3" name="Content Placeholder 2">
            <a:extLst>
              <a:ext uri="{FF2B5EF4-FFF2-40B4-BE49-F238E27FC236}">
                <a16:creationId xmlns:a16="http://schemas.microsoft.com/office/drawing/2014/main" id="{DEC6105D-8B0E-656C-E845-A0B557BA4905}"/>
              </a:ext>
            </a:extLst>
          </p:cNvPr>
          <p:cNvSpPr>
            <a:spLocks noGrp="1"/>
          </p:cNvSpPr>
          <p:nvPr>
            <p:ph idx="1"/>
          </p:nvPr>
        </p:nvSpPr>
        <p:spPr/>
        <p:txBody>
          <a:bodyPr>
            <a:normAutofit lnSpcReduction="10000"/>
          </a:bodyPr>
          <a:lstStyle/>
          <a:p>
            <a:r>
              <a:rPr lang="en-US" dirty="0"/>
              <a:t>A lab worker working with an I‐125 radiolabeling solution gets sprayed on her arm from a  leak  in  a  syringe‐to‐needle  fitting.  The  liquid  is  reportedly  deposited  on  the  lab coat above  her  gloves.  The  solution  penetrates  the  coat  and  contaminates  the  skin.  </a:t>
            </a:r>
          </a:p>
          <a:p>
            <a:r>
              <a:rPr lang="en-US" dirty="0"/>
              <a:t>The skin  is  decontaminated and no  signal  can  be  detected  at  the  thyroid  with  a  handheld monitor during the rest of day of the incident </a:t>
            </a:r>
          </a:p>
          <a:p>
            <a:r>
              <a:rPr lang="en-US" dirty="0"/>
              <a:t>The chemical composition of the I‐125 solution is unknown</a:t>
            </a:r>
          </a:p>
          <a:p>
            <a:r>
              <a:rPr lang="en-US" dirty="0"/>
              <a:t>Urine spot samples (25 ml) were taken</a:t>
            </a:r>
          </a:p>
          <a:p>
            <a:r>
              <a:rPr lang="en-US" dirty="0"/>
              <a:t>The spill happens at 11:00 on 8/5/2015</a:t>
            </a:r>
          </a:p>
        </p:txBody>
      </p:sp>
      <p:sp>
        <p:nvSpPr>
          <p:cNvPr id="4" name="Slide Number Placeholder 3">
            <a:extLst>
              <a:ext uri="{FF2B5EF4-FFF2-40B4-BE49-F238E27FC236}">
                <a16:creationId xmlns:a16="http://schemas.microsoft.com/office/drawing/2014/main" id="{88C6A6B1-B814-2098-C32A-F9EEE062D67D}"/>
              </a:ext>
            </a:extLst>
          </p:cNvPr>
          <p:cNvSpPr>
            <a:spLocks noGrp="1"/>
          </p:cNvSpPr>
          <p:nvPr>
            <p:ph type="sldNum" sz="quarter" idx="12"/>
          </p:nvPr>
        </p:nvSpPr>
        <p:spPr/>
        <p:txBody>
          <a:bodyPr/>
          <a:lstStyle/>
          <a:p>
            <a:fld id="{677F7B41-FD57-4489-AAB8-D17CF179067D}" type="slidenum">
              <a:rPr lang="en-US" smtClean="0"/>
              <a:t>44</a:t>
            </a:fld>
            <a:endParaRPr lang="en-US"/>
          </a:p>
        </p:txBody>
      </p:sp>
    </p:spTree>
    <p:extLst>
      <p:ext uri="{BB962C8B-B14F-4D97-AF65-F5344CB8AC3E}">
        <p14:creationId xmlns:p14="http://schemas.microsoft.com/office/powerpoint/2010/main" val="31810380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D59CE-B0A1-FCC2-17EF-D06DBC99DDB6}"/>
              </a:ext>
            </a:extLst>
          </p:cNvPr>
          <p:cNvSpPr>
            <a:spLocks noGrp="1"/>
          </p:cNvSpPr>
          <p:nvPr>
            <p:ph type="title"/>
          </p:nvPr>
        </p:nvSpPr>
        <p:spPr/>
        <p:txBody>
          <a:bodyPr/>
          <a:lstStyle/>
          <a:p>
            <a:r>
              <a:rPr lang="en-US" dirty="0"/>
              <a:t>I-125 Inhalation</a:t>
            </a:r>
          </a:p>
        </p:txBody>
      </p:sp>
      <p:sp>
        <p:nvSpPr>
          <p:cNvPr id="3" name="Content Placeholder 2">
            <a:extLst>
              <a:ext uri="{FF2B5EF4-FFF2-40B4-BE49-F238E27FC236}">
                <a16:creationId xmlns:a16="http://schemas.microsoft.com/office/drawing/2014/main" id="{0987CE68-4608-AEA1-2499-977C99C17F56}"/>
              </a:ext>
            </a:extLst>
          </p:cNvPr>
          <p:cNvSpPr>
            <a:spLocks noGrp="1"/>
          </p:cNvSpPr>
          <p:nvPr>
            <p:ph idx="1"/>
          </p:nvPr>
        </p:nvSpPr>
        <p:spPr>
          <a:xfrm>
            <a:off x="838200" y="1999715"/>
            <a:ext cx="5379720" cy="4177247"/>
          </a:xfrm>
        </p:spPr>
        <p:txBody>
          <a:bodyPr/>
          <a:lstStyle/>
          <a:p>
            <a:r>
              <a:rPr lang="en-US" dirty="0"/>
              <a:t>Determine the CEDE from acute inhalation</a:t>
            </a:r>
          </a:p>
          <a:p>
            <a:r>
              <a:rPr lang="en-US" dirty="0"/>
              <a:t>Could these be modeled as a wound?</a:t>
            </a:r>
          </a:p>
          <a:p>
            <a:r>
              <a:rPr lang="en-US" dirty="0"/>
              <a:t>What about a vapor?</a:t>
            </a:r>
          </a:p>
          <a:p>
            <a:r>
              <a:rPr lang="en-US" dirty="0"/>
              <a:t>Is it surprising that no signal could be observed at the thyroid the day of the intake?</a:t>
            </a:r>
          </a:p>
        </p:txBody>
      </p:sp>
      <p:sp>
        <p:nvSpPr>
          <p:cNvPr id="4" name="Slide Number Placeholder 3">
            <a:extLst>
              <a:ext uri="{FF2B5EF4-FFF2-40B4-BE49-F238E27FC236}">
                <a16:creationId xmlns:a16="http://schemas.microsoft.com/office/drawing/2014/main" id="{9CC1E1C2-EC4F-BD44-59FE-7555AEBEBB45}"/>
              </a:ext>
            </a:extLst>
          </p:cNvPr>
          <p:cNvSpPr>
            <a:spLocks noGrp="1"/>
          </p:cNvSpPr>
          <p:nvPr>
            <p:ph type="sldNum" sz="quarter" idx="12"/>
          </p:nvPr>
        </p:nvSpPr>
        <p:spPr/>
        <p:txBody>
          <a:bodyPr/>
          <a:lstStyle/>
          <a:p>
            <a:fld id="{677F7B41-FD57-4489-AAB8-D17CF179067D}" type="slidenum">
              <a:rPr lang="en-US" smtClean="0"/>
              <a:t>45</a:t>
            </a:fld>
            <a:endParaRPr lang="en-US"/>
          </a:p>
        </p:txBody>
      </p:sp>
      <p:graphicFrame>
        <p:nvGraphicFramePr>
          <p:cNvPr id="5" name="Table 4">
            <a:extLst>
              <a:ext uri="{FF2B5EF4-FFF2-40B4-BE49-F238E27FC236}">
                <a16:creationId xmlns:a16="http://schemas.microsoft.com/office/drawing/2014/main" id="{30810BDE-FCB4-9D67-BE0A-9107822949C3}"/>
              </a:ext>
            </a:extLst>
          </p:cNvPr>
          <p:cNvGraphicFramePr>
            <a:graphicFrameLocks noGrp="1"/>
          </p:cNvGraphicFramePr>
          <p:nvPr>
            <p:extLst>
              <p:ext uri="{D42A27DB-BD31-4B8C-83A1-F6EECF244321}">
                <p14:modId xmlns:p14="http://schemas.microsoft.com/office/powerpoint/2010/main" val="2885118338"/>
              </p:ext>
            </p:extLst>
          </p:nvPr>
        </p:nvGraphicFramePr>
        <p:xfrm>
          <a:off x="6570785" y="1999715"/>
          <a:ext cx="5078437" cy="1670684"/>
        </p:xfrm>
        <a:graphic>
          <a:graphicData uri="http://schemas.openxmlformats.org/drawingml/2006/table">
            <a:tbl>
              <a:tblPr/>
              <a:tblGrid>
                <a:gridCol w="1811869">
                  <a:extLst>
                    <a:ext uri="{9D8B030D-6E8A-4147-A177-3AD203B41FA5}">
                      <a16:colId xmlns:a16="http://schemas.microsoft.com/office/drawing/2014/main" val="4106557331"/>
                    </a:ext>
                  </a:extLst>
                </a:gridCol>
                <a:gridCol w="1810561">
                  <a:extLst>
                    <a:ext uri="{9D8B030D-6E8A-4147-A177-3AD203B41FA5}">
                      <a16:colId xmlns:a16="http://schemas.microsoft.com/office/drawing/2014/main" val="2642507785"/>
                    </a:ext>
                  </a:extLst>
                </a:gridCol>
                <a:gridCol w="1456007">
                  <a:extLst>
                    <a:ext uri="{9D8B030D-6E8A-4147-A177-3AD203B41FA5}">
                      <a16:colId xmlns:a16="http://schemas.microsoft.com/office/drawing/2014/main" val="3638044600"/>
                    </a:ext>
                  </a:extLst>
                </a:gridCol>
              </a:tblGrid>
              <a:tr h="417671">
                <a:tc>
                  <a:txBody>
                    <a:bodyPr/>
                    <a:lstStyle/>
                    <a:p>
                      <a:pPr algn="r"/>
                      <a:r>
                        <a:rPr lang="en-US" sz="1600" b="1" dirty="0">
                          <a:effectLst/>
                          <a:latin typeface="Calibri" panose="020F0502020204030204" pitchFamily="34" charset="0"/>
                        </a:rPr>
                        <a:t>Measurement Date</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dirty="0">
                          <a:effectLst/>
                          <a:latin typeface="Calibri" panose="020F0502020204030204" pitchFamily="34" charset="0"/>
                        </a:rPr>
                        <a:t>Bioassay (</a:t>
                      </a:r>
                      <a:r>
                        <a:rPr lang="en-US" sz="1600" b="1" dirty="0" err="1">
                          <a:effectLst/>
                          <a:latin typeface="Calibri" panose="020F0502020204030204" pitchFamily="34" charset="0"/>
                        </a:rPr>
                        <a:t>Bq</a:t>
                      </a:r>
                      <a:r>
                        <a:rPr lang="en-US" sz="1600" b="1" dirty="0">
                          <a:effectLst/>
                          <a:latin typeface="Calibri" panose="020F0502020204030204" pitchFamily="34" charset="0"/>
                        </a:rPr>
                        <a:t>/l)</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b="1" dirty="0">
                          <a:effectLst/>
                          <a:latin typeface="Calibri" panose="020F0502020204030204" pitchFamily="34" charset="0"/>
                        </a:rPr>
                        <a:t>Bioassay (</a:t>
                      </a:r>
                      <a:r>
                        <a:rPr lang="en-US" sz="1600" b="1" dirty="0" err="1">
                          <a:effectLst/>
                          <a:latin typeface="Calibri" panose="020F0502020204030204" pitchFamily="34" charset="0"/>
                        </a:rPr>
                        <a:t>Bq</a:t>
                      </a:r>
                      <a:r>
                        <a:rPr lang="en-US" sz="1600" b="1" dirty="0">
                          <a:effectLst/>
                          <a:latin typeface="Calibri" panose="020F0502020204030204" pitchFamily="34" charset="0"/>
                        </a:rPr>
                        <a:t>/d)</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568682259"/>
                  </a:ext>
                </a:extLst>
              </a:tr>
              <a:tr h="417671">
                <a:tc>
                  <a:txBody>
                    <a:bodyPr/>
                    <a:lstStyle/>
                    <a:p>
                      <a:pPr algn="r"/>
                      <a:r>
                        <a:rPr lang="en-US" sz="1600" dirty="0">
                          <a:effectLst/>
                          <a:latin typeface="Calibri" panose="020F0502020204030204" pitchFamily="34" charset="0"/>
                        </a:rPr>
                        <a:t>8/5/2015 17:00</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406.6</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569.2</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750786510"/>
                  </a:ext>
                </a:extLst>
              </a:tr>
              <a:tr h="417671">
                <a:tc>
                  <a:txBody>
                    <a:bodyPr/>
                    <a:lstStyle/>
                    <a:p>
                      <a:pPr algn="r"/>
                      <a:r>
                        <a:rPr lang="en-US" sz="1600" dirty="0">
                          <a:effectLst/>
                          <a:latin typeface="Calibri" panose="020F0502020204030204" pitchFamily="34" charset="0"/>
                        </a:rPr>
                        <a:t>8/7/2015 12:00</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18.7</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26.2</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917621308"/>
                  </a:ext>
                </a:extLst>
              </a:tr>
              <a:tr h="417671">
                <a:tc>
                  <a:txBody>
                    <a:bodyPr/>
                    <a:lstStyle/>
                    <a:p>
                      <a:pPr algn="r"/>
                      <a:r>
                        <a:rPr lang="en-US" sz="1600" dirty="0">
                          <a:effectLst/>
                          <a:latin typeface="Calibri" panose="020F0502020204030204" pitchFamily="34" charset="0"/>
                        </a:rPr>
                        <a:t>9/2/2015 12:00</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&lt;4.5 [LOD]</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&lt;6.3</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414906704"/>
                  </a:ext>
                </a:extLst>
              </a:tr>
            </a:tbl>
          </a:graphicData>
        </a:graphic>
      </p:graphicFrame>
      <p:sp>
        <p:nvSpPr>
          <p:cNvPr id="6" name="TextBox 5">
            <a:extLst>
              <a:ext uri="{FF2B5EF4-FFF2-40B4-BE49-F238E27FC236}">
                <a16:creationId xmlns:a16="http://schemas.microsoft.com/office/drawing/2014/main" id="{640DE725-EC06-EB88-1714-F9E731EB01D7}"/>
              </a:ext>
            </a:extLst>
          </p:cNvPr>
          <p:cNvSpPr txBox="1"/>
          <p:nvPr/>
        </p:nvSpPr>
        <p:spPr>
          <a:xfrm>
            <a:off x="7260701" y="3719006"/>
            <a:ext cx="4390369" cy="369332"/>
          </a:xfrm>
          <a:prstGeom prst="rect">
            <a:avLst/>
          </a:prstGeom>
          <a:noFill/>
        </p:spPr>
        <p:txBody>
          <a:bodyPr wrap="none" rtlCol="0">
            <a:spAutoFit/>
          </a:bodyPr>
          <a:lstStyle/>
          <a:p>
            <a:r>
              <a:rPr lang="en-US" dirty="0"/>
              <a:t>Assumed daily urine production of 1.40 liters</a:t>
            </a:r>
          </a:p>
        </p:txBody>
      </p:sp>
    </p:spTree>
    <p:extLst>
      <p:ext uri="{BB962C8B-B14F-4D97-AF65-F5344CB8AC3E}">
        <p14:creationId xmlns:p14="http://schemas.microsoft.com/office/powerpoint/2010/main" val="39574136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FFBB8-25AF-8F72-5B2D-D93561E69D3B}"/>
              </a:ext>
            </a:extLst>
          </p:cNvPr>
          <p:cNvSpPr>
            <a:spLocks noGrp="1"/>
          </p:cNvSpPr>
          <p:nvPr>
            <p:ph type="title"/>
          </p:nvPr>
        </p:nvSpPr>
        <p:spPr/>
        <p:txBody>
          <a:bodyPr>
            <a:normAutofit fontScale="90000"/>
          </a:bodyPr>
          <a:lstStyle/>
          <a:p>
            <a:r>
              <a:rPr lang="en-US" dirty="0"/>
              <a:t>Select Limitations and Workarounds: 10CFR835</a:t>
            </a:r>
          </a:p>
        </p:txBody>
      </p:sp>
      <p:sp>
        <p:nvSpPr>
          <p:cNvPr id="4" name="Slide Number Placeholder 3">
            <a:extLst>
              <a:ext uri="{FF2B5EF4-FFF2-40B4-BE49-F238E27FC236}">
                <a16:creationId xmlns:a16="http://schemas.microsoft.com/office/drawing/2014/main" id="{F3C70A39-F54F-96A0-FB36-425C6B82D20D}"/>
              </a:ext>
            </a:extLst>
          </p:cNvPr>
          <p:cNvSpPr>
            <a:spLocks noGrp="1"/>
          </p:cNvSpPr>
          <p:nvPr>
            <p:ph type="sldNum" sz="quarter" idx="12"/>
          </p:nvPr>
        </p:nvSpPr>
        <p:spPr/>
        <p:txBody>
          <a:bodyPr/>
          <a:lstStyle/>
          <a:p>
            <a:fld id="{677F7B41-FD57-4489-AAB8-D17CF179067D}" type="slidenum">
              <a:rPr lang="en-US" smtClean="0"/>
              <a:t>46</a:t>
            </a:fld>
            <a:endParaRPr lang="en-US"/>
          </a:p>
        </p:txBody>
      </p:sp>
      <p:pic>
        <p:nvPicPr>
          <p:cNvPr id="5" name="Picture 4">
            <a:extLst>
              <a:ext uri="{FF2B5EF4-FFF2-40B4-BE49-F238E27FC236}">
                <a16:creationId xmlns:a16="http://schemas.microsoft.com/office/drawing/2014/main" id="{8F832D8F-60E9-E254-703B-FD7F2FB041C7}"/>
              </a:ext>
            </a:extLst>
          </p:cNvPr>
          <p:cNvPicPr>
            <a:picLocks noChangeAspect="1"/>
          </p:cNvPicPr>
          <p:nvPr/>
        </p:nvPicPr>
        <p:blipFill>
          <a:blip r:embed="rId2"/>
          <a:stretch>
            <a:fillRect/>
          </a:stretch>
        </p:blipFill>
        <p:spPr>
          <a:xfrm>
            <a:off x="310662" y="2229730"/>
            <a:ext cx="6043414" cy="4395210"/>
          </a:xfrm>
          <a:prstGeom prst="rect">
            <a:avLst/>
          </a:prstGeom>
        </p:spPr>
      </p:pic>
      <p:pic>
        <p:nvPicPr>
          <p:cNvPr id="6" name="Picture 5">
            <a:extLst>
              <a:ext uri="{FF2B5EF4-FFF2-40B4-BE49-F238E27FC236}">
                <a16:creationId xmlns:a16="http://schemas.microsoft.com/office/drawing/2014/main" id="{7ECA2EC5-DE42-4808-D447-064C4782EC39}"/>
              </a:ext>
            </a:extLst>
          </p:cNvPr>
          <p:cNvPicPr>
            <a:picLocks noChangeAspect="1"/>
          </p:cNvPicPr>
          <p:nvPr/>
        </p:nvPicPr>
        <p:blipFill>
          <a:blip r:embed="rId3"/>
          <a:stretch>
            <a:fillRect/>
          </a:stretch>
        </p:blipFill>
        <p:spPr>
          <a:xfrm>
            <a:off x="6668986" y="1883373"/>
            <a:ext cx="5330813" cy="4918356"/>
          </a:xfrm>
          <a:prstGeom prst="rect">
            <a:avLst/>
          </a:prstGeom>
        </p:spPr>
      </p:pic>
      <p:pic>
        <p:nvPicPr>
          <p:cNvPr id="7" name="Picture 6">
            <a:extLst>
              <a:ext uri="{FF2B5EF4-FFF2-40B4-BE49-F238E27FC236}">
                <a16:creationId xmlns:a16="http://schemas.microsoft.com/office/drawing/2014/main" id="{DC3D5F34-1C8B-3A3E-1D9D-947410EDFF3A}"/>
              </a:ext>
            </a:extLst>
          </p:cNvPr>
          <p:cNvPicPr>
            <a:picLocks noChangeAspect="1"/>
          </p:cNvPicPr>
          <p:nvPr/>
        </p:nvPicPr>
        <p:blipFill>
          <a:blip r:embed="rId4"/>
          <a:stretch>
            <a:fillRect/>
          </a:stretch>
        </p:blipFill>
        <p:spPr>
          <a:xfrm>
            <a:off x="330765" y="2242001"/>
            <a:ext cx="6003208" cy="4382939"/>
          </a:xfrm>
          <a:prstGeom prst="rect">
            <a:avLst/>
          </a:prstGeom>
        </p:spPr>
      </p:pic>
    </p:spTree>
    <p:extLst>
      <p:ext uri="{BB962C8B-B14F-4D97-AF65-F5344CB8AC3E}">
        <p14:creationId xmlns:p14="http://schemas.microsoft.com/office/powerpoint/2010/main" val="422752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CF37-3754-0938-7086-376C3918D31A}"/>
              </a:ext>
            </a:extLst>
          </p:cNvPr>
          <p:cNvSpPr>
            <a:spLocks noGrp="1"/>
          </p:cNvSpPr>
          <p:nvPr>
            <p:ph type="title"/>
          </p:nvPr>
        </p:nvSpPr>
        <p:spPr/>
        <p:txBody>
          <a:bodyPr>
            <a:normAutofit fontScale="90000"/>
          </a:bodyPr>
          <a:lstStyle/>
          <a:p>
            <a:r>
              <a:rPr lang="en-US" dirty="0"/>
              <a:t>Select Limitations and Workarounds: 200 bioassay</a:t>
            </a:r>
          </a:p>
        </p:txBody>
      </p:sp>
      <p:sp>
        <p:nvSpPr>
          <p:cNvPr id="3" name="Content Placeholder 2">
            <a:extLst>
              <a:ext uri="{FF2B5EF4-FFF2-40B4-BE49-F238E27FC236}">
                <a16:creationId xmlns:a16="http://schemas.microsoft.com/office/drawing/2014/main" id="{4E2B9C12-BDDA-EEAD-ECB6-EF459253E06E}"/>
              </a:ext>
            </a:extLst>
          </p:cNvPr>
          <p:cNvSpPr>
            <a:spLocks noGrp="1"/>
          </p:cNvSpPr>
          <p:nvPr>
            <p:ph idx="1"/>
          </p:nvPr>
        </p:nvSpPr>
        <p:spPr>
          <a:xfrm>
            <a:off x="198635" y="2190931"/>
            <a:ext cx="3005889" cy="4177247"/>
          </a:xfrm>
        </p:spPr>
        <p:txBody>
          <a:bodyPr/>
          <a:lstStyle/>
          <a:p>
            <a:r>
              <a:rPr lang="en-US" dirty="0"/>
              <a:t>IMBA has an upper limit of 200 bioassay results</a:t>
            </a:r>
          </a:p>
          <a:p>
            <a:r>
              <a:rPr lang="en-US" dirty="0"/>
              <a:t>Utilize </a:t>
            </a:r>
            <a:r>
              <a:rPr lang="en-US" i="1" dirty="0"/>
              <a:t>User Defined </a:t>
            </a:r>
            <a:r>
              <a:rPr lang="en-US" dirty="0"/>
              <a:t>bioassay</a:t>
            </a:r>
          </a:p>
        </p:txBody>
      </p:sp>
      <p:sp>
        <p:nvSpPr>
          <p:cNvPr id="4" name="Slide Number Placeholder 3">
            <a:extLst>
              <a:ext uri="{FF2B5EF4-FFF2-40B4-BE49-F238E27FC236}">
                <a16:creationId xmlns:a16="http://schemas.microsoft.com/office/drawing/2014/main" id="{4C2B3307-8792-B8B0-53F7-3F740653AC8A}"/>
              </a:ext>
            </a:extLst>
          </p:cNvPr>
          <p:cNvSpPr>
            <a:spLocks noGrp="1"/>
          </p:cNvSpPr>
          <p:nvPr>
            <p:ph type="sldNum" sz="quarter" idx="12"/>
          </p:nvPr>
        </p:nvSpPr>
        <p:spPr/>
        <p:txBody>
          <a:bodyPr/>
          <a:lstStyle/>
          <a:p>
            <a:fld id="{677F7B41-FD57-4489-AAB8-D17CF179067D}" type="slidenum">
              <a:rPr lang="en-US" smtClean="0"/>
              <a:t>47</a:t>
            </a:fld>
            <a:endParaRPr lang="en-US"/>
          </a:p>
        </p:txBody>
      </p:sp>
      <p:pic>
        <p:nvPicPr>
          <p:cNvPr id="5" name="Picture 4">
            <a:extLst>
              <a:ext uri="{FF2B5EF4-FFF2-40B4-BE49-F238E27FC236}">
                <a16:creationId xmlns:a16="http://schemas.microsoft.com/office/drawing/2014/main" id="{D96507D5-58DC-85C3-3A82-82FB3BA5C755}"/>
              </a:ext>
            </a:extLst>
          </p:cNvPr>
          <p:cNvPicPr>
            <a:picLocks noChangeAspect="1"/>
          </p:cNvPicPr>
          <p:nvPr/>
        </p:nvPicPr>
        <p:blipFill>
          <a:blip r:embed="rId2"/>
          <a:stretch>
            <a:fillRect/>
          </a:stretch>
        </p:blipFill>
        <p:spPr>
          <a:xfrm>
            <a:off x="7672280" y="1883373"/>
            <a:ext cx="4403146" cy="4846320"/>
          </a:xfrm>
          <a:prstGeom prst="rect">
            <a:avLst/>
          </a:prstGeom>
        </p:spPr>
      </p:pic>
      <p:pic>
        <p:nvPicPr>
          <p:cNvPr id="6" name="Picture 5">
            <a:extLst>
              <a:ext uri="{FF2B5EF4-FFF2-40B4-BE49-F238E27FC236}">
                <a16:creationId xmlns:a16="http://schemas.microsoft.com/office/drawing/2014/main" id="{BAD5B27F-8BB2-D27F-D48E-938D4B9D4578}"/>
              </a:ext>
            </a:extLst>
          </p:cNvPr>
          <p:cNvPicPr>
            <a:picLocks noChangeAspect="1"/>
          </p:cNvPicPr>
          <p:nvPr/>
        </p:nvPicPr>
        <p:blipFill>
          <a:blip r:embed="rId3"/>
          <a:stretch>
            <a:fillRect/>
          </a:stretch>
        </p:blipFill>
        <p:spPr>
          <a:xfrm>
            <a:off x="3254839" y="1890526"/>
            <a:ext cx="4417441" cy="4846320"/>
          </a:xfrm>
          <a:prstGeom prst="rect">
            <a:avLst/>
          </a:prstGeom>
        </p:spPr>
      </p:pic>
      <p:grpSp>
        <p:nvGrpSpPr>
          <p:cNvPr id="10" name="Group 9">
            <a:extLst>
              <a:ext uri="{FF2B5EF4-FFF2-40B4-BE49-F238E27FC236}">
                <a16:creationId xmlns:a16="http://schemas.microsoft.com/office/drawing/2014/main" id="{BC222612-587A-FD49-6A34-0ABB93F7D818}"/>
              </a:ext>
            </a:extLst>
          </p:cNvPr>
          <p:cNvGrpSpPr/>
          <p:nvPr/>
        </p:nvGrpSpPr>
        <p:grpSpPr>
          <a:xfrm>
            <a:off x="4045589" y="1682283"/>
            <a:ext cx="7334073" cy="5054563"/>
            <a:chOff x="4045589" y="1682283"/>
            <a:chExt cx="7334073" cy="5054563"/>
          </a:xfrm>
        </p:grpSpPr>
        <p:pic>
          <p:nvPicPr>
            <p:cNvPr id="7" name="Picture 6">
              <a:extLst>
                <a:ext uri="{FF2B5EF4-FFF2-40B4-BE49-F238E27FC236}">
                  <a16:creationId xmlns:a16="http://schemas.microsoft.com/office/drawing/2014/main" id="{A78FD18B-33AB-369B-8477-172D3FFCC4CD}"/>
                </a:ext>
              </a:extLst>
            </p:cNvPr>
            <p:cNvPicPr>
              <a:picLocks noChangeAspect="1"/>
            </p:cNvPicPr>
            <p:nvPr/>
          </p:nvPicPr>
          <p:blipFill>
            <a:blip r:embed="rId4"/>
            <a:stretch>
              <a:fillRect/>
            </a:stretch>
          </p:blipFill>
          <p:spPr>
            <a:xfrm>
              <a:off x="4045589" y="1682283"/>
              <a:ext cx="7334073" cy="5054563"/>
            </a:xfrm>
            <a:prstGeom prst="rect">
              <a:avLst/>
            </a:prstGeom>
          </p:spPr>
        </p:pic>
        <p:sp>
          <p:nvSpPr>
            <p:cNvPr id="8" name="Donut 7">
              <a:extLst>
                <a:ext uri="{FF2B5EF4-FFF2-40B4-BE49-F238E27FC236}">
                  <a16:creationId xmlns:a16="http://schemas.microsoft.com/office/drawing/2014/main" id="{45AC7588-7C51-78F1-AAE5-452C30BEB696}"/>
                </a:ext>
              </a:extLst>
            </p:cNvPr>
            <p:cNvSpPr/>
            <p:nvPr/>
          </p:nvSpPr>
          <p:spPr>
            <a:xfrm>
              <a:off x="6316579" y="3182352"/>
              <a:ext cx="800100" cy="270711"/>
            </a:xfrm>
            <a:prstGeom prst="donut">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Donut 8">
              <a:extLst>
                <a:ext uri="{FF2B5EF4-FFF2-40B4-BE49-F238E27FC236}">
                  <a16:creationId xmlns:a16="http://schemas.microsoft.com/office/drawing/2014/main" id="{D5E8BAA5-033B-B24A-E048-E3158F350A9D}"/>
                </a:ext>
              </a:extLst>
            </p:cNvPr>
            <p:cNvSpPr/>
            <p:nvPr/>
          </p:nvSpPr>
          <p:spPr>
            <a:xfrm>
              <a:off x="6314303" y="5713567"/>
              <a:ext cx="800100" cy="270711"/>
            </a:xfrm>
            <a:prstGeom prst="donut">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13222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5EBBF-5E23-2F4D-C251-7BBCECFFF2D1}"/>
              </a:ext>
            </a:extLst>
          </p:cNvPr>
          <p:cNvSpPr>
            <a:spLocks noGrp="1"/>
          </p:cNvSpPr>
          <p:nvPr>
            <p:ph type="title"/>
          </p:nvPr>
        </p:nvSpPr>
        <p:spPr/>
        <p:txBody>
          <a:bodyPr>
            <a:normAutofit fontScale="90000"/>
          </a:bodyPr>
          <a:lstStyle/>
          <a:p>
            <a:r>
              <a:rPr lang="en-US" dirty="0"/>
              <a:t>Select Limitations and Workarounds: Shared Kinetics</a:t>
            </a:r>
          </a:p>
        </p:txBody>
      </p:sp>
      <p:sp>
        <p:nvSpPr>
          <p:cNvPr id="3" name="Content Placeholder 2">
            <a:extLst>
              <a:ext uri="{FF2B5EF4-FFF2-40B4-BE49-F238E27FC236}">
                <a16:creationId xmlns:a16="http://schemas.microsoft.com/office/drawing/2014/main" id="{B0572694-283E-AD25-5019-EC827F95E169}"/>
              </a:ext>
            </a:extLst>
          </p:cNvPr>
          <p:cNvSpPr>
            <a:spLocks noGrp="1"/>
          </p:cNvSpPr>
          <p:nvPr>
            <p:ph idx="1"/>
          </p:nvPr>
        </p:nvSpPr>
        <p:spPr/>
        <p:txBody>
          <a:bodyPr/>
          <a:lstStyle/>
          <a:p>
            <a:r>
              <a:rPr lang="en-US" dirty="0"/>
              <a:t>See Th-232 example</a:t>
            </a:r>
          </a:p>
          <a:p>
            <a:r>
              <a:rPr lang="en-US" dirty="0"/>
              <a:t>Shared kinetics allows for more efficient computations</a:t>
            </a:r>
          </a:p>
          <a:p>
            <a:pPr lvl="1"/>
            <a:r>
              <a:rPr lang="en-US" dirty="0"/>
              <a:t>Ingrowth algorithm combined with ”super-merged” SEE files</a:t>
            </a:r>
          </a:p>
          <a:p>
            <a:pPr lvl="1"/>
            <a:r>
              <a:rPr lang="en-US" dirty="0"/>
              <a:t>Major coding overhaul to depart of shared kinetics</a:t>
            </a:r>
          </a:p>
          <a:p>
            <a:r>
              <a:rPr lang="en-US" dirty="0"/>
              <a:t>Most concerning when progeny contributes large portion of total dose and there are notable differences in progeny kinetics</a:t>
            </a:r>
          </a:p>
          <a:p>
            <a:endParaRPr lang="en-US" dirty="0"/>
          </a:p>
          <a:p>
            <a:r>
              <a:rPr lang="en-US" b="1" dirty="0">
                <a:solidFill>
                  <a:schemeClr val="accent2"/>
                </a:solidFill>
              </a:rPr>
              <a:t>Use Bioassay module to compute intake and then use independent kinetic based dose </a:t>
            </a:r>
            <a:r>
              <a:rPr lang="en-US" b="1" dirty="0" err="1">
                <a:solidFill>
                  <a:schemeClr val="accent2"/>
                </a:solidFill>
              </a:rPr>
              <a:t>coeeficients</a:t>
            </a:r>
            <a:endParaRPr lang="en-US" b="1" dirty="0">
              <a:solidFill>
                <a:schemeClr val="accent2"/>
              </a:solidFill>
            </a:endParaRPr>
          </a:p>
        </p:txBody>
      </p:sp>
      <p:sp>
        <p:nvSpPr>
          <p:cNvPr id="4" name="Slide Number Placeholder 3">
            <a:extLst>
              <a:ext uri="{FF2B5EF4-FFF2-40B4-BE49-F238E27FC236}">
                <a16:creationId xmlns:a16="http://schemas.microsoft.com/office/drawing/2014/main" id="{894A7F30-EE3D-D8D5-0C71-E7670AF9D97E}"/>
              </a:ext>
            </a:extLst>
          </p:cNvPr>
          <p:cNvSpPr>
            <a:spLocks noGrp="1"/>
          </p:cNvSpPr>
          <p:nvPr>
            <p:ph type="sldNum" sz="quarter" idx="12"/>
          </p:nvPr>
        </p:nvSpPr>
        <p:spPr/>
        <p:txBody>
          <a:bodyPr/>
          <a:lstStyle/>
          <a:p>
            <a:fld id="{677F7B41-FD57-4489-AAB8-D17CF179067D}" type="slidenum">
              <a:rPr lang="en-US" smtClean="0"/>
              <a:t>48</a:t>
            </a:fld>
            <a:endParaRPr lang="en-US"/>
          </a:p>
        </p:txBody>
      </p:sp>
    </p:spTree>
    <p:extLst>
      <p:ext uri="{BB962C8B-B14F-4D97-AF65-F5344CB8AC3E}">
        <p14:creationId xmlns:p14="http://schemas.microsoft.com/office/powerpoint/2010/main" val="9166000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2DE00-4BAD-237A-277D-4B4607AD7768}"/>
              </a:ext>
            </a:extLst>
          </p:cNvPr>
          <p:cNvSpPr>
            <a:spLocks noGrp="1"/>
          </p:cNvSpPr>
          <p:nvPr>
            <p:ph type="title"/>
          </p:nvPr>
        </p:nvSpPr>
        <p:spPr>
          <a:xfrm>
            <a:off x="838200" y="873722"/>
            <a:ext cx="10515600" cy="5737631"/>
          </a:xfrm>
        </p:spPr>
        <p:txBody>
          <a:bodyPr>
            <a:normAutofit/>
          </a:bodyPr>
          <a:lstStyle/>
          <a:p>
            <a:r>
              <a:rPr lang="en-US" dirty="0"/>
              <a:t>Thank you for attending! </a:t>
            </a:r>
            <a:br>
              <a:rPr lang="en-US" dirty="0"/>
            </a:br>
            <a:br>
              <a:rPr lang="en-US" dirty="0"/>
            </a:br>
            <a:r>
              <a:rPr lang="en-US" dirty="0"/>
              <a:t>We hope this met your training needs.</a:t>
            </a:r>
            <a:br>
              <a:rPr lang="en-US" dirty="0"/>
            </a:br>
            <a:br>
              <a:rPr lang="en-US" dirty="0"/>
            </a:br>
            <a:r>
              <a:rPr lang="en-US" dirty="0"/>
              <a:t>If there is time, please let us know if there are any questions.</a:t>
            </a:r>
          </a:p>
        </p:txBody>
      </p:sp>
      <p:sp>
        <p:nvSpPr>
          <p:cNvPr id="4" name="Slide Number Placeholder 3">
            <a:extLst>
              <a:ext uri="{FF2B5EF4-FFF2-40B4-BE49-F238E27FC236}">
                <a16:creationId xmlns:a16="http://schemas.microsoft.com/office/drawing/2014/main" id="{14646F2B-07A8-684B-5271-6EC12ED2611E}"/>
              </a:ext>
            </a:extLst>
          </p:cNvPr>
          <p:cNvSpPr>
            <a:spLocks noGrp="1"/>
          </p:cNvSpPr>
          <p:nvPr>
            <p:ph type="sldNum" sz="quarter" idx="12"/>
          </p:nvPr>
        </p:nvSpPr>
        <p:spPr/>
        <p:txBody>
          <a:bodyPr/>
          <a:lstStyle/>
          <a:p>
            <a:fld id="{677F7B41-FD57-4489-AAB8-D17CF179067D}" type="slidenum">
              <a:rPr lang="en-US" smtClean="0"/>
              <a:t>49</a:t>
            </a:fld>
            <a:endParaRPr lang="en-US"/>
          </a:p>
        </p:txBody>
      </p:sp>
    </p:spTree>
    <p:extLst>
      <p:ext uri="{BB962C8B-B14F-4D97-AF65-F5344CB8AC3E}">
        <p14:creationId xmlns:p14="http://schemas.microsoft.com/office/powerpoint/2010/main" val="1154073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CFE33-4FAA-AB28-87C1-E74AC876B282}"/>
              </a:ext>
            </a:extLst>
          </p:cNvPr>
          <p:cNvSpPr>
            <a:spLocks noGrp="1"/>
          </p:cNvSpPr>
          <p:nvPr>
            <p:ph type="title"/>
          </p:nvPr>
        </p:nvSpPr>
        <p:spPr>
          <a:xfrm>
            <a:off x="838200" y="291861"/>
            <a:ext cx="10515600" cy="1009651"/>
          </a:xfrm>
        </p:spPr>
        <p:txBody>
          <a:bodyPr/>
          <a:lstStyle/>
          <a:p>
            <a:r>
              <a:rPr lang="en-US" dirty="0"/>
              <a:t>Committed Effective Dose Equivalent</a:t>
            </a:r>
          </a:p>
        </p:txBody>
      </p:sp>
      <p:sp>
        <p:nvSpPr>
          <p:cNvPr id="3" name="Content Placeholder 2">
            <a:extLst>
              <a:ext uri="{FF2B5EF4-FFF2-40B4-BE49-F238E27FC236}">
                <a16:creationId xmlns:a16="http://schemas.microsoft.com/office/drawing/2014/main" id="{ACA0BE3D-EBFA-2CCE-7280-5E845C527A3A}"/>
              </a:ext>
            </a:extLst>
          </p:cNvPr>
          <p:cNvSpPr>
            <a:spLocks noGrp="1"/>
          </p:cNvSpPr>
          <p:nvPr>
            <p:ph idx="1"/>
          </p:nvPr>
        </p:nvSpPr>
        <p:spPr>
          <a:xfrm>
            <a:off x="838200" y="1404152"/>
            <a:ext cx="10515600" cy="4177247"/>
          </a:xfrm>
        </p:spPr>
        <p:txBody>
          <a:bodyPr/>
          <a:lstStyle/>
          <a:p>
            <a:r>
              <a:rPr lang="en-US" dirty="0"/>
              <a:t>Committed Effective Dose Equivalent</a:t>
            </a:r>
          </a:p>
          <a:p>
            <a:endParaRPr lang="en-US" dirty="0"/>
          </a:p>
          <a:p>
            <a:endParaRPr lang="en-US" dirty="0"/>
          </a:p>
          <a:p>
            <a:r>
              <a:rPr lang="en-US" dirty="0"/>
              <a:t>where </a:t>
            </a:r>
            <a:r>
              <a:rPr lang="en-US" i="1" dirty="0" err="1"/>
              <a:t>w</a:t>
            </a:r>
            <a:r>
              <a:rPr lang="en-US" i="1" baseline="-25000" dirty="0" err="1"/>
              <a:t>T</a:t>
            </a:r>
            <a:r>
              <a:rPr lang="en-US" dirty="0"/>
              <a:t> is the tissue weighting factor</a:t>
            </a:r>
          </a:p>
        </p:txBody>
      </p:sp>
      <p:sp>
        <p:nvSpPr>
          <p:cNvPr id="4" name="Slide Number Placeholder 3">
            <a:extLst>
              <a:ext uri="{FF2B5EF4-FFF2-40B4-BE49-F238E27FC236}">
                <a16:creationId xmlns:a16="http://schemas.microsoft.com/office/drawing/2014/main" id="{5C215BB9-B64B-90E1-FDAF-C466BE0FDBA4}"/>
              </a:ext>
            </a:extLst>
          </p:cNvPr>
          <p:cNvSpPr>
            <a:spLocks noGrp="1"/>
          </p:cNvSpPr>
          <p:nvPr>
            <p:ph type="sldNum" sz="quarter" idx="12"/>
          </p:nvPr>
        </p:nvSpPr>
        <p:spPr/>
        <p:txBody>
          <a:bodyPr/>
          <a:lstStyle/>
          <a:p>
            <a:fld id="{677F7B41-FD57-4489-AAB8-D17CF179067D}" type="slidenum">
              <a:rPr lang="en-US" smtClean="0"/>
              <a:t>5</a:t>
            </a:fld>
            <a:endParaRPr lang="en-US"/>
          </a:p>
        </p:txBody>
      </p:sp>
      <p:pic>
        <p:nvPicPr>
          <p:cNvPr id="5" name="Picture 4">
            <a:extLst>
              <a:ext uri="{FF2B5EF4-FFF2-40B4-BE49-F238E27FC236}">
                <a16:creationId xmlns:a16="http://schemas.microsoft.com/office/drawing/2014/main" id="{46FADC91-D3F7-B86B-F1FF-22B07298F0F1}"/>
              </a:ext>
            </a:extLst>
          </p:cNvPr>
          <p:cNvPicPr>
            <a:picLocks noChangeAspect="1"/>
          </p:cNvPicPr>
          <p:nvPr/>
        </p:nvPicPr>
        <p:blipFill>
          <a:blip r:embed="rId2"/>
          <a:stretch>
            <a:fillRect/>
          </a:stretch>
        </p:blipFill>
        <p:spPr>
          <a:xfrm>
            <a:off x="4617453" y="1891802"/>
            <a:ext cx="2692400" cy="1003300"/>
          </a:xfrm>
          <a:prstGeom prst="rect">
            <a:avLst/>
          </a:prstGeom>
        </p:spPr>
      </p:pic>
      <p:grpSp>
        <p:nvGrpSpPr>
          <p:cNvPr id="11" name="Group 10">
            <a:extLst>
              <a:ext uri="{FF2B5EF4-FFF2-40B4-BE49-F238E27FC236}">
                <a16:creationId xmlns:a16="http://schemas.microsoft.com/office/drawing/2014/main" id="{CBC1A7F0-9A6A-0C1E-1F33-47E02291EF8A}"/>
              </a:ext>
            </a:extLst>
          </p:cNvPr>
          <p:cNvGrpSpPr/>
          <p:nvPr/>
        </p:nvGrpSpPr>
        <p:grpSpPr>
          <a:xfrm>
            <a:off x="3189959" y="3382752"/>
            <a:ext cx="5812081" cy="3255264"/>
            <a:chOff x="2610854" y="3358448"/>
            <a:chExt cx="5812081" cy="3255264"/>
          </a:xfrm>
        </p:grpSpPr>
        <p:pic>
          <p:nvPicPr>
            <p:cNvPr id="9" name="Picture 8">
              <a:extLst>
                <a:ext uri="{FF2B5EF4-FFF2-40B4-BE49-F238E27FC236}">
                  <a16:creationId xmlns:a16="http://schemas.microsoft.com/office/drawing/2014/main" id="{F6035EE0-A579-A498-B7AB-220BE30DE35A}"/>
                </a:ext>
              </a:extLst>
            </p:cNvPr>
            <p:cNvPicPr>
              <a:picLocks noChangeAspect="1"/>
            </p:cNvPicPr>
            <p:nvPr/>
          </p:nvPicPr>
          <p:blipFill>
            <a:blip r:embed="rId3"/>
            <a:stretch>
              <a:fillRect/>
            </a:stretch>
          </p:blipFill>
          <p:spPr>
            <a:xfrm>
              <a:off x="2610854" y="3410184"/>
              <a:ext cx="3829891" cy="3200400"/>
            </a:xfrm>
            <a:prstGeom prst="rect">
              <a:avLst/>
            </a:prstGeom>
          </p:spPr>
        </p:pic>
        <p:pic>
          <p:nvPicPr>
            <p:cNvPr id="10" name="Picture 9">
              <a:extLst>
                <a:ext uri="{FF2B5EF4-FFF2-40B4-BE49-F238E27FC236}">
                  <a16:creationId xmlns:a16="http://schemas.microsoft.com/office/drawing/2014/main" id="{E41879E2-DB59-31DE-BB6C-529E8B5FFC81}"/>
                </a:ext>
              </a:extLst>
            </p:cNvPr>
            <p:cNvPicPr>
              <a:picLocks noChangeAspect="1"/>
            </p:cNvPicPr>
            <p:nvPr/>
          </p:nvPicPr>
          <p:blipFill>
            <a:blip r:embed="rId4"/>
            <a:stretch>
              <a:fillRect/>
            </a:stretch>
          </p:blipFill>
          <p:spPr>
            <a:xfrm>
              <a:off x="6433280" y="3358448"/>
              <a:ext cx="1989655" cy="3255264"/>
            </a:xfrm>
            <a:prstGeom prst="rect">
              <a:avLst/>
            </a:prstGeom>
          </p:spPr>
        </p:pic>
      </p:grpSp>
    </p:spTree>
    <p:extLst>
      <p:ext uri="{BB962C8B-B14F-4D97-AF65-F5344CB8AC3E}">
        <p14:creationId xmlns:p14="http://schemas.microsoft.com/office/powerpoint/2010/main" val="1890780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49605-1D74-24A8-976B-FDDE1AA0CBAA}"/>
              </a:ext>
            </a:extLst>
          </p:cNvPr>
          <p:cNvSpPr>
            <a:spLocks noGrp="1"/>
          </p:cNvSpPr>
          <p:nvPr>
            <p:ph type="title"/>
          </p:nvPr>
        </p:nvSpPr>
        <p:spPr>
          <a:xfrm>
            <a:off x="838200" y="278159"/>
            <a:ext cx="10515600" cy="1009651"/>
          </a:xfrm>
        </p:spPr>
        <p:txBody>
          <a:bodyPr>
            <a:normAutofit/>
          </a:bodyPr>
          <a:lstStyle/>
          <a:p>
            <a:r>
              <a:rPr lang="en-US" dirty="0"/>
              <a:t>ICRP 66 Human Respiratory Tract Model</a:t>
            </a:r>
          </a:p>
        </p:txBody>
      </p:sp>
      <p:sp>
        <p:nvSpPr>
          <p:cNvPr id="3" name="Content Placeholder 2">
            <a:extLst>
              <a:ext uri="{FF2B5EF4-FFF2-40B4-BE49-F238E27FC236}">
                <a16:creationId xmlns:a16="http://schemas.microsoft.com/office/drawing/2014/main" id="{906ED2A8-98F1-5FD2-5E8D-A81F3FDFDB5C}"/>
              </a:ext>
            </a:extLst>
          </p:cNvPr>
          <p:cNvSpPr>
            <a:spLocks noGrp="1"/>
          </p:cNvSpPr>
          <p:nvPr>
            <p:ph idx="1"/>
          </p:nvPr>
        </p:nvSpPr>
        <p:spPr>
          <a:xfrm>
            <a:off x="892342" y="1287810"/>
            <a:ext cx="10515600" cy="4177247"/>
          </a:xfrm>
        </p:spPr>
        <p:txBody>
          <a:bodyPr/>
          <a:lstStyle/>
          <a:p>
            <a:r>
              <a:rPr lang="en-US" dirty="0"/>
              <a:t>First look at ICRP 30 Respiratory Tract Model</a:t>
            </a:r>
          </a:p>
        </p:txBody>
      </p:sp>
      <p:sp>
        <p:nvSpPr>
          <p:cNvPr id="4" name="Slide Number Placeholder 3">
            <a:extLst>
              <a:ext uri="{FF2B5EF4-FFF2-40B4-BE49-F238E27FC236}">
                <a16:creationId xmlns:a16="http://schemas.microsoft.com/office/drawing/2014/main" id="{ACC34B1F-1991-D4CC-2778-C4FFCA021F39}"/>
              </a:ext>
            </a:extLst>
          </p:cNvPr>
          <p:cNvSpPr>
            <a:spLocks noGrp="1"/>
          </p:cNvSpPr>
          <p:nvPr>
            <p:ph type="sldNum" sz="quarter" idx="12"/>
          </p:nvPr>
        </p:nvSpPr>
        <p:spPr/>
        <p:txBody>
          <a:bodyPr/>
          <a:lstStyle/>
          <a:p>
            <a:fld id="{677F7B41-FD57-4489-AAB8-D17CF179067D}" type="slidenum">
              <a:rPr lang="en-US" smtClean="0"/>
              <a:t>6</a:t>
            </a:fld>
            <a:endParaRPr lang="en-US"/>
          </a:p>
        </p:txBody>
      </p:sp>
      <p:pic>
        <p:nvPicPr>
          <p:cNvPr id="5" name="Picture 4">
            <a:extLst>
              <a:ext uri="{FF2B5EF4-FFF2-40B4-BE49-F238E27FC236}">
                <a16:creationId xmlns:a16="http://schemas.microsoft.com/office/drawing/2014/main" id="{C3FCC2AC-EB5E-A16D-5D75-1D03ABCA68CA}"/>
              </a:ext>
            </a:extLst>
          </p:cNvPr>
          <p:cNvPicPr>
            <a:picLocks noChangeAspect="1"/>
          </p:cNvPicPr>
          <p:nvPr/>
        </p:nvPicPr>
        <p:blipFill>
          <a:blip r:embed="rId2"/>
          <a:stretch>
            <a:fillRect/>
          </a:stretch>
        </p:blipFill>
        <p:spPr>
          <a:xfrm>
            <a:off x="2209800" y="1992674"/>
            <a:ext cx="7772400" cy="4561609"/>
          </a:xfrm>
          <a:prstGeom prst="rect">
            <a:avLst/>
          </a:prstGeom>
        </p:spPr>
      </p:pic>
    </p:spTree>
    <p:extLst>
      <p:ext uri="{BB962C8B-B14F-4D97-AF65-F5344CB8AC3E}">
        <p14:creationId xmlns:p14="http://schemas.microsoft.com/office/powerpoint/2010/main" val="253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E356E-F4DD-097A-F0D5-9D6A54E4E9AD}"/>
              </a:ext>
            </a:extLst>
          </p:cNvPr>
          <p:cNvSpPr>
            <a:spLocks noGrp="1"/>
          </p:cNvSpPr>
          <p:nvPr>
            <p:ph type="title"/>
          </p:nvPr>
        </p:nvSpPr>
        <p:spPr>
          <a:xfrm>
            <a:off x="838200" y="272143"/>
            <a:ext cx="10515600" cy="1009651"/>
          </a:xfrm>
        </p:spPr>
        <p:txBody>
          <a:bodyPr/>
          <a:lstStyle/>
          <a:p>
            <a:r>
              <a:rPr lang="en-US" dirty="0"/>
              <a:t>ICRP 66: Regions</a:t>
            </a:r>
          </a:p>
        </p:txBody>
      </p:sp>
      <p:sp>
        <p:nvSpPr>
          <p:cNvPr id="3" name="Content Placeholder 2">
            <a:extLst>
              <a:ext uri="{FF2B5EF4-FFF2-40B4-BE49-F238E27FC236}">
                <a16:creationId xmlns:a16="http://schemas.microsoft.com/office/drawing/2014/main" id="{33CCDBEA-E7AA-7FA5-D089-7CD49D7AC7BA}"/>
              </a:ext>
            </a:extLst>
          </p:cNvPr>
          <p:cNvSpPr>
            <a:spLocks noGrp="1"/>
          </p:cNvSpPr>
          <p:nvPr>
            <p:ph idx="1"/>
          </p:nvPr>
        </p:nvSpPr>
        <p:spPr>
          <a:xfrm>
            <a:off x="838200" y="1329489"/>
            <a:ext cx="7860632" cy="5256368"/>
          </a:xfrm>
        </p:spPr>
        <p:txBody>
          <a:bodyPr>
            <a:normAutofit fontScale="92500" lnSpcReduction="20000"/>
          </a:bodyPr>
          <a:lstStyle/>
          <a:p>
            <a:r>
              <a:rPr lang="en-US" dirty="0"/>
              <a:t>The </a:t>
            </a:r>
            <a:r>
              <a:rPr lang="en-US" dirty="0" err="1"/>
              <a:t>Extrathoracic</a:t>
            </a:r>
            <a:r>
              <a:rPr lang="en-US" dirty="0"/>
              <a:t> Airways (ET) consists of the airways of the head and neck</a:t>
            </a:r>
          </a:p>
          <a:p>
            <a:pPr lvl="1"/>
            <a:r>
              <a:rPr lang="en-US" dirty="0">
                <a:solidFill>
                  <a:schemeClr val="accent2"/>
                </a:solidFill>
              </a:rPr>
              <a:t>ET1</a:t>
            </a:r>
            <a:r>
              <a:rPr lang="en-US" dirty="0"/>
              <a:t> consists of the anterior part of the nose, and is lined with impervious skin</a:t>
            </a:r>
          </a:p>
          <a:p>
            <a:pPr lvl="1"/>
            <a:r>
              <a:rPr lang="en-US" dirty="0">
                <a:solidFill>
                  <a:schemeClr val="accent2"/>
                </a:solidFill>
              </a:rPr>
              <a:t>ET2</a:t>
            </a:r>
            <a:r>
              <a:rPr lang="en-US" dirty="0"/>
              <a:t> consists of the posterior nasal passages, larynx, pharynx, and mouth, which are lined with absorbent stratified squamous epithelium </a:t>
            </a:r>
          </a:p>
          <a:p>
            <a:endParaRPr lang="en-US" dirty="0"/>
          </a:p>
          <a:p>
            <a:r>
              <a:rPr lang="en-US" dirty="0"/>
              <a:t>The Conducting Airways are sub-divided into </a:t>
            </a:r>
          </a:p>
          <a:p>
            <a:pPr lvl="1"/>
            <a:r>
              <a:rPr lang="en-US" dirty="0"/>
              <a:t>Bronchi (</a:t>
            </a:r>
            <a:r>
              <a:rPr lang="en-US" dirty="0">
                <a:solidFill>
                  <a:schemeClr val="accent2"/>
                </a:solidFill>
              </a:rPr>
              <a:t>BB</a:t>
            </a:r>
            <a:r>
              <a:rPr lang="en-US" dirty="0"/>
              <a:t>), lined with ciliated epithelium</a:t>
            </a:r>
          </a:p>
          <a:p>
            <a:pPr lvl="1"/>
            <a:r>
              <a:rPr lang="en-US" dirty="0"/>
              <a:t>Bronchioles (</a:t>
            </a:r>
            <a:r>
              <a:rPr lang="en-US" dirty="0">
                <a:solidFill>
                  <a:schemeClr val="accent2"/>
                </a:solidFill>
              </a:rPr>
              <a:t>bb</a:t>
            </a:r>
            <a:r>
              <a:rPr lang="en-US" dirty="0"/>
              <a:t>), lined with thinner and less-well-ciliated epithelium</a:t>
            </a:r>
          </a:p>
          <a:p>
            <a:endParaRPr lang="en-US" dirty="0"/>
          </a:p>
          <a:p>
            <a:r>
              <a:rPr lang="en-US" dirty="0"/>
              <a:t>The Deep Lung, termed the Alveolar-Interstitial Region (</a:t>
            </a:r>
            <a:r>
              <a:rPr lang="en-US" dirty="0">
                <a:solidFill>
                  <a:schemeClr val="accent2"/>
                </a:solidFill>
              </a:rPr>
              <a:t>AI</a:t>
            </a:r>
            <a:r>
              <a:rPr lang="en-US" dirty="0"/>
              <a:t>), consists of the respiratory bronchioles, alveolar ducts and sacs with their alveoli, and the interstitial connective tissue. </a:t>
            </a:r>
          </a:p>
        </p:txBody>
      </p:sp>
      <p:sp>
        <p:nvSpPr>
          <p:cNvPr id="4" name="Slide Number Placeholder 3">
            <a:extLst>
              <a:ext uri="{FF2B5EF4-FFF2-40B4-BE49-F238E27FC236}">
                <a16:creationId xmlns:a16="http://schemas.microsoft.com/office/drawing/2014/main" id="{86D40745-AB64-C54C-CBC7-4DDD1584DBD2}"/>
              </a:ext>
            </a:extLst>
          </p:cNvPr>
          <p:cNvSpPr>
            <a:spLocks noGrp="1"/>
          </p:cNvSpPr>
          <p:nvPr>
            <p:ph type="sldNum" sz="quarter" idx="12"/>
          </p:nvPr>
        </p:nvSpPr>
        <p:spPr/>
        <p:txBody>
          <a:bodyPr/>
          <a:lstStyle/>
          <a:p>
            <a:fld id="{677F7B41-FD57-4489-AAB8-D17CF179067D}" type="slidenum">
              <a:rPr lang="en-US" smtClean="0"/>
              <a:t>7</a:t>
            </a:fld>
            <a:endParaRPr lang="en-US"/>
          </a:p>
        </p:txBody>
      </p:sp>
      <p:pic>
        <p:nvPicPr>
          <p:cNvPr id="7" name="Picture 6">
            <a:extLst>
              <a:ext uri="{FF2B5EF4-FFF2-40B4-BE49-F238E27FC236}">
                <a16:creationId xmlns:a16="http://schemas.microsoft.com/office/drawing/2014/main" id="{685CC85B-8964-10A9-6662-BE2C1F0A0B45}"/>
              </a:ext>
            </a:extLst>
          </p:cNvPr>
          <p:cNvPicPr>
            <a:picLocks noChangeAspect="1"/>
          </p:cNvPicPr>
          <p:nvPr/>
        </p:nvPicPr>
        <p:blipFill>
          <a:blip r:embed="rId2"/>
          <a:stretch>
            <a:fillRect/>
          </a:stretch>
        </p:blipFill>
        <p:spPr>
          <a:xfrm>
            <a:off x="8907603" y="1659592"/>
            <a:ext cx="3284397" cy="5198408"/>
          </a:xfrm>
          <a:prstGeom prst="rect">
            <a:avLst/>
          </a:prstGeom>
        </p:spPr>
      </p:pic>
    </p:spTree>
    <p:extLst>
      <p:ext uri="{BB962C8B-B14F-4D97-AF65-F5344CB8AC3E}">
        <p14:creationId xmlns:p14="http://schemas.microsoft.com/office/powerpoint/2010/main" val="1767878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0BBEB-4F6A-2403-5F71-59BF7C5B9A69}"/>
              </a:ext>
            </a:extLst>
          </p:cNvPr>
          <p:cNvSpPr>
            <a:spLocks noGrp="1"/>
          </p:cNvSpPr>
          <p:nvPr>
            <p:ph type="title"/>
          </p:nvPr>
        </p:nvSpPr>
        <p:spPr>
          <a:xfrm>
            <a:off x="898358" y="234681"/>
            <a:ext cx="10515600" cy="1009651"/>
          </a:xfrm>
        </p:spPr>
        <p:txBody>
          <a:bodyPr/>
          <a:lstStyle/>
          <a:p>
            <a:r>
              <a:rPr lang="en-US" dirty="0"/>
              <a:t>ICRP 66: Deposition</a:t>
            </a:r>
          </a:p>
        </p:txBody>
      </p:sp>
      <p:sp>
        <p:nvSpPr>
          <p:cNvPr id="3" name="Content Placeholder 2">
            <a:extLst>
              <a:ext uri="{FF2B5EF4-FFF2-40B4-BE49-F238E27FC236}">
                <a16:creationId xmlns:a16="http://schemas.microsoft.com/office/drawing/2014/main" id="{0BB23E6D-BD30-B3ED-5F16-090B71C7E1F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CB14259D-D39F-5C6F-768B-7FB91B78A48E}"/>
              </a:ext>
            </a:extLst>
          </p:cNvPr>
          <p:cNvSpPr>
            <a:spLocks noGrp="1"/>
          </p:cNvSpPr>
          <p:nvPr>
            <p:ph type="sldNum" sz="quarter" idx="12"/>
          </p:nvPr>
        </p:nvSpPr>
        <p:spPr/>
        <p:txBody>
          <a:bodyPr/>
          <a:lstStyle/>
          <a:p>
            <a:fld id="{677F7B41-FD57-4489-AAB8-D17CF179067D}" type="slidenum">
              <a:rPr lang="en-US" smtClean="0"/>
              <a:t>8</a:t>
            </a:fld>
            <a:endParaRPr lang="en-US"/>
          </a:p>
        </p:txBody>
      </p:sp>
      <p:pic>
        <p:nvPicPr>
          <p:cNvPr id="5" name="Picture 4">
            <a:extLst>
              <a:ext uri="{FF2B5EF4-FFF2-40B4-BE49-F238E27FC236}">
                <a16:creationId xmlns:a16="http://schemas.microsoft.com/office/drawing/2014/main" id="{992779A0-13A2-87DB-A716-3538464D63E0}"/>
              </a:ext>
            </a:extLst>
          </p:cNvPr>
          <p:cNvPicPr>
            <a:picLocks noChangeAspect="1"/>
          </p:cNvPicPr>
          <p:nvPr/>
        </p:nvPicPr>
        <p:blipFill>
          <a:blip r:embed="rId2"/>
          <a:stretch>
            <a:fillRect/>
          </a:stretch>
        </p:blipFill>
        <p:spPr>
          <a:xfrm>
            <a:off x="569495" y="1169988"/>
            <a:ext cx="6117991" cy="5688012"/>
          </a:xfrm>
          <a:prstGeom prst="rect">
            <a:avLst/>
          </a:prstGeom>
        </p:spPr>
      </p:pic>
      <p:pic>
        <p:nvPicPr>
          <p:cNvPr id="7" name="Picture 6">
            <a:extLst>
              <a:ext uri="{FF2B5EF4-FFF2-40B4-BE49-F238E27FC236}">
                <a16:creationId xmlns:a16="http://schemas.microsoft.com/office/drawing/2014/main" id="{A5847CD7-190E-BB09-3B4D-494F236DA675}"/>
              </a:ext>
            </a:extLst>
          </p:cNvPr>
          <p:cNvPicPr>
            <a:picLocks noChangeAspect="1"/>
          </p:cNvPicPr>
          <p:nvPr/>
        </p:nvPicPr>
        <p:blipFill>
          <a:blip r:embed="rId3"/>
          <a:stretch>
            <a:fillRect/>
          </a:stretch>
        </p:blipFill>
        <p:spPr>
          <a:xfrm>
            <a:off x="6787815" y="2392483"/>
            <a:ext cx="5063289" cy="2831086"/>
          </a:xfrm>
          <a:prstGeom prst="rect">
            <a:avLst/>
          </a:prstGeom>
        </p:spPr>
      </p:pic>
    </p:spTree>
    <p:extLst>
      <p:ext uri="{BB962C8B-B14F-4D97-AF65-F5344CB8AC3E}">
        <p14:creationId xmlns:p14="http://schemas.microsoft.com/office/powerpoint/2010/main" val="2992681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1A037-2C93-8DA5-6FD5-BDC576063766}"/>
              </a:ext>
            </a:extLst>
          </p:cNvPr>
          <p:cNvSpPr>
            <a:spLocks noGrp="1"/>
          </p:cNvSpPr>
          <p:nvPr>
            <p:ph type="title"/>
          </p:nvPr>
        </p:nvSpPr>
        <p:spPr>
          <a:xfrm>
            <a:off x="838200" y="290190"/>
            <a:ext cx="10515600" cy="1009651"/>
          </a:xfrm>
        </p:spPr>
        <p:txBody>
          <a:bodyPr/>
          <a:lstStyle/>
          <a:p>
            <a:r>
              <a:rPr lang="en-US" dirty="0"/>
              <a:t>ICRP 66: Clearance</a:t>
            </a:r>
          </a:p>
        </p:txBody>
      </p:sp>
      <p:sp>
        <p:nvSpPr>
          <p:cNvPr id="4" name="Slide Number Placeholder 3">
            <a:extLst>
              <a:ext uri="{FF2B5EF4-FFF2-40B4-BE49-F238E27FC236}">
                <a16:creationId xmlns:a16="http://schemas.microsoft.com/office/drawing/2014/main" id="{91EF39E8-2CB9-DFFA-29E9-769498CADC65}"/>
              </a:ext>
            </a:extLst>
          </p:cNvPr>
          <p:cNvSpPr>
            <a:spLocks noGrp="1"/>
          </p:cNvSpPr>
          <p:nvPr>
            <p:ph type="sldNum" sz="quarter" idx="12"/>
          </p:nvPr>
        </p:nvSpPr>
        <p:spPr/>
        <p:txBody>
          <a:bodyPr/>
          <a:lstStyle/>
          <a:p>
            <a:fld id="{677F7B41-FD57-4489-AAB8-D17CF179067D}" type="slidenum">
              <a:rPr lang="en-US" smtClean="0"/>
              <a:t>9</a:t>
            </a:fld>
            <a:endParaRPr lang="en-US"/>
          </a:p>
        </p:txBody>
      </p:sp>
      <p:pic>
        <p:nvPicPr>
          <p:cNvPr id="5" name="Picture 4">
            <a:extLst>
              <a:ext uri="{FF2B5EF4-FFF2-40B4-BE49-F238E27FC236}">
                <a16:creationId xmlns:a16="http://schemas.microsoft.com/office/drawing/2014/main" id="{D2CC68CD-5FEC-59DC-86FD-876C1399CDE5}"/>
              </a:ext>
            </a:extLst>
          </p:cNvPr>
          <p:cNvPicPr>
            <a:picLocks noChangeAspect="1"/>
          </p:cNvPicPr>
          <p:nvPr/>
        </p:nvPicPr>
        <p:blipFill>
          <a:blip r:embed="rId2"/>
          <a:stretch>
            <a:fillRect/>
          </a:stretch>
        </p:blipFill>
        <p:spPr>
          <a:xfrm>
            <a:off x="0" y="1230784"/>
            <a:ext cx="8454158" cy="5209995"/>
          </a:xfrm>
          <a:prstGeom prst="rect">
            <a:avLst/>
          </a:prstGeom>
        </p:spPr>
      </p:pic>
      <p:pic>
        <p:nvPicPr>
          <p:cNvPr id="6" name="Picture 5">
            <a:extLst>
              <a:ext uri="{FF2B5EF4-FFF2-40B4-BE49-F238E27FC236}">
                <a16:creationId xmlns:a16="http://schemas.microsoft.com/office/drawing/2014/main" id="{60C66D82-13C0-B74B-FD84-CC14C4B01A7B}"/>
              </a:ext>
            </a:extLst>
          </p:cNvPr>
          <p:cNvPicPr>
            <a:picLocks noChangeAspect="1"/>
          </p:cNvPicPr>
          <p:nvPr/>
        </p:nvPicPr>
        <p:blipFill>
          <a:blip r:embed="rId3"/>
          <a:stretch>
            <a:fillRect/>
          </a:stretch>
        </p:blipFill>
        <p:spPr>
          <a:xfrm>
            <a:off x="6727658" y="3835781"/>
            <a:ext cx="4768516" cy="3024415"/>
          </a:xfrm>
          <a:prstGeom prst="rect">
            <a:avLst/>
          </a:prstGeom>
        </p:spPr>
      </p:pic>
    </p:spTree>
    <p:extLst>
      <p:ext uri="{BB962C8B-B14F-4D97-AF65-F5344CB8AC3E}">
        <p14:creationId xmlns:p14="http://schemas.microsoft.com/office/powerpoint/2010/main" val="2501657091"/>
      </p:ext>
    </p:extLst>
  </p:cSld>
  <p:clrMapOvr>
    <a:masterClrMapping/>
  </p:clrMapOvr>
</p:sld>
</file>

<file path=ppt/theme/theme1.xml><?xml version="1.0" encoding="utf-8"?>
<a:theme xmlns:a="http://schemas.openxmlformats.org/drawingml/2006/main" name="Custom Design">
  <a:themeElements>
    <a:clrScheme name="Custom 1">
      <a:dk1>
        <a:sysClr val="windowText" lastClr="000000"/>
      </a:dk1>
      <a:lt1>
        <a:sysClr val="window" lastClr="FFFFFF"/>
      </a:lt1>
      <a:dk2>
        <a:srgbClr val="44546A"/>
      </a:dk2>
      <a:lt2>
        <a:srgbClr val="E7E6E6"/>
      </a:lt2>
      <a:accent1>
        <a:srgbClr val="002966"/>
      </a:accent1>
      <a:accent2>
        <a:srgbClr val="DC4405"/>
      </a:accent2>
      <a:accent3>
        <a:srgbClr val="4B9CD3"/>
      </a:accent3>
      <a:accent4>
        <a:srgbClr val="FFC000"/>
      </a:accent4>
      <a:accent5>
        <a:srgbClr val="92D050"/>
      </a:accent5>
      <a:accent6>
        <a:srgbClr val="7030A0"/>
      </a:accent6>
      <a:hlink>
        <a:srgbClr val="4B9CD3"/>
      </a:hlink>
      <a:folHlink>
        <a:srgbClr val="DC440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CD Presentation Template" id="{00B3DD91-18F7-4707-AA9A-9DD826AE7E73}" vid="{9E634E56-F28E-4F81-9B08-20FF1D44D6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file>

<file path=customXml/item2.xml><?xml version="1.0" encoding="utf-8"?>
<p:properties xmlns:p="http://schemas.microsoft.com/office/2006/metadata/properties" xmlns:xsi="http://www.w3.org/2001/XMLSchema-instance" xmlns:pc="http://schemas.microsoft.com/office/infopath/2007/PartnerControls">
  <documentManagement>
    <_dlc_DocId xmlns="5aa91b91-1b5c-47ee-93a7-b2620ed781e0">KZXXQUUWFKWZ-1817279113-2934</_dlc_DocId>
    <_dlc_DocIdUrl xmlns="5aa91b91-1b5c-47ee-93a7-b2620ed781e0">
      <Url>https://earrth.pnnl.gov/_layouts/15/DocIdRedir.aspx?ID=KZXXQUUWFKWZ-1817279113-2934</Url>
      <Description>KZXXQUUWFKWZ-1817279113-2934</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753AA2EB97B7E4C832508BACD57AE6A" ma:contentTypeVersion="4" ma:contentTypeDescription="Create a new document." ma:contentTypeScope="" ma:versionID="421e8a8f825b9d546586c466887b032f">
  <xsd:schema xmlns:xsd="http://www.w3.org/2001/XMLSchema" xmlns:xs="http://www.w3.org/2001/XMLSchema" xmlns:p="http://schemas.microsoft.com/office/2006/metadata/properties" xmlns:ns2="5aa91b91-1b5c-47ee-93a7-b2620ed781e0" targetNamespace="http://schemas.microsoft.com/office/2006/metadata/properties" ma:root="true" ma:fieldsID="3c8cec267a752d00d9afaa4ece66f275" ns2:_="">
    <xsd:import namespace="5aa91b91-1b5c-47ee-93a7-b2620ed781e0"/>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a91b91-1b5c-47ee-93a7-b2620ed781e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09D4B1E-8F20-4077-AC28-40754BA123E3}"/>
</file>

<file path=customXml/itemProps2.xml><?xml version="1.0" encoding="utf-8"?>
<ds:datastoreItem xmlns:ds="http://schemas.openxmlformats.org/officeDocument/2006/customXml" ds:itemID="{C889D0C3-9219-4D47-B9F3-2377CE70C431}">
  <ds:schemaRefs>
    <ds:schemaRef ds:uri="http://schemas.openxmlformats.org/package/2006/metadata/core-properties"/>
    <ds:schemaRef ds:uri="http://schemas.microsoft.com/office/2006/documentManagement/types"/>
    <ds:schemaRef ds:uri="40d9f68b-69d6-403e-8d3b-2d51d93110b6"/>
    <ds:schemaRef ds:uri="d06d6844-9428-4cca-bef9-363f8d29b3c1"/>
    <ds:schemaRef ds:uri="http://schemas.microsoft.com/office/2006/metadata/properties"/>
    <ds:schemaRef ds:uri="http://purl.org/dc/terms/"/>
    <ds:schemaRef ds:uri="http://purl.org/dc/elements/1.1/"/>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EC76590D-B3CE-44F6-B4E3-31E0847CFC03}"/>
</file>

<file path=customXml/itemProps4.xml><?xml version="1.0" encoding="utf-8"?>
<ds:datastoreItem xmlns:ds="http://schemas.openxmlformats.org/officeDocument/2006/customXml" ds:itemID="{3647CFF2-BDF8-4E7E-9DED-AAA1FB5E6FA5}"/>
</file>

<file path=docProps/app.xml><?xml version="1.0" encoding="utf-8"?>
<Properties xmlns="http://schemas.openxmlformats.org/officeDocument/2006/extended-properties" xmlns:vt="http://schemas.openxmlformats.org/officeDocument/2006/docPropsVTypes">
  <Template>Custom Design</Template>
  <TotalTime>5591</TotalTime>
  <Words>2615</Words>
  <Application>Microsoft Macintosh PowerPoint</Application>
  <PresentationFormat>Widescreen</PresentationFormat>
  <Paragraphs>493</Paragraphs>
  <Slides>49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Calibri</vt:lpstr>
      <vt:lpstr>Times New Roman</vt:lpstr>
      <vt:lpstr>Custom Design</vt:lpstr>
      <vt:lpstr>IMBA Training Fall 2022 RAMP Users’ Group Meeting</vt:lpstr>
      <vt:lpstr>Agenda</vt:lpstr>
      <vt:lpstr>Definitions</vt:lpstr>
      <vt:lpstr>Committed Dose Equivalent</vt:lpstr>
      <vt:lpstr>Committed Effective Dose Equivalent</vt:lpstr>
      <vt:lpstr>ICRP 66 Human Respiratory Tract Model</vt:lpstr>
      <vt:lpstr>ICRP 66: Regions</vt:lpstr>
      <vt:lpstr>ICRP 66: Deposition</vt:lpstr>
      <vt:lpstr>ICRP 66: Clearance</vt:lpstr>
      <vt:lpstr>ICRP 66: Deposition and Clearance</vt:lpstr>
      <vt:lpstr>ICRP 66: Material Absorption</vt:lpstr>
      <vt:lpstr>ICRP 66: Regional Dosimetry</vt:lpstr>
      <vt:lpstr>ICRP 30 Gastrointestinal Tract Model</vt:lpstr>
      <vt:lpstr>ICRP 30 Gastrointestinal Tract Model</vt:lpstr>
      <vt:lpstr>NCRP 156 Wound Model</vt:lpstr>
      <vt:lpstr>NCRP 156 Wound Model</vt:lpstr>
      <vt:lpstr>NCRP 156 systemic model default transfer rates</vt:lpstr>
      <vt:lpstr>IMBA Overview</vt:lpstr>
      <vt:lpstr>What is IMBA?</vt:lpstr>
      <vt:lpstr>A Bit of History</vt:lpstr>
      <vt:lpstr>IMBA Lite</vt:lpstr>
      <vt:lpstr>IMBA Plus Ad-Ons</vt:lpstr>
      <vt:lpstr>Multiple Intake Regimes (#1)</vt:lpstr>
      <vt:lpstr>Multiple Bioassay Types (#2)</vt:lpstr>
      <vt:lpstr>Associated Radionuclides (#3)</vt:lpstr>
      <vt:lpstr>Uranium Mixtures (#4)</vt:lpstr>
      <vt:lpstr>Uptake from a Wound (#5)</vt:lpstr>
      <vt:lpstr>IMBA Pro</vt:lpstr>
      <vt:lpstr>Errors on Intake (#6)</vt:lpstr>
      <vt:lpstr>Bayes Implementation (#7)</vt:lpstr>
      <vt:lpstr>Tritium Tool (#8)</vt:lpstr>
      <vt:lpstr>Compensation Type Calculations (#9)</vt:lpstr>
      <vt:lpstr>Ingrowth of Americium (#10)</vt:lpstr>
      <vt:lpstr>Statistics Package (#11)</vt:lpstr>
      <vt:lpstr>IMBA Tour…</vt:lpstr>
      <vt:lpstr>Exercises </vt:lpstr>
      <vt:lpstr>Th-232 Dose Coefficients</vt:lpstr>
      <vt:lpstr>Th-232 Dose Coefficients</vt:lpstr>
      <vt:lpstr>Th-232 Dose Coefficients</vt:lpstr>
      <vt:lpstr>Co-60 Inhalation: 1 bioassay dataset</vt:lpstr>
      <vt:lpstr>Co-60 Inhalation: 1 bioassay dataset</vt:lpstr>
      <vt:lpstr>Co-60 Inhalation: 2 bioassay datasets</vt:lpstr>
      <vt:lpstr>Co-60 Inhalation: 2 bioassay datasets</vt:lpstr>
      <vt:lpstr>I-125 Inhalation</vt:lpstr>
      <vt:lpstr>I-125 Inhalation</vt:lpstr>
      <vt:lpstr>Select Limitations and Workarounds: 10CFR835</vt:lpstr>
      <vt:lpstr>Select Limitations and Workarounds: 200 bioassay</vt:lpstr>
      <vt:lpstr>Select Limitations and Workarounds: Shared Kinetics</vt:lpstr>
      <vt:lpstr>Thank you for attending!   We hope this met your training needs.  If there is time, please let us know if there are 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IMBA Training Fall 2022 RAMP Users’ Group Meeting</dc:title>
  <dc:creator>Colby Mangini</dc:creator>
  <cp:lastModifiedBy>Colby Mangini</cp:lastModifiedBy>
  <cp:revision>12</cp:revision>
  <dcterms:created xsi:type="dcterms:W3CDTF">2022-10-20T20:05:01Z</dcterms:created>
  <dcterms:modified xsi:type="dcterms:W3CDTF">2022-10-24T17:16:28Z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0x0101000753AA2EB97B7E4C832508BACD57AE6A</vt:lpwstr>
  </property>
  <property fmtid="{D5CDD505-2E9C-101B-9397-08002B2CF9AE}" pid="3" name="_dlc_DocIdItemGuid">
    <vt:lpwstr>5f821342-35c4-4d01-9dad-afd84c50f400</vt:lpwstr>
  </property>
</Properties>
</file>