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16"/>
  </p:notesMasterIdLst>
  <p:handoutMasterIdLst>
    <p:handoutMasterId r:id="rId17"/>
  </p:handoutMasterIdLst>
  <p:sldIdLst>
    <p:sldId id="260" r:id="rId5"/>
    <p:sldId id="274" r:id="rId6"/>
    <p:sldId id="263" r:id="rId7"/>
    <p:sldId id="271" r:id="rId8"/>
    <p:sldId id="262" r:id="rId9"/>
    <p:sldId id="276" r:id="rId10"/>
    <p:sldId id="277" r:id="rId11"/>
    <p:sldId id="273" r:id="rId12"/>
    <p:sldId id="2379" r:id="rId13"/>
    <p:sldId id="2312" r:id="rId14"/>
    <p:sldId id="268" r:id="rId1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  <p15:guide id="3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79ECEE-0C42-2794-C188-16F2D709AFAB}" name="Andrea Kock (She/Her/Hers)" initials="AK(" userId="S::ALK@nrc.gov::588cfd18-9454-46c6-a8a8-df33ed5a82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064"/>
    <a:srgbClr val="BE0F34"/>
    <a:srgbClr val="9C4757"/>
    <a:srgbClr val="000000"/>
    <a:srgbClr val="719500"/>
    <a:srgbClr val="007836"/>
    <a:srgbClr val="820150"/>
    <a:srgbClr val="502D7F"/>
    <a:srgbClr val="00338E"/>
    <a:srgbClr val="00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217" autoAdjust="0"/>
  </p:normalViewPr>
  <p:slideViewPr>
    <p:cSldViewPr snapToGrid="0">
      <p:cViewPr varScale="1">
        <p:scale>
          <a:sx n="44" d="100"/>
          <a:sy n="44" d="100"/>
        </p:scale>
        <p:origin x="1164" y="60"/>
      </p:cViewPr>
      <p:guideLst>
        <p:guide orient="horz" pos="2592"/>
        <p:guide pos="4608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6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e Jamerson (She/Her)" userId="df48eccb-ea17-4a86-a9d6-109fd043b24a" providerId="ADAL" clId="{1394614A-3C23-40DB-B972-494EFF5F22C1}"/>
    <pc:docChg chg="modSld">
      <pc:chgData name="Kellee Jamerson (She/Her)" userId="df48eccb-ea17-4a86-a9d6-109fd043b24a" providerId="ADAL" clId="{1394614A-3C23-40DB-B972-494EFF5F22C1}" dt="2023-10-19T15:23:25.074" v="31" actId="1035"/>
      <pc:docMkLst>
        <pc:docMk/>
      </pc:docMkLst>
      <pc:sldChg chg="modNotesTx">
        <pc:chgData name="Kellee Jamerson (She/Her)" userId="df48eccb-ea17-4a86-a9d6-109fd043b24a" providerId="ADAL" clId="{1394614A-3C23-40DB-B972-494EFF5F22C1}" dt="2023-10-19T15:21:44.205" v="0" actId="6549"/>
        <pc:sldMkLst>
          <pc:docMk/>
          <pc:sldMk cId="1152154647" sldId="260"/>
        </pc:sldMkLst>
      </pc:sldChg>
      <pc:sldChg chg="modSp mod modNotesTx">
        <pc:chgData name="Kellee Jamerson (She/Her)" userId="df48eccb-ea17-4a86-a9d6-109fd043b24a" providerId="ADAL" clId="{1394614A-3C23-40DB-B972-494EFF5F22C1}" dt="2023-10-19T15:23:25.074" v="31" actId="1035"/>
        <pc:sldMkLst>
          <pc:docMk/>
          <pc:sldMk cId="118940903" sldId="262"/>
        </pc:sldMkLst>
        <pc:spChg chg="mod">
          <ac:chgData name="Kellee Jamerson (She/Her)" userId="df48eccb-ea17-4a86-a9d6-109fd043b24a" providerId="ADAL" clId="{1394614A-3C23-40DB-B972-494EFF5F22C1}" dt="2023-10-19T15:23:19.042" v="20" actId="1035"/>
          <ac:spMkLst>
            <pc:docMk/>
            <pc:sldMk cId="118940903" sldId="262"/>
            <ac:spMk id="6" creationId="{18EBDEB7-2735-4FBE-687A-7E533430B37E}"/>
          </ac:spMkLst>
        </pc:spChg>
        <pc:spChg chg="mod">
          <ac:chgData name="Kellee Jamerson (She/Her)" userId="df48eccb-ea17-4a86-a9d6-109fd043b24a" providerId="ADAL" clId="{1394614A-3C23-40DB-B972-494EFF5F22C1}" dt="2023-10-19T15:23:25.074" v="31" actId="1035"/>
          <ac:spMkLst>
            <pc:docMk/>
            <pc:sldMk cId="118940903" sldId="262"/>
            <ac:spMk id="7" creationId="{691608CE-ABC7-11D2-44F4-F4433BF69901}"/>
          </ac:spMkLst>
        </pc:spChg>
      </pc:sldChg>
      <pc:sldChg chg="modNotesTx">
        <pc:chgData name="Kellee Jamerson (She/Her)" userId="df48eccb-ea17-4a86-a9d6-109fd043b24a" providerId="ADAL" clId="{1394614A-3C23-40DB-B972-494EFF5F22C1}" dt="2023-10-19T15:21:58.565" v="2" actId="6549"/>
        <pc:sldMkLst>
          <pc:docMk/>
          <pc:sldMk cId="3300410602" sldId="263"/>
        </pc:sldMkLst>
      </pc:sldChg>
      <pc:sldChg chg="modNotesTx">
        <pc:chgData name="Kellee Jamerson (She/Her)" userId="df48eccb-ea17-4a86-a9d6-109fd043b24a" providerId="ADAL" clId="{1394614A-3C23-40DB-B972-494EFF5F22C1}" dt="2023-10-19T15:22:05.868" v="3" actId="6549"/>
        <pc:sldMkLst>
          <pc:docMk/>
          <pc:sldMk cId="1640313725" sldId="271"/>
        </pc:sldMkLst>
      </pc:sldChg>
      <pc:sldChg chg="modNotesTx">
        <pc:chgData name="Kellee Jamerson (She/Her)" userId="df48eccb-ea17-4a86-a9d6-109fd043b24a" providerId="ADAL" clId="{1394614A-3C23-40DB-B972-494EFF5F22C1}" dt="2023-10-19T15:22:31.064" v="7" actId="6549"/>
        <pc:sldMkLst>
          <pc:docMk/>
          <pc:sldMk cId="1174531056" sldId="273"/>
        </pc:sldMkLst>
      </pc:sldChg>
      <pc:sldChg chg="modNotesTx">
        <pc:chgData name="Kellee Jamerson (She/Her)" userId="df48eccb-ea17-4a86-a9d6-109fd043b24a" providerId="ADAL" clId="{1394614A-3C23-40DB-B972-494EFF5F22C1}" dt="2023-10-19T15:21:50.645" v="1" actId="6549"/>
        <pc:sldMkLst>
          <pc:docMk/>
          <pc:sldMk cId="1624915734" sldId="274"/>
        </pc:sldMkLst>
      </pc:sldChg>
      <pc:sldChg chg="modNotesTx">
        <pc:chgData name="Kellee Jamerson (She/Her)" userId="df48eccb-ea17-4a86-a9d6-109fd043b24a" providerId="ADAL" clId="{1394614A-3C23-40DB-B972-494EFF5F22C1}" dt="2023-10-19T15:22:20.147" v="5" actId="6549"/>
        <pc:sldMkLst>
          <pc:docMk/>
          <pc:sldMk cId="1526235383" sldId="276"/>
        </pc:sldMkLst>
      </pc:sldChg>
      <pc:sldChg chg="modNotesTx">
        <pc:chgData name="Kellee Jamerson (She/Her)" userId="df48eccb-ea17-4a86-a9d6-109fd043b24a" providerId="ADAL" clId="{1394614A-3C23-40DB-B972-494EFF5F22C1}" dt="2023-10-19T15:22:25.936" v="6" actId="6549"/>
        <pc:sldMkLst>
          <pc:docMk/>
          <pc:sldMk cId="1472507356" sldId="277"/>
        </pc:sldMkLst>
      </pc:sldChg>
      <pc:sldChg chg="modNotesTx">
        <pc:chgData name="Kellee Jamerson (She/Her)" userId="df48eccb-ea17-4a86-a9d6-109fd043b24a" providerId="ADAL" clId="{1394614A-3C23-40DB-B972-494EFF5F22C1}" dt="2023-10-19T15:22:37.661" v="8" actId="6549"/>
        <pc:sldMkLst>
          <pc:docMk/>
          <pc:sldMk cId="1477000093" sldId="2312"/>
        </pc:sldMkLst>
      </pc:sldChg>
      <pc:sldChg chg="modNotesTx">
        <pc:chgData name="Kellee Jamerson (She/Her)" userId="df48eccb-ea17-4a86-a9d6-109fd043b24a" providerId="ADAL" clId="{1394614A-3C23-40DB-B972-494EFF5F22C1}" dt="2023-10-19T15:22:54.438" v="9" actId="6549"/>
        <pc:sldMkLst>
          <pc:docMk/>
          <pc:sldMk cId="3106078274" sldId="23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14371823279522"/>
          <c:y val="0.26564838214953596"/>
          <c:w val="0.45291157987393404"/>
          <c:h val="0.553678261331867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Units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47-4586-ACD6-1369774DD2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47-4586-ACD6-1369774DD2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47-4586-ACD6-1369774DD22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47-4586-ACD6-1369774DD2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47-4586-ACD6-1369774DD2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Approved</c:v>
                </c:pt>
                <c:pt idx="1">
                  <c:v>Not Submitted</c:v>
                </c:pt>
                <c:pt idx="2">
                  <c:v>In Progress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47-4586-ACD6-1369774DD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69176889565402"/>
          <c:y val="0.12729245690689969"/>
          <c:w val="0.24195983511967167"/>
          <c:h val="0.613027960499992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Units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4E-4768-9D3B-87BB783D84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4E-4768-9D3B-87BB783D8492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4E-4768-9D3B-87BB783D849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821792-1E26-4709-BC03-05A78F022E54}" type="VALUE">
                      <a:rPr lang="en-US"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en-US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4E-4768-9D3B-87BB783D8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Approved</c:v>
                </c:pt>
                <c:pt idx="1">
                  <c:v>In Progress</c:v>
                </c:pt>
                <c:pt idx="2">
                  <c:v>Not Submitted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</c:v>
                </c:pt>
                <c:pt idx="1">
                  <c:v>11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4E-4768-9D3B-87BB783D8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71992938594402"/>
          <c:y val="0.78842803514120263"/>
          <c:w val="0.65256014122811201"/>
          <c:h val="8.2659985349373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57505597193135"/>
          <c:y val="0.13361705812029001"/>
          <c:w val="0.52460368268573476"/>
          <c:h val="0.617181334105917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</c:spPr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C-4157-9ED7-96D7F8A45F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C-4157-9ED7-96D7F8A45F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6C-4157-9ED7-96D7F8A45F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6C-4157-9ED7-96D7F8A45F5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6C-4157-9ED7-96D7F8A45F5C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1"/>
                <c:pt idx="0">
                  <c:v>Submitted and Approved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6C-4157-9ED7-96D7F8A45F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4.0626446252140042E-2"/>
          <c:y val="0.81378673797527512"/>
          <c:w val="0.8638063917445038"/>
          <c:h val="0.14392078333926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BD-4C90-883D-81F8F9ABD5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BD-4C90-883D-81F8F9ABD5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BD-4C90-883D-81F8F9ABD5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Approved</c:v>
                </c:pt>
                <c:pt idx="1">
                  <c:v>In Progress</c:v>
                </c:pt>
                <c:pt idx="2">
                  <c:v>Not Submitted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11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6-46B5-BE4A-2EC2F42C1E7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98" eaLnBrk="0" fontAlgn="base" hangingPunct="0">
              <a:spcAft>
                <a:spcPct val="0"/>
              </a:spcAft>
              <a:defRPr/>
            </a:pPr>
            <a:endParaRPr lang="en-US" baseline="0" dirty="0">
              <a:latin typeface="+mj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en-US" sz="13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3C8F6-33B0-41D6-9AE3-D4F409C63F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2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2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7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5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31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9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97F8F-4946-8D4C-A440-113D680BAE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96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4930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October 19, 2023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903FA-5B71-6024-8152-FAF02172CB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630386" y="375620"/>
            <a:ext cx="1116379" cy="957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33B8D2-774D-27F7-BF1A-D1AA87B768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39196" y="440970"/>
            <a:ext cx="2743627" cy="7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3EB7473-2F29-471F-9BA5-9F396DAE28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68733" y="-9805"/>
            <a:ext cx="12254051" cy="6789430"/>
          </a:xfrm>
          <a:custGeom>
            <a:avLst/>
            <a:gdLst>
              <a:gd name="connsiteX0" fmla="*/ 0 w 7918560"/>
              <a:gd name="connsiteY0" fmla="*/ 0 h 5657858"/>
              <a:gd name="connsiteX1" fmla="*/ 7918560 w 7918560"/>
              <a:gd name="connsiteY1" fmla="*/ 0 h 5657858"/>
              <a:gd name="connsiteX2" fmla="*/ 7918560 w 7918560"/>
              <a:gd name="connsiteY2" fmla="*/ 5495951 h 5657858"/>
              <a:gd name="connsiteX3" fmla="*/ 7820245 w 7918560"/>
              <a:gd name="connsiteY3" fmla="*/ 5530339 h 5657858"/>
              <a:gd name="connsiteX4" fmla="*/ 4749543 w 7918560"/>
              <a:gd name="connsiteY4" fmla="*/ 4751057 h 5657858"/>
              <a:gd name="connsiteX5" fmla="*/ 14209 w 7918560"/>
              <a:gd name="connsiteY5" fmla="*/ 15717 h 565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8560" h="5657858">
                <a:moveTo>
                  <a:pt x="0" y="0"/>
                </a:moveTo>
                <a:lnTo>
                  <a:pt x="7918560" y="0"/>
                </a:lnTo>
                <a:lnTo>
                  <a:pt x="7918560" y="5495951"/>
                </a:lnTo>
                <a:lnTo>
                  <a:pt x="7820245" y="5530339"/>
                </a:lnTo>
                <a:cubicBezTo>
                  <a:pt x="6767089" y="5842053"/>
                  <a:pt x="5580780" y="5582292"/>
                  <a:pt x="4749543" y="4751057"/>
                </a:cubicBezTo>
                <a:lnTo>
                  <a:pt x="14209" y="15717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36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B259-4E48-6F41-916E-39E27C70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FD727-D5E7-9E41-94AB-4455462A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221805"/>
            <a:ext cx="126187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30950-5171-E641-A630-5233F95B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5781" y="7627621"/>
            <a:ext cx="155448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1CADF-2733-4240-AFE2-56C5F07A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NUCLEAR PLANT SAFETY COURSE @ MIT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AB588-1AAF-284C-84C7-53A03F3D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4C2F-92BD-4B41-B2B7-BD8074000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4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022948" y="0"/>
            <a:ext cx="8607451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49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493064"/>
              </a:buCl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A9ADD-DEF3-1BDD-CA9F-601B4E7AE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30386" y="375620"/>
            <a:ext cx="1116379" cy="957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B2440-EBC5-83AA-7334-8C8F2E10A9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9196" y="440970"/>
            <a:ext cx="2743627" cy="7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966458" y="0"/>
            <a:ext cx="8663941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493064"/>
              </a:buCl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49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5B40E-9FAC-7154-6534-24ADECCE7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30386" y="375620"/>
            <a:ext cx="1116379" cy="957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CC790-77B7-3A92-3F95-EB0A0510C1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9196" y="440970"/>
            <a:ext cx="2743627" cy="7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6064512" y="0"/>
            <a:ext cx="8565888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49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buClr>
                <a:srgbClr val="49306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DE5B0-FFA0-2DF3-ED40-0A9EAB782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66461" y="375620"/>
            <a:ext cx="1116379" cy="957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095627-7E5A-075F-6B9D-3CDD5BF72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271" y="440970"/>
            <a:ext cx="2743627" cy="7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317672" y="0"/>
            <a:ext cx="8312727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49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buClr>
                <a:srgbClr val="493064"/>
              </a:buCl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5F3154-95ED-4C46-DB26-4F4DB6229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30386" y="375620"/>
            <a:ext cx="1116379" cy="957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E0A227-8E4A-807B-5C98-10708B867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9196" y="440970"/>
            <a:ext cx="2743627" cy="7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075848" y="0"/>
            <a:ext cx="8554552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buClr>
                <a:srgbClr val="49306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9476DF-EB14-B0C0-F260-BEAA5736E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49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41EF2-D61E-A6D9-94BE-D8A1E398C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66461" y="375620"/>
            <a:ext cx="1116379" cy="957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366EA6-27F7-378C-533C-E618E60D4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271" y="440970"/>
            <a:ext cx="2743627" cy="7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6151418" y="0"/>
            <a:ext cx="8478982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E24851-2E35-F5FE-EAAC-B1980208F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1" y="472966"/>
            <a:ext cx="8073512" cy="874673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49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166B3-25B3-62A4-6D1F-4EF09A96C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066461" y="375620"/>
            <a:ext cx="1116379" cy="957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9BFD0-9586-9411-B09D-D3ED1CB19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5271" y="440970"/>
            <a:ext cx="2743627" cy="7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6007834" y="0"/>
            <a:ext cx="8622565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rgbClr val="49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FD8B6-E5FF-9AD4-5BD9-7C32A4603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30386" y="375620"/>
            <a:ext cx="1116379" cy="957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8ED97A-FB56-9ED4-7FCD-940F19A0AA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39196" y="440970"/>
            <a:ext cx="2743627" cy="7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0" userDrawn="1">
          <p15:clr>
            <a:srgbClr val="F26B43"/>
          </p15:clr>
        </p15:guide>
        <p15:guide id="2" pos="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EE0BE7-99BF-4161-B088-8724880A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14" y="1768510"/>
            <a:ext cx="4943790" cy="2723103"/>
          </a:xfrm>
        </p:spPr>
        <p:txBody>
          <a:bodyPr/>
          <a:lstStyle/>
          <a:p>
            <a:r>
              <a:rPr lang="en-US" sz="4000"/>
              <a:t>U.S. Nuclear Regulatory Commission Overview and Current Activities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F8584-F7D3-43CB-B2DB-D1799F283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5669280"/>
            <a:ext cx="4572000" cy="274320"/>
          </a:xfrm>
        </p:spPr>
        <p:txBody>
          <a:bodyPr/>
          <a:lstStyle/>
          <a:p>
            <a:r>
              <a:rPr lang="en-US"/>
              <a:t>Andrea Kock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C12910-3A9C-4FFC-A950-52D0A31734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Deputy Director, Office of Nuclear Reactor Regulation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8D170-B3DB-1A3F-09C3-0DAF447C84C8}"/>
              </a:ext>
            </a:extLst>
          </p:cNvPr>
          <p:cNvSpPr txBox="1"/>
          <p:nvPr/>
        </p:nvSpPr>
        <p:spPr>
          <a:xfrm>
            <a:off x="1371600" y="7031427"/>
            <a:ext cx="4572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1" i="0">
                <a:solidFill>
                  <a:srgbClr val="493064"/>
                </a:solidFill>
                <a:effectLst/>
              </a:rPr>
              <a:t>2023 Fall RAMP Users’ Group Meeting</a:t>
            </a:r>
            <a:br>
              <a:rPr lang="en-US" sz="1600">
                <a:solidFill>
                  <a:srgbClr val="493064"/>
                </a:solidFill>
              </a:rPr>
            </a:br>
            <a:r>
              <a:rPr lang="en-US" sz="1600" b="0" i="0">
                <a:solidFill>
                  <a:srgbClr val="493064"/>
                </a:solidFill>
                <a:effectLst/>
              </a:rPr>
              <a:t>October 23–27, 2023</a:t>
            </a:r>
            <a:br>
              <a:rPr lang="en-US" sz="1600">
                <a:solidFill>
                  <a:srgbClr val="493064"/>
                </a:solidFill>
              </a:rPr>
            </a:br>
            <a:r>
              <a:rPr lang="en-US" sz="1600" b="0" i="0">
                <a:solidFill>
                  <a:srgbClr val="493064"/>
                </a:solidFill>
                <a:effectLst/>
              </a:rPr>
              <a:t>Rockville, MD</a:t>
            </a:r>
            <a:endParaRPr lang="en-US" sz="1600">
              <a:solidFill>
                <a:srgbClr val="493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860876-3FE9-4874-AE7B-3DA13EA86B00}"/>
              </a:ext>
            </a:extLst>
          </p:cNvPr>
          <p:cNvSpPr txBox="1"/>
          <p:nvPr/>
        </p:nvSpPr>
        <p:spPr>
          <a:xfrm>
            <a:off x="1136382" y="3175855"/>
            <a:ext cx="5174944" cy="3066691"/>
          </a:xfrm>
          <a:prstGeom prst="rect">
            <a:avLst/>
          </a:prstGeom>
        </p:spPr>
        <p:txBody>
          <a:bodyPr vert="horz" lIns="61722" tIns="30862" rIns="61722" bIns="30862" rtlCol="0" anchor="b">
            <a:noAutofit/>
          </a:bodyPr>
          <a:lstStyle/>
          <a:p>
            <a:pPr defTabSz="617176">
              <a:lnSpc>
                <a:spcPct val="90000"/>
              </a:lnSpc>
              <a:spcBef>
                <a:spcPct val="0"/>
              </a:spcBef>
              <a:spcAft>
                <a:spcPts val="406"/>
              </a:spcAft>
            </a:pPr>
            <a:r>
              <a:rPr lang="en-US" sz="5280">
                <a:solidFill>
                  <a:srgbClr val="493064"/>
                </a:solidFill>
                <a:ea typeface="+mj-ea"/>
                <a:cs typeface="+mj-cs"/>
              </a:rPr>
              <a:t>We Are Modernizing our Regulatory Infrastructure to Prepare for New Technologies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1628C9-D59B-49B0-B2EC-597BFA8F839C}"/>
              </a:ext>
            </a:extLst>
          </p:cNvPr>
          <p:cNvGrpSpPr>
            <a:grpSpLocks noChangeAspect="1"/>
          </p:cNvGrpSpPr>
          <p:nvPr/>
        </p:nvGrpSpPr>
        <p:grpSpPr>
          <a:xfrm>
            <a:off x="5377815" y="2"/>
            <a:ext cx="9116699" cy="8231329"/>
            <a:chOff x="5400263" y="834170"/>
            <a:chExt cx="5315172" cy="51451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A99D0E-DD81-4577-94F6-EDBDF9289F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00263" y="834170"/>
              <a:ext cx="5309248" cy="5145173"/>
              <a:chOff x="5115314" y="10"/>
              <a:chExt cx="7076687" cy="6857990"/>
            </a:xfrm>
          </p:grpSpPr>
          <p:pic>
            <p:nvPicPr>
              <p:cNvPr id="15" name="Picture 14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765F4483-3C65-4652-87F5-1918937E91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432"/>
              <a:stretch/>
            </p:blipFill>
            <p:spPr>
              <a:xfrm>
                <a:off x="8529321" y="10"/>
                <a:ext cx="3662680" cy="3401558"/>
              </a:xfrm>
              <a:custGeom>
                <a:avLst/>
                <a:gdLst/>
                <a:ahLst/>
                <a:cxnLst/>
                <a:rect l="l" t="t" r="r" b="b"/>
                <a:pathLst>
                  <a:path w="3662680" h="3401568">
                    <a:moveTo>
                      <a:pt x="0" y="0"/>
                    </a:moveTo>
                    <a:lnTo>
                      <a:pt x="3662680" y="0"/>
                    </a:lnTo>
                    <a:lnTo>
                      <a:pt x="3662680" y="3401568"/>
                    </a:lnTo>
                    <a:lnTo>
                      <a:pt x="774527" y="3401568"/>
                    </a:lnTo>
                    <a:lnTo>
                      <a:pt x="769892" y="3133175"/>
                    </a:lnTo>
                    <a:cubicBezTo>
                      <a:pt x="732577" y="2055441"/>
                      <a:pt x="492520" y="1056020"/>
                      <a:pt x="104445" y="215033"/>
                    </a:cubicBezTo>
                    <a:close/>
                  </a:path>
                </a:pathLst>
              </a:cu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7214B6-E795-4A94-A3FD-1A28C49CE8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92" r="7497" b="1"/>
              <a:stretch/>
            </p:blipFill>
            <p:spPr>
              <a:xfrm>
                <a:off x="5115314" y="10"/>
                <a:ext cx="4118110" cy="3401558"/>
              </a:xfrm>
              <a:custGeom>
                <a:avLst/>
                <a:gdLst/>
                <a:ahLst/>
                <a:cxnLst/>
                <a:rect l="l" t="t" r="r" b="b"/>
                <a:pathLst>
                  <a:path w="4118110" h="3401568">
                    <a:moveTo>
                      <a:pt x="0" y="0"/>
                    </a:moveTo>
                    <a:lnTo>
                      <a:pt x="3343575" y="0"/>
                    </a:lnTo>
                    <a:lnTo>
                      <a:pt x="3448028" y="215050"/>
                    </a:lnTo>
                    <a:cubicBezTo>
                      <a:pt x="3836103" y="1056037"/>
                      <a:pt x="4076161" y="2055458"/>
                      <a:pt x="4113475" y="3133192"/>
                    </a:cubicBezTo>
                    <a:lnTo>
                      <a:pt x="4118110" y="3401568"/>
                    </a:lnTo>
                    <a:lnTo>
                      <a:pt x="801224" y="3401568"/>
                    </a:lnTo>
                    <a:lnTo>
                      <a:pt x="797493" y="3185579"/>
                    </a:lnTo>
                    <a:cubicBezTo>
                      <a:pt x="756786" y="2009870"/>
                      <a:pt x="474799" y="927359"/>
                      <a:pt x="22579" y="42066"/>
                    </a:cubicBezTo>
                    <a:close/>
                  </a:path>
                </a:pathLst>
              </a:cu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88083B1-44B9-4B54-B5BF-2AF92EA352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02" r="1" b="1"/>
              <a:stretch/>
            </p:blipFill>
            <p:spPr>
              <a:xfrm>
                <a:off x="5168353" y="3456432"/>
                <a:ext cx="7023646" cy="3401568"/>
              </a:xfrm>
              <a:custGeom>
                <a:avLst/>
                <a:gdLst/>
                <a:ahLst/>
                <a:cxnLst/>
                <a:rect l="l" t="t" r="r" b="b"/>
                <a:pathLst>
                  <a:path w="7023646" h="3401568">
                    <a:moveTo>
                      <a:pt x="749132" y="0"/>
                    </a:moveTo>
                    <a:lnTo>
                      <a:pt x="7023646" y="0"/>
                    </a:lnTo>
                    <a:lnTo>
                      <a:pt x="7023646" y="3401568"/>
                    </a:lnTo>
                    <a:lnTo>
                      <a:pt x="0" y="3401568"/>
                    </a:lnTo>
                    <a:lnTo>
                      <a:pt x="79008" y="3238906"/>
                    </a:lnTo>
                    <a:cubicBezTo>
                      <a:pt x="502362" y="2321466"/>
                      <a:pt x="749563" y="1215476"/>
                      <a:pt x="749563" y="24956"/>
                    </a:cubicBezTo>
                    <a:close/>
                  </a:path>
                </a:pathLst>
              </a:custGeom>
            </p:spPr>
          </p:pic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BAFA0F-E032-4BBA-AB9C-68B7B2A2EDD3}"/>
                </a:ext>
              </a:extLst>
            </p:cNvPr>
            <p:cNvSpPr/>
            <p:nvPr/>
          </p:nvSpPr>
          <p:spPr>
            <a:xfrm>
              <a:off x="5523582" y="5121717"/>
              <a:ext cx="5189557" cy="712471"/>
            </a:xfrm>
            <a:custGeom>
              <a:avLst/>
              <a:gdLst>
                <a:gd name="connsiteX0" fmla="*/ 114300 w 6477000"/>
                <a:gd name="connsiteY0" fmla="*/ 76200 h 876300"/>
                <a:gd name="connsiteX1" fmla="*/ 6477000 w 6477000"/>
                <a:gd name="connsiteY1" fmla="*/ 0 h 876300"/>
                <a:gd name="connsiteX2" fmla="*/ 6477000 w 6477000"/>
                <a:gd name="connsiteY2" fmla="*/ 876300 h 876300"/>
                <a:gd name="connsiteX3" fmla="*/ 0 w 6477000"/>
                <a:gd name="connsiteY3" fmla="*/ 825500 h 876300"/>
                <a:gd name="connsiteX4" fmla="*/ 101600 w 6477000"/>
                <a:gd name="connsiteY4" fmla="*/ 495300 h 876300"/>
                <a:gd name="connsiteX5" fmla="*/ 114300 w 6477000"/>
                <a:gd name="connsiteY5" fmla="*/ 76200 h 876300"/>
                <a:gd name="connsiteX0" fmla="*/ 241300 w 6477000"/>
                <a:gd name="connsiteY0" fmla="*/ 0 h 876300"/>
                <a:gd name="connsiteX1" fmla="*/ 6477000 w 6477000"/>
                <a:gd name="connsiteY1" fmla="*/ 0 h 876300"/>
                <a:gd name="connsiteX2" fmla="*/ 6477000 w 6477000"/>
                <a:gd name="connsiteY2" fmla="*/ 876300 h 876300"/>
                <a:gd name="connsiteX3" fmla="*/ 0 w 6477000"/>
                <a:gd name="connsiteY3" fmla="*/ 825500 h 876300"/>
                <a:gd name="connsiteX4" fmla="*/ 101600 w 6477000"/>
                <a:gd name="connsiteY4" fmla="*/ 495300 h 876300"/>
                <a:gd name="connsiteX5" fmla="*/ 241300 w 6477000"/>
                <a:gd name="connsiteY5" fmla="*/ 0 h 876300"/>
                <a:gd name="connsiteX0" fmla="*/ 203200 w 6477000"/>
                <a:gd name="connsiteY0" fmla="*/ 0 h 927100"/>
                <a:gd name="connsiteX1" fmla="*/ 6477000 w 6477000"/>
                <a:gd name="connsiteY1" fmla="*/ 50800 h 927100"/>
                <a:gd name="connsiteX2" fmla="*/ 6477000 w 6477000"/>
                <a:gd name="connsiteY2" fmla="*/ 927100 h 927100"/>
                <a:gd name="connsiteX3" fmla="*/ 0 w 6477000"/>
                <a:gd name="connsiteY3" fmla="*/ 876300 h 927100"/>
                <a:gd name="connsiteX4" fmla="*/ 101600 w 6477000"/>
                <a:gd name="connsiteY4" fmla="*/ 546100 h 927100"/>
                <a:gd name="connsiteX5" fmla="*/ 203200 w 6477000"/>
                <a:gd name="connsiteY5" fmla="*/ 0 h 927100"/>
                <a:gd name="connsiteX0" fmla="*/ 139700 w 6477000"/>
                <a:gd name="connsiteY0" fmla="*/ 0 h 939800"/>
                <a:gd name="connsiteX1" fmla="*/ 6477000 w 6477000"/>
                <a:gd name="connsiteY1" fmla="*/ 63500 h 939800"/>
                <a:gd name="connsiteX2" fmla="*/ 6477000 w 6477000"/>
                <a:gd name="connsiteY2" fmla="*/ 939800 h 939800"/>
                <a:gd name="connsiteX3" fmla="*/ 0 w 6477000"/>
                <a:gd name="connsiteY3" fmla="*/ 889000 h 939800"/>
                <a:gd name="connsiteX4" fmla="*/ 101600 w 6477000"/>
                <a:gd name="connsiteY4" fmla="*/ 558800 h 939800"/>
                <a:gd name="connsiteX5" fmla="*/ 139700 w 6477000"/>
                <a:gd name="connsiteY5" fmla="*/ 0 h 939800"/>
                <a:gd name="connsiteX0" fmla="*/ 190500 w 6477000"/>
                <a:gd name="connsiteY0" fmla="*/ 0 h 939800"/>
                <a:gd name="connsiteX1" fmla="*/ 6477000 w 6477000"/>
                <a:gd name="connsiteY1" fmla="*/ 63500 h 939800"/>
                <a:gd name="connsiteX2" fmla="*/ 6477000 w 6477000"/>
                <a:gd name="connsiteY2" fmla="*/ 939800 h 939800"/>
                <a:gd name="connsiteX3" fmla="*/ 0 w 6477000"/>
                <a:gd name="connsiteY3" fmla="*/ 889000 h 939800"/>
                <a:gd name="connsiteX4" fmla="*/ 101600 w 6477000"/>
                <a:gd name="connsiteY4" fmla="*/ 558800 h 939800"/>
                <a:gd name="connsiteX5" fmla="*/ 190500 w 6477000"/>
                <a:gd name="connsiteY5" fmla="*/ 0 h 939800"/>
                <a:gd name="connsiteX0" fmla="*/ 0 w 6531953"/>
                <a:gd name="connsiteY0" fmla="*/ 0 h 949961"/>
                <a:gd name="connsiteX1" fmla="*/ 6531953 w 6531953"/>
                <a:gd name="connsiteY1" fmla="*/ 73661 h 949961"/>
                <a:gd name="connsiteX2" fmla="*/ 6531953 w 6531953"/>
                <a:gd name="connsiteY2" fmla="*/ 949961 h 949961"/>
                <a:gd name="connsiteX3" fmla="*/ 54953 w 6531953"/>
                <a:gd name="connsiteY3" fmla="*/ 899161 h 949961"/>
                <a:gd name="connsiteX4" fmla="*/ 156553 w 6531953"/>
                <a:gd name="connsiteY4" fmla="*/ 568961 h 949961"/>
                <a:gd name="connsiteX5" fmla="*/ 0 w 6531953"/>
                <a:gd name="connsiteY5" fmla="*/ 0 h 949961"/>
                <a:gd name="connsiteX0" fmla="*/ 360428 w 6892381"/>
                <a:gd name="connsiteY0" fmla="*/ 0 h 949961"/>
                <a:gd name="connsiteX1" fmla="*/ 6892381 w 6892381"/>
                <a:gd name="connsiteY1" fmla="*/ 73661 h 949961"/>
                <a:gd name="connsiteX2" fmla="*/ 6892381 w 6892381"/>
                <a:gd name="connsiteY2" fmla="*/ 949961 h 949961"/>
                <a:gd name="connsiteX3" fmla="*/ 0 w 6892381"/>
                <a:gd name="connsiteY3" fmla="*/ 929645 h 949961"/>
                <a:gd name="connsiteX4" fmla="*/ 516981 w 6892381"/>
                <a:gd name="connsiteY4" fmla="*/ 568961 h 949961"/>
                <a:gd name="connsiteX5" fmla="*/ 360428 w 6892381"/>
                <a:gd name="connsiteY5" fmla="*/ 0 h 949961"/>
                <a:gd name="connsiteX0" fmla="*/ 360428 w 6892381"/>
                <a:gd name="connsiteY0" fmla="*/ 0 h 949961"/>
                <a:gd name="connsiteX1" fmla="*/ 6892381 w 6892381"/>
                <a:gd name="connsiteY1" fmla="*/ 73661 h 949961"/>
                <a:gd name="connsiteX2" fmla="*/ 6892381 w 6892381"/>
                <a:gd name="connsiteY2" fmla="*/ 949961 h 949961"/>
                <a:gd name="connsiteX3" fmla="*/ 0 w 6892381"/>
                <a:gd name="connsiteY3" fmla="*/ 929645 h 949961"/>
                <a:gd name="connsiteX4" fmla="*/ 205445 w 6892381"/>
                <a:gd name="connsiteY4" fmla="*/ 436866 h 949961"/>
                <a:gd name="connsiteX5" fmla="*/ 360428 w 6892381"/>
                <a:gd name="connsiteY5" fmla="*/ 0 h 94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2381" h="949961">
                  <a:moveTo>
                    <a:pt x="360428" y="0"/>
                  </a:moveTo>
                  <a:lnTo>
                    <a:pt x="6892381" y="73661"/>
                  </a:lnTo>
                  <a:lnTo>
                    <a:pt x="6892381" y="949961"/>
                  </a:lnTo>
                  <a:lnTo>
                    <a:pt x="0" y="929645"/>
                  </a:lnTo>
                  <a:lnTo>
                    <a:pt x="205445" y="436866"/>
                  </a:lnTo>
                  <a:lnTo>
                    <a:pt x="360428" y="0"/>
                  </a:lnTo>
                  <a:close/>
                </a:path>
              </a:pathLst>
            </a:custGeom>
            <a:solidFill>
              <a:schemeClr val="tx2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92"/>
                <a:t>Accident Tolerant Fuel</a:t>
              </a: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F1A31BA-E3FA-488F-9038-62A091B54ABD}"/>
                </a:ext>
              </a:extLst>
            </p:cNvPr>
            <p:cNvSpPr/>
            <p:nvPr/>
          </p:nvSpPr>
          <p:spPr>
            <a:xfrm>
              <a:off x="5950438" y="2595673"/>
              <a:ext cx="4764997" cy="695325"/>
            </a:xfrm>
            <a:custGeom>
              <a:avLst/>
              <a:gdLst>
                <a:gd name="connsiteX0" fmla="*/ 114300 w 6477000"/>
                <a:gd name="connsiteY0" fmla="*/ 76200 h 876300"/>
                <a:gd name="connsiteX1" fmla="*/ 6477000 w 6477000"/>
                <a:gd name="connsiteY1" fmla="*/ 0 h 876300"/>
                <a:gd name="connsiteX2" fmla="*/ 6477000 w 6477000"/>
                <a:gd name="connsiteY2" fmla="*/ 876300 h 876300"/>
                <a:gd name="connsiteX3" fmla="*/ 0 w 6477000"/>
                <a:gd name="connsiteY3" fmla="*/ 825500 h 876300"/>
                <a:gd name="connsiteX4" fmla="*/ 101600 w 6477000"/>
                <a:gd name="connsiteY4" fmla="*/ 495300 h 876300"/>
                <a:gd name="connsiteX5" fmla="*/ 114300 w 6477000"/>
                <a:gd name="connsiteY5" fmla="*/ 76200 h 876300"/>
                <a:gd name="connsiteX0" fmla="*/ 241300 w 6477000"/>
                <a:gd name="connsiteY0" fmla="*/ 0 h 876300"/>
                <a:gd name="connsiteX1" fmla="*/ 6477000 w 6477000"/>
                <a:gd name="connsiteY1" fmla="*/ 0 h 876300"/>
                <a:gd name="connsiteX2" fmla="*/ 6477000 w 6477000"/>
                <a:gd name="connsiteY2" fmla="*/ 876300 h 876300"/>
                <a:gd name="connsiteX3" fmla="*/ 0 w 6477000"/>
                <a:gd name="connsiteY3" fmla="*/ 825500 h 876300"/>
                <a:gd name="connsiteX4" fmla="*/ 101600 w 6477000"/>
                <a:gd name="connsiteY4" fmla="*/ 495300 h 876300"/>
                <a:gd name="connsiteX5" fmla="*/ 241300 w 6477000"/>
                <a:gd name="connsiteY5" fmla="*/ 0 h 876300"/>
                <a:gd name="connsiteX0" fmla="*/ 203200 w 6477000"/>
                <a:gd name="connsiteY0" fmla="*/ 0 h 927100"/>
                <a:gd name="connsiteX1" fmla="*/ 6477000 w 6477000"/>
                <a:gd name="connsiteY1" fmla="*/ 50800 h 927100"/>
                <a:gd name="connsiteX2" fmla="*/ 6477000 w 6477000"/>
                <a:gd name="connsiteY2" fmla="*/ 927100 h 927100"/>
                <a:gd name="connsiteX3" fmla="*/ 0 w 6477000"/>
                <a:gd name="connsiteY3" fmla="*/ 876300 h 927100"/>
                <a:gd name="connsiteX4" fmla="*/ 101600 w 6477000"/>
                <a:gd name="connsiteY4" fmla="*/ 546100 h 927100"/>
                <a:gd name="connsiteX5" fmla="*/ 203200 w 6477000"/>
                <a:gd name="connsiteY5" fmla="*/ 0 h 927100"/>
                <a:gd name="connsiteX0" fmla="*/ 139700 w 6477000"/>
                <a:gd name="connsiteY0" fmla="*/ 0 h 939800"/>
                <a:gd name="connsiteX1" fmla="*/ 6477000 w 6477000"/>
                <a:gd name="connsiteY1" fmla="*/ 63500 h 939800"/>
                <a:gd name="connsiteX2" fmla="*/ 6477000 w 6477000"/>
                <a:gd name="connsiteY2" fmla="*/ 939800 h 939800"/>
                <a:gd name="connsiteX3" fmla="*/ 0 w 6477000"/>
                <a:gd name="connsiteY3" fmla="*/ 889000 h 939800"/>
                <a:gd name="connsiteX4" fmla="*/ 101600 w 6477000"/>
                <a:gd name="connsiteY4" fmla="*/ 558800 h 939800"/>
                <a:gd name="connsiteX5" fmla="*/ 139700 w 6477000"/>
                <a:gd name="connsiteY5" fmla="*/ 0 h 939800"/>
                <a:gd name="connsiteX0" fmla="*/ 0 w 6578600"/>
                <a:gd name="connsiteY0" fmla="*/ 0 h 927100"/>
                <a:gd name="connsiteX1" fmla="*/ 6578600 w 6578600"/>
                <a:gd name="connsiteY1" fmla="*/ 50800 h 927100"/>
                <a:gd name="connsiteX2" fmla="*/ 6578600 w 6578600"/>
                <a:gd name="connsiteY2" fmla="*/ 927100 h 927100"/>
                <a:gd name="connsiteX3" fmla="*/ 101600 w 6578600"/>
                <a:gd name="connsiteY3" fmla="*/ 876300 h 927100"/>
                <a:gd name="connsiteX4" fmla="*/ 203200 w 6578600"/>
                <a:gd name="connsiteY4" fmla="*/ 546100 h 927100"/>
                <a:gd name="connsiteX5" fmla="*/ 0 w 6578600"/>
                <a:gd name="connsiteY5" fmla="*/ 0 h 927100"/>
                <a:gd name="connsiteX0" fmla="*/ 0 w 6578600"/>
                <a:gd name="connsiteY0" fmla="*/ 0 h 927100"/>
                <a:gd name="connsiteX1" fmla="*/ 6578600 w 6578600"/>
                <a:gd name="connsiteY1" fmla="*/ 50800 h 927100"/>
                <a:gd name="connsiteX2" fmla="*/ 6578600 w 6578600"/>
                <a:gd name="connsiteY2" fmla="*/ 927100 h 927100"/>
                <a:gd name="connsiteX3" fmla="*/ 254000 w 6578600"/>
                <a:gd name="connsiteY3" fmla="*/ 876300 h 927100"/>
                <a:gd name="connsiteX4" fmla="*/ 203200 w 6578600"/>
                <a:gd name="connsiteY4" fmla="*/ 546100 h 927100"/>
                <a:gd name="connsiteX5" fmla="*/ 0 w 6578600"/>
                <a:gd name="connsiteY5" fmla="*/ 0 h 927100"/>
                <a:gd name="connsiteX0" fmla="*/ 0 w 6527800"/>
                <a:gd name="connsiteY0" fmla="*/ 0 h 927100"/>
                <a:gd name="connsiteX1" fmla="*/ 6527800 w 6527800"/>
                <a:gd name="connsiteY1" fmla="*/ 50800 h 927100"/>
                <a:gd name="connsiteX2" fmla="*/ 6527800 w 6527800"/>
                <a:gd name="connsiteY2" fmla="*/ 927100 h 927100"/>
                <a:gd name="connsiteX3" fmla="*/ 203200 w 6527800"/>
                <a:gd name="connsiteY3" fmla="*/ 876300 h 927100"/>
                <a:gd name="connsiteX4" fmla="*/ 152400 w 6527800"/>
                <a:gd name="connsiteY4" fmla="*/ 546100 h 927100"/>
                <a:gd name="connsiteX5" fmla="*/ 0 w 6527800"/>
                <a:gd name="connsiteY5" fmla="*/ 0 h 927100"/>
                <a:gd name="connsiteX0" fmla="*/ 0 w 6527800"/>
                <a:gd name="connsiteY0" fmla="*/ 0 h 927100"/>
                <a:gd name="connsiteX1" fmla="*/ 6527800 w 6527800"/>
                <a:gd name="connsiteY1" fmla="*/ 50800 h 927100"/>
                <a:gd name="connsiteX2" fmla="*/ 6527800 w 6527800"/>
                <a:gd name="connsiteY2" fmla="*/ 927100 h 927100"/>
                <a:gd name="connsiteX3" fmla="*/ 66871 w 6527800"/>
                <a:gd name="connsiteY3" fmla="*/ 876300 h 927100"/>
                <a:gd name="connsiteX4" fmla="*/ 152400 w 6527800"/>
                <a:gd name="connsiteY4" fmla="*/ 546100 h 927100"/>
                <a:gd name="connsiteX5" fmla="*/ 0 w 6527800"/>
                <a:gd name="connsiteY5" fmla="*/ 0 h 927100"/>
                <a:gd name="connsiteX0" fmla="*/ 0 w 6527800"/>
                <a:gd name="connsiteY0" fmla="*/ 0 h 927100"/>
                <a:gd name="connsiteX1" fmla="*/ 6527800 w 6527800"/>
                <a:gd name="connsiteY1" fmla="*/ 50800 h 927100"/>
                <a:gd name="connsiteX2" fmla="*/ 6527800 w 6527800"/>
                <a:gd name="connsiteY2" fmla="*/ 927100 h 927100"/>
                <a:gd name="connsiteX3" fmla="*/ 66871 w 6527800"/>
                <a:gd name="connsiteY3" fmla="*/ 876300 h 927100"/>
                <a:gd name="connsiteX4" fmla="*/ 84235 w 6527800"/>
                <a:gd name="connsiteY4" fmla="*/ 546100 h 927100"/>
                <a:gd name="connsiteX5" fmla="*/ 0 w 6527800"/>
                <a:gd name="connsiteY5" fmla="*/ 0 h 927100"/>
                <a:gd name="connsiteX0" fmla="*/ 0 w 6527800"/>
                <a:gd name="connsiteY0" fmla="*/ 0 h 927100"/>
                <a:gd name="connsiteX1" fmla="*/ 6527800 w 6527800"/>
                <a:gd name="connsiteY1" fmla="*/ 50800 h 927100"/>
                <a:gd name="connsiteX2" fmla="*/ 6527800 w 6527800"/>
                <a:gd name="connsiteY2" fmla="*/ 927100 h 927100"/>
                <a:gd name="connsiteX3" fmla="*/ 66871 w 6527800"/>
                <a:gd name="connsiteY3" fmla="*/ 876300 h 927100"/>
                <a:gd name="connsiteX4" fmla="*/ 74498 w 6527800"/>
                <a:gd name="connsiteY4" fmla="*/ 546100 h 927100"/>
                <a:gd name="connsiteX5" fmla="*/ 0 w 6527800"/>
                <a:gd name="connsiteY5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27800" h="927100">
                  <a:moveTo>
                    <a:pt x="0" y="0"/>
                  </a:moveTo>
                  <a:lnTo>
                    <a:pt x="6527800" y="50800"/>
                  </a:lnTo>
                  <a:lnTo>
                    <a:pt x="6527800" y="927100"/>
                  </a:lnTo>
                  <a:lnTo>
                    <a:pt x="66871" y="876300"/>
                  </a:lnTo>
                  <a:lnTo>
                    <a:pt x="74498" y="546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92"/>
                <a:t>Digital I&amp;C</a:t>
              </a:r>
            </a:p>
          </p:txBody>
        </p:sp>
      </p:grpSp>
      <p:pic>
        <p:nvPicPr>
          <p:cNvPr id="18" name="Picture 2" descr="NRC logo">
            <a:extLst>
              <a:ext uri="{FF2B5EF4-FFF2-40B4-BE49-F238E27FC236}">
                <a16:creationId xmlns:a16="http://schemas.microsoft.com/office/drawing/2014/main" id="{C0E81E1F-5547-C1B6-5BAD-476842D9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1420" y="48943"/>
            <a:ext cx="1371600" cy="55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234FBDB1-534F-62BB-9EC1-F8E7B7B23D64}"/>
              </a:ext>
            </a:extLst>
          </p:cNvPr>
          <p:cNvSpPr txBox="1">
            <a:spLocks/>
          </p:cNvSpPr>
          <p:nvPr/>
        </p:nvSpPr>
        <p:spPr>
          <a:xfrm>
            <a:off x="11283796" y="7747943"/>
            <a:ext cx="1165860" cy="328613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899">
              <a:spcAft>
                <a:spcPts val="720"/>
              </a:spcAft>
              <a:defRPr/>
            </a:pPr>
            <a:fld id="{85BB4C2F-92BD-4B41-B2B7-BD8074000AA9}" type="slidenum">
              <a:rPr lang="en-US" sz="1080" dirty="0">
                <a:solidFill>
                  <a:schemeClr val="bg1"/>
                </a:solidFill>
                <a:latin typeface="Calibri" panose="020F0502020204030204"/>
              </a:rPr>
              <a:pPr defTabSz="822899">
                <a:spcAft>
                  <a:spcPts val="720"/>
                </a:spcAft>
                <a:defRPr/>
              </a:pPr>
              <a:t>10</a:t>
            </a:fld>
            <a:endParaRPr lang="en-US" sz="108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700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7F712-92E2-CD44-8FAD-CF69D040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7D60FB-5F20-09D2-CB42-702B98EC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9A0B0-DD67-3780-2A9F-4CED0A4B0A0B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/>
              <a:t>NRC overview, mission, and goals</a:t>
            </a:r>
          </a:p>
          <a:p>
            <a:r>
              <a:rPr lang="en-US"/>
              <a:t>Office of Nuclear Reactor Regulation Focus Areas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C46057-C56E-9EE2-E499-2BC81B0B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26" y="1828799"/>
            <a:ext cx="3303724" cy="501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9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NRC’s 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1480792"/>
            <a:ext cx="8825023" cy="5486401"/>
          </a:xfrm>
        </p:spPr>
        <p:txBody>
          <a:bodyPr/>
          <a:lstStyle/>
          <a:p>
            <a:r>
              <a:rPr lang="en-US" sz="2400" i="1"/>
              <a:t>To license and regulate the nation’s </a:t>
            </a:r>
            <a:r>
              <a:rPr lang="en-US" sz="2400" i="1" u="sng"/>
              <a:t>civilian</a:t>
            </a:r>
            <a:r>
              <a:rPr lang="en-US" sz="2400" i="1"/>
              <a:t> use of byproduct, source, and special nuclear materials to ensure adequate protection of public health and safety, to promote the common defense and security, and to protect the environment.</a:t>
            </a:r>
          </a:p>
          <a:p>
            <a:pPr marL="0" indent="0">
              <a:buNone/>
            </a:pPr>
            <a:endParaRPr lang="en-US" sz="2400" i="1"/>
          </a:p>
          <a:p>
            <a:r>
              <a:rPr lang="en-US" sz="2400"/>
              <a:t>The NRC’s regulatory mission covers four main areas:</a:t>
            </a:r>
          </a:p>
          <a:p>
            <a:pPr lvl="1"/>
            <a:r>
              <a:rPr lang="en-US" b="1" u="sng"/>
              <a:t>Reactors</a:t>
            </a:r>
            <a:r>
              <a:rPr lang="en-US"/>
              <a:t> – Commercial reactors for generating electricity, research and test reactors, and new reactor designs</a:t>
            </a:r>
          </a:p>
          <a:p>
            <a:pPr lvl="1"/>
            <a:r>
              <a:rPr lang="en-US" b="1" u="sng"/>
              <a:t>Materials</a:t>
            </a:r>
            <a:r>
              <a:rPr lang="en-US"/>
              <a:t> – Uses of nuclear materials in medical, industrial, and academic settings and facilities that produce nuclear fuel</a:t>
            </a:r>
          </a:p>
          <a:p>
            <a:pPr lvl="1"/>
            <a:r>
              <a:rPr lang="en-US" b="1" u="sng"/>
              <a:t>Waste</a:t>
            </a:r>
            <a:r>
              <a:rPr lang="en-US"/>
              <a:t> – Transportation, storage, and disposal of nuclear materials and waste, and decommissioning of nuclear facilities</a:t>
            </a:r>
          </a:p>
          <a:p>
            <a:pPr lvl="1"/>
            <a:r>
              <a:rPr lang="en-US" b="1" u="sng"/>
              <a:t>Security</a:t>
            </a:r>
            <a:r>
              <a:rPr lang="en-US"/>
              <a:t> – Physical security and cyber security of nuclear facilities and materials from sabotage or attacks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333D4-484B-1BB2-C9BA-DED8A248C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785" y="2488019"/>
            <a:ext cx="3782324" cy="37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D9E1C1-9033-C1F1-A620-12D26845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7162F86-2283-6967-06B5-87C6D213D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69" y="211015"/>
            <a:ext cx="12781504" cy="756138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3FC2865-5C3B-51B7-5D6A-CA509869C507}"/>
              </a:ext>
            </a:extLst>
          </p:cNvPr>
          <p:cNvSpPr/>
          <p:nvPr/>
        </p:nvSpPr>
        <p:spPr>
          <a:xfrm>
            <a:off x="7432158" y="5555518"/>
            <a:ext cx="340242" cy="75491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78E523B-2994-5B88-1F88-5719A6386199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6809497" y="1694329"/>
            <a:ext cx="7015331" cy="461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91608CE-ABC7-11D2-44F4-F4433BF6990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2572106"/>
            <a:ext cx="4572000" cy="4613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Nuclear Safety Issues​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Vogtle 3&amp;4​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Advanced Reactor Preparation and Licensing, including 10 CFR Part 53 Rulemaking​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Subsequent License Renewal​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Digital I&amp;C ​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Accident Tolerant Fuel​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Reactor Oversight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Risk Informed Decision Making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8EBDEB7-2735-4FBE-687A-7E533430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59" y="842536"/>
            <a:ext cx="4572001" cy="1590675"/>
          </a:xfrm>
        </p:spPr>
        <p:txBody>
          <a:bodyPr/>
          <a:lstStyle/>
          <a:p>
            <a:r>
              <a:rPr lang="en-US" dirty="0"/>
              <a:t>Nuclear Reactor Safety Program</a:t>
            </a:r>
          </a:p>
        </p:txBody>
      </p:sp>
    </p:spTree>
    <p:extLst>
      <p:ext uri="{BB962C8B-B14F-4D97-AF65-F5344CB8AC3E}">
        <p14:creationId xmlns:p14="http://schemas.microsoft.com/office/powerpoint/2010/main" val="1189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5D5C7-BC47-A30C-846A-C82FB2EF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F64C53-D6E9-CA32-2916-4921C800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14" y="292205"/>
            <a:ext cx="8931349" cy="874673"/>
          </a:xfrm>
        </p:spPr>
        <p:txBody>
          <a:bodyPr/>
          <a:lstStyle/>
          <a:p>
            <a:r>
              <a:rPr lang="en-US"/>
              <a:t>Computer Code Regulatory Applications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A5CD12-2640-2046-451A-40766821656C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2102339" y="1360189"/>
            <a:ext cx="11209623" cy="63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B3DF6-89B6-FC7F-A2E2-76B815C4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C80609-5AE4-C044-2E62-C0F77A1C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for the Future of the Operating Fleet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8B5134-42EE-FBCB-3F27-E6C6403AFB60}"/>
              </a:ext>
            </a:extLst>
          </p:cNvPr>
          <p:cNvGrpSpPr/>
          <p:nvPr/>
        </p:nvGrpSpPr>
        <p:grpSpPr>
          <a:xfrm>
            <a:off x="2295336" y="2658417"/>
            <a:ext cx="10571355" cy="3513784"/>
            <a:chOff x="0" y="2188590"/>
            <a:chExt cx="9143998" cy="35137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715050-F680-26F1-FA05-7CF96528B9D3}"/>
                </a:ext>
              </a:extLst>
            </p:cNvPr>
            <p:cNvGrpSpPr/>
            <p:nvPr/>
          </p:nvGrpSpPr>
          <p:grpSpPr>
            <a:xfrm>
              <a:off x="0" y="2188590"/>
              <a:ext cx="9143998" cy="3070307"/>
              <a:chOff x="162485" y="1274932"/>
              <a:chExt cx="11573197" cy="409374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44871B4-803C-DA09-D9B6-30A9FBEAD973}"/>
                  </a:ext>
                </a:extLst>
              </p:cNvPr>
              <p:cNvGrpSpPr/>
              <p:nvPr/>
            </p:nvGrpSpPr>
            <p:grpSpPr>
              <a:xfrm>
                <a:off x="162485" y="1274932"/>
                <a:ext cx="11573197" cy="4093741"/>
                <a:chOff x="323529" y="1933309"/>
                <a:chExt cx="11573197" cy="4093741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684FD25-66DC-4D43-6681-AF763578D097}"/>
                    </a:ext>
                  </a:extLst>
                </p:cNvPr>
                <p:cNvGrpSpPr/>
                <p:nvPr/>
              </p:nvGrpSpPr>
              <p:grpSpPr>
                <a:xfrm>
                  <a:off x="6148226" y="3272722"/>
                  <a:ext cx="5748500" cy="2754328"/>
                  <a:chOff x="668190" y="3272724"/>
                  <a:chExt cx="5748500" cy="2754328"/>
                </a:xfrm>
              </p:grpSpPr>
              <p:sp>
                <p:nvSpPr>
                  <p:cNvPr id="16" name="직사각형 36">
                    <a:extLst>
                      <a:ext uri="{FF2B5EF4-FFF2-40B4-BE49-F238E27FC236}">
                        <a16:creationId xmlns:a16="http://schemas.microsoft.com/office/drawing/2014/main" id="{8FDA2E39-A7EB-4383-BC6B-B51442A5769C}"/>
                      </a:ext>
                    </a:extLst>
                  </p:cNvPr>
                  <p:cNvSpPr/>
                  <p:nvPr/>
                </p:nvSpPr>
                <p:spPr>
                  <a:xfrm>
                    <a:off x="668190" y="3272724"/>
                    <a:ext cx="4627709" cy="1326276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4A66AC"/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10800000" scaled="0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342875">
                      <a:defRPr/>
                    </a:pPr>
                    <a:endParaRPr lang="ko-KR" altLang="en-US" sz="2025">
                      <a:solidFill>
                        <a:prstClr val="white"/>
                      </a:solidFill>
                      <a:latin typeface="Calibri" panose="020F0502020204030204"/>
                      <a:ea typeface="맑은 고딕" panose="020B0503020000020004" pitchFamily="34" charset="-127"/>
                    </a:endParaRPr>
                  </a:p>
                </p:txBody>
              </p:sp>
              <p:sp>
                <p:nvSpPr>
                  <p:cNvPr id="17" name="Down Arrow 3">
                    <a:extLst>
                      <a:ext uri="{FF2B5EF4-FFF2-40B4-BE49-F238E27FC236}">
                        <a16:creationId xmlns:a16="http://schemas.microsoft.com/office/drawing/2014/main" id="{CD16D220-8EE7-FB33-A79C-FD1BB53F68E2}"/>
                      </a:ext>
                    </a:extLst>
                  </p:cNvPr>
                  <p:cNvSpPr/>
                  <p:nvPr/>
                </p:nvSpPr>
                <p:spPr>
                  <a:xfrm rot="10800000" flipH="1" flipV="1">
                    <a:off x="4904522" y="3272724"/>
                    <a:ext cx="1512168" cy="2754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2168" h="2430270">
                        <a:moveTo>
                          <a:pt x="756084" y="2430270"/>
                        </a:moveTo>
                        <a:lnTo>
                          <a:pt x="0" y="1674186"/>
                        </a:lnTo>
                        <a:lnTo>
                          <a:pt x="378042" y="1674186"/>
                        </a:lnTo>
                        <a:lnTo>
                          <a:pt x="378042" y="0"/>
                        </a:lnTo>
                        <a:lnTo>
                          <a:pt x="1134126" y="756084"/>
                        </a:lnTo>
                        <a:lnTo>
                          <a:pt x="1134126" y="1674186"/>
                        </a:lnTo>
                        <a:lnTo>
                          <a:pt x="1512168" y="167418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342875">
                      <a:defRPr/>
                    </a:pPr>
                    <a:endParaRPr lang="ko-KR" altLang="en-US" sz="2025">
                      <a:solidFill>
                        <a:prstClr val="white"/>
                      </a:solidFill>
                      <a:latin typeface="Calibri" panose="020F0502020204030204"/>
                      <a:ea typeface="맑은 고딕" panose="020B0503020000020004" pitchFamily="34" charset="-127"/>
                    </a:endParaRP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5C46EC4-63FA-C8B4-0E66-308339725849}"/>
                    </a:ext>
                  </a:extLst>
                </p:cNvPr>
                <p:cNvGrpSpPr/>
                <p:nvPr/>
              </p:nvGrpSpPr>
              <p:grpSpPr>
                <a:xfrm>
                  <a:off x="323529" y="1933309"/>
                  <a:ext cx="5824698" cy="2665690"/>
                  <a:chOff x="5775310" y="1820549"/>
                  <a:chExt cx="5824698" cy="2665690"/>
                </a:xfrm>
              </p:grpSpPr>
              <p:sp>
                <p:nvSpPr>
                  <p:cNvPr id="14" name="직사각형 5">
                    <a:extLst>
                      <a:ext uri="{FF2B5EF4-FFF2-40B4-BE49-F238E27FC236}">
                        <a16:creationId xmlns:a16="http://schemas.microsoft.com/office/drawing/2014/main" id="{2154D77F-BE40-37B3-ECF4-5AE702BAC78A}"/>
                      </a:ext>
                    </a:extLst>
                  </p:cNvPr>
                  <p:cNvSpPr/>
                  <p:nvPr/>
                </p:nvSpPr>
                <p:spPr>
                  <a:xfrm>
                    <a:off x="6896100" y="3159962"/>
                    <a:ext cx="4703908" cy="132627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35569A"/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342875">
                      <a:defRPr/>
                    </a:pPr>
                    <a:endParaRPr lang="ko-KR" altLang="en-US" sz="2025">
                      <a:solidFill>
                        <a:prstClr val="white"/>
                      </a:solidFill>
                      <a:latin typeface="Calibri" panose="020F0502020204030204"/>
                      <a:ea typeface="맑은 고딕" panose="020B0503020000020004" pitchFamily="34" charset="-127"/>
                    </a:endParaRPr>
                  </a:p>
                </p:txBody>
              </p:sp>
              <p:sp>
                <p:nvSpPr>
                  <p:cNvPr id="15" name="Down Arrow 3">
                    <a:extLst>
                      <a:ext uri="{FF2B5EF4-FFF2-40B4-BE49-F238E27FC236}">
                        <a16:creationId xmlns:a16="http://schemas.microsoft.com/office/drawing/2014/main" id="{04FFCB85-CA87-BCC1-32DB-930B84A7E4F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75310" y="1820549"/>
                    <a:ext cx="1512168" cy="26656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2168" h="2430270">
                        <a:moveTo>
                          <a:pt x="756084" y="2430270"/>
                        </a:moveTo>
                        <a:lnTo>
                          <a:pt x="0" y="1674186"/>
                        </a:lnTo>
                        <a:lnTo>
                          <a:pt x="378042" y="1674186"/>
                        </a:lnTo>
                        <a:lnTo>
                          <a:pt x="378042" y="0"/>
                        </a:lnTo>
                        <a:lnTo>
                          <a:pt x="1134126" y="756084"/>
                        </a:lnTo>
                        <a:lnTo>
                          <a:pt x="1134126" y="1674186"/>
                        </a:lnTo>
                        <a:lnTo>
                          <a:pt x="1512168" y="1674186"/>
                        </a:lnTo>
                        <a:close/>
                      </a:path>
                    </a:pathLst>
                  </a:custGeom>
                  <a:solidFill>
                    <a:srgbClr val="35569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342875">
                      <a:defRPr/>
                    </a:pPr>
                    <a:endParaRPr lang="ko-KR" altLang="en-US" sz="2025">
                      <a:solidFill>
                        <a:prstClr val="white"/>
                      </a:solidFill>
                      <a:latin typeface="Calibri" panose="020F0502020204030204"/>
                      <a:ea typeface="맑은 고딕" panose="020B0503020000020004" pitchFamily="34" charset="-127"/>
                    </a:endParaRPr>
                  </a:p>
                </p:txBody>
              </p:sp>
            </p:grp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184FCB7-59C8-4FDE-EF9B-3AAA67B23966}"/>
                  </a:ext>
                </a:extLst>
              </p:cNvPr>
              <p:cNvSpPr/>
              <p:nvPr/>
            </p:nvSpPr>
            <p:spPr>
              <a:xfrm>
                <a:off x="7189930" y="2708323"/>
                <a:ext cx="3409944" cy="1107996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342875">
                  <a:defRPr/>
                </a:pPr>
                <a:r>
                  <a:rPr lang="en-US" sz="2400" b="1">
                    <a:solidFill>
                      <a:prstClr val="white"/>
                    </a:solidFill>
                    <a:latin typeface="Calibri" panose="020F0502020204030204"/>
                  </a:rPr>
                  <a:t>Reactor Decommissioning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2B179B5-B1BC-8A67-12BA-A221B3B67547}"/>
                  </a:ext>
                </a:extLst>
              </p:cNvPr>
              <p:cNvSpPr/>
              <p:nvPr/>
            </p:nvSpPr>
            <p:spPr>
              <a:xfrm>
                <a:off x="1123268" y="2641411"/>
                <a:ext cx="4445999" cy="127214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875">
                  <a:defRPr/>
                </a:pPr>
                <a:r>
                  <a:rPr lang="en-US" sz="2400" b="1">
                    <a:solidFill>
                      <a:prstClr val="white"/>
                    </a:solidFill>
                    <a:latin typeface="Calibri" panose="020F0502020204030204"/>
                  </a:rPr>
                  <a:t>Subsequent</a:t>
                </a:r>
                <a:r>
                  <a:rPr lang="en-US" sz="2800" b="1">
                    <a:solidFill>
                      <a:prstClr val="white"/>
                    </a:solidFill>
                    <a:latin typeface="Calibri" panose="020F0502020204030204"/>
                  </a:rPr>
                  <a:t> License </a:t>
                </a:r>
              </a:p>
              <a:p>
                <a:pPr defTabSz="342875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Calibri" panose="020F0502020204030204"/>
                  </a:rPr>
                  <a:t>Renewal</a:t>
                </a:r>
              </a:p>
            </p:txBody>
          </p:sp>
        </p:grp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1F6AC810-5E9D-3A50-4CEF-307B86943929}"/>
                </a:ext>
              </a:extLst>
            </p:cNvPr>
            <p:cNvSpPr txBox="1"/>
            <p:nvPr/>
          </p:nvSpPr>
          <p:spPr>
            <a:xfrm>
              <a:off x="452482" y="4225046"/>
              <a:ext cx="3037254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875">
                <a:defRPr/>
              </a:pPr>
              <a:r>
                <a:rPr lang="en-US">
                  <a:solidFill>
                    <a:schemeClr val="tx2"/>
                  </a:solidFill>
                  <a:latin typeface="Calibri" panose="020F0502020204030204"/>
                </a:rPr>
                <a:t>By 2030-2050, nearly all U.S. operating power reactors will need to pursue subsequent license renewal in order to operate past 60 years.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65D53C9-7171-247B-4FC9-1427E6AF5058}"/>
                </a:ext>
              </a:extLst>
            </p:cNvPr>
            <p:cNvSpPr txBox="1"/>
            <p:nvPr/>
          </p:nvSpPr>
          <p:spPr>
            <a:xfrm>
              <a:off x="5633226" y="4192866"/>
              <a:ext cx="250263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875">
                <a:defRPr/>
              </a:pPr>
              <a:r>
                <a:rPr lang="en-US">
                  <a:solidFill>
                    <a:schemeClr val="tx2"/>
                  </a:solidFill>
                  <a:latin typeface="Calibri" panose="020F0502020204030204"/>
                </a:rPr>
                <a:t>Twenty-five power reactors are currently in decommissioning. More may announce plans to shutdown in the coming years.</a:t>
              </a:r>
              <a:endParaRPr lang="en-US">
                <a:solidFill>
                  <a:srgbClr val="35569A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566E16B-3B1B-7C17-49C4-753281AEC861}"/>
              </a:ext>
            </a:extLst>
          </p:cNvPr>
          <p:cNvSpPr/>
          <p:nvPr/>
        </p:nvSpPr>
        <p:spPr>
          <a:xfrm>
            <a:off x="6124211" y="3760220"/>
            <a:ext cx="2933537" cy="800219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875">
              <a:defRPr/>
            </a:pPr>
            <a:r>
              <a:rPr lang="en-US" sz="2300" b="1">
                <a:solidFill>
                  <a:prstClr val="white"/>
                </a:solidFill>
                <a:latin typeface="Calibri" panose="020F0502020204030204"/>
              </a:rPr>
              <a:t>Light Water Reactor Sustainability Program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650FEA-6BEC-2D1C-5593-A705E476AC31}"/>
              </a:ext>
            </a:extLst>
          </p:cNvPr>
          <p:cNvSpPr txBox="1"/>
          <p:nvPr/>
        </p:nvSpPr>
        <p:spPr>
          <a:xfrm>
            <a:off x="3657600" y="3902434"/>
            <a:ext cx="73152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DF4BE96-A750-25CB-5124-DBC93CAFE156}"/>
              </a:ext>
            </a:extLst>
          </p:cNvPr>
          <p:cNvSpPr/>
          <p:nvPr/>
        </p:nvSpPr>
        <p:spPr>
          <a:xfrm>
            <a:off x="6630482" y="1367939"/>
            <a:ext cx="2177414" cy="2177414"/>
          </a:xfrm>
          <a:custGeom>
            <a:avLst/>
            <a:gdLst>
              <a:gd name="connsiteX0" fmla="*/ 3057049 w 3057525"/>
              <a:gd name="connsiteY0" fmla="*/ 1532096 h 3057525"/>
              <a:gd name="connsiteX1" fmla="*/ 1532096 w 3057525"/>
              <a:gd name="connsiteY1" fmla="*/ 3057049 h 3057525"/>
              <a:gd name="connsiteX2" fmla="*/ 7144 w 3057525"/>
              <a:gd name="connsiteY2" fmla="*/ 1532096 h 3057525"/>
              <a:gd name="connsiteX3" fmla="*/ 1532096 w 3057525"/>
              <a:gd name="connsiteY3" fmla="*/ 7144 h 3057525"/>
              <a:gd name="connsiteX4" fmla="*/ 3057049 w 3057525"/>
              <a:gd name="connsiteY4" fmla="*/ 1532096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525" h="3057525">
                <a:moveTo>
                  <a:pt x="3057049" y="1532096"/>
                </a:moveTo>
                <a:cubicBezTo>
                  <a:pt x="3057049" y="2374304"/>
                  <a:pt x="2374304" y="3057049"/>
                  <a:pt x="1532096" y="3057049"/>
                </a:cubicBezTo>
                <a:cubicBezTo>
                  <a:pt x="689888" y="3057049"/>
                  <a:pt x="7144" y="2374304"/>
                  <a:pt x="7144" y="1532096"/>
                </a:cubicBezTo>
                <a:cubicBezTo>
                  <a:pt x="7144" y="689888"/>
                  <a:pt x="689888" y="7144"/>
                  <a:pt x="1532096" y="7144"/>
                </a:cubicBezTo>
                <a:cubicBezTo>
                  <a:pt x="2374304" y="7144"/>
                  <a:pt x="3057049" y="689888"/>
                  <a:pt x="3057049" y="153209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1F3864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1F3864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1F3864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1F3864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1F3864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1F3864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1F3864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1F3864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1F3864"/>
                </a:solidFill>
                <a:latin typeface="Calibri" panose="020F0502020204030204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25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FD8A7-1C61-10B7-571E-CBAC321F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F5FB0C-A4EF-1159-A65B-B10EF1934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1" y="513307"/>
            <a:ext cx="8487334" cy="874673"/>
          </a:xfrm>
        </p:spPr>
        <p:txBody>
          <a:bodyPr/>
          <a:lstStyle/>
          <a:p>
            <a:r>
              <a:rPr lang="en-US"/>
              <a:t>NRC is Preparing for an Increase in New and Advanced Reactor Licensing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D354C7-2FE0-6775-2E84-BB3CED1DA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487085"/>
            <a:ext cx="12801599" cy="102421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DE9A845-FBEB-23F9-D895-B423EF35E366}"/>
              </a:ext>
            </a:extLst>
          </p:cNvPr>
          <p:cNvGrpSpPr/>
          <p:nvPr/>
        </p:nvGrpSpPr>
        <p:grpSpPr>
          <a:xfrm>
            <a:off x="3080178" y="2827399"/>
            <a:ext cx="4235022" cy="2592698"/>
            <a:chOff x="1240140" y="2366326"/>
            <a:chExt cx="3616598" cy="2089652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06A92803-FE25-7885-7655-172E5889B8F7}"/>
                </a:ext>
              </a:extLst>
            </p:cNvPr>
            <p:cNvSpPr/>
            <p:nvPr/>
          </p:nvSpPr>
          <p:spPr>
            <a:xfrm rot="19872826">
              <a:off x="1240140" y="2366326"/>
              <a:ext cx="1254126" cy="1081143"/>
            </a:xfrm>
            <a:prstGeom prst="hexagon">
              <a:avLst/>
            </a:prstGeom>
            <a:gradFill>
              <a:gsLst>
                <a:gs pos="0">
                  <a:srgbClr val="91E6EA"/>
                </a:gs>
                <a:gs pos="100000">
                  <a:srgbClr val="32D0D7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944464DD-62D9-28A6-EB45-8A535C3E2223}"/>
                </a:ext>
              </a:extLst>
            </p:cNvPr>
            <p:cNvSpPr/>
            <p:nvPr/>
          </p:nvSpPr>
          <p:spPr>
            <a:xfrm rot="19872826">
              <a:off x="2424822" y="2366326"/>
              <a:ext cx="1254126" cy="1081143"/>
            </a:xfrm>
            <a:prstGeom prst="hexagon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6FAE2925-A87E-6A7F-9B99-6C3B0F3BCB43}"/>
                </a:ext>
              </a:extLst>
            </p:cNvPr>
            <p:cNvSpPr/>
            <p:nvPr/>
          </p:nvSpPr>
          <p:spPr>
            <a:xfrm rot="19872826">
              <a:off x="3602612" y="2366326"/>
              <a:ext cx="1254126" cy="1081143"/>
            </a:xfrm>
            <a:prstGeom prst="hexagon">
              <a:avLst/>
            </a:prstGeom>
            <a:gradFill>
              <a:gsLst>
                <a:gs pos="0">
                  <a:srgbClr val="91E6EA"/>
                </a:gs>
                <a:gs pos="100000">
                  <a:srgbClr val="32D0D7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565F789C-226E-8485-4B83-1F496A75B94C}"/>
                </a:ext>
              </a:extLst>
            </p:cNvPr>
            <p:cNvSpPr/>
            <p:nvPr/>
          </p:nvSpPr>
          <p:spPr>
            <a:xfrm rot="19872826">
              <a:off x="1860596" y="3360410"/>
              <a:ext cx="1254126" cy="1081143"/>
            </a:xfrm>
            <a:prstGeom prst="hexagon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4FE5F6F-A208-ABBB-74D7-F01FDE81FE56}"/>
                </a:ext>
              </a:extLst>
            </p:cNvPr>
            <p:cNvSpPr/>
            <p:nvPr/>
          </p:nvSpPr>
          <p:spPr>
            <a:xfrm rot="19872826">
              <a:off x="3058265" y="3374835"/>
              <a:ext cx="1254126" cy="1081143"/>
            </a:xfrm>
            <a:prstGeom prst="hexagon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2F53C1-2547-2598-2D76-9626552B7E1F}"/>
                </a:ext>
              </a:extLst>
            </p:cNvPr>
            <p:cNvSpPr txBox="1"/>
            <p:nvPr/>
          </p:nvSpPr>
          <p:spPr>
            <a:xfrm>
              <a:off x="1334865" y="2747591"/>
              <a:ext cx="107013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cs typeface="DokChampa" panose="020B0604020202020204" pitchFamily="34" charset="-34"/>
                </a:rPr>
                <a:t>Research and Test Reactors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92B450-9633-8C45-5A34-23FCF32B30F4}"/>
                </a:ext>
              </a:extLst>
            </p:cNvPr>
            <p:cNvSpPr txBox="1"/>
            <p:nvPr/>
          </p:nvSpPr>
          <p:spPr>
            <a:xfrm>
              <a:off x="2526100" y="2750648"/>
              <a:ext cx="107013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>
                  <a:solidFill>
                    <a:prstClr val="white"/>
                  </a:solidFill>
                  <a:latin typeface="Calibri" panose="020F0502020204030204"/>
                  <a:cs typeface="DokChampa" panose="020B0604020202020204" pitchFamily="34" charset="-34"/>
                </a:rPr>
                <a:t>Molten Salt Reactors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4DAA08-052B-061C-B957-8B3B9610BB81}"/>
                </a:ext>
              </a:extLst>
            </p:cNvPr>
            <p:cNvSpPr txBox="1"/>
            <p:nvPr/>
          </p:nvSpPr>
          <p:spPr>
            <a:xfrm>
              <a:off x="3676810" y="2747591"/>
              <a:ext cx="11059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 panose="020F0502020204030204"/>
                  <a:cs typeface="DokChampa" panose="020B0604020202020204" pitchFamily="34" charset="-34"/>
                </a:rPr>
                <a:t>SMRs and Microreactors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838A64-CE05-640C-D164-278B3C374208}"/>
                </a:ext>
              </a:extLst>
            </p:cNvPr>
            <p:cNvSpPr txBox="1"/>
            <p:nvPr/>
          </p:nvSpPr>
          <p:spPr>
            <a:xfrm>
              <a:off x="1963696" y="3629154"/>
              <a:ext cx="10701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>
                  <a:solidFill>
                    <a:prstClr val="white"/>
                  </a:solidFill>
                  <a:latin typeface="Calibri" panose="020F0502020204030204"/>
                  <a:cs typeface="DokChampa" panose="020B0604020202020204" pitchFamily="34" charset="-34"/>
                </a:rPr>
                <a:t>High-Temperature Gas-Cooled Reactors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9D06E28-7DFA-ECEB-06C5-D980FA96CDCC}"/>
                </a:ext>
              </a:extLst>
            </p:cNvPr>
            <p:cNvSpPr txBox="1"/>
            <p:nvPr/>
          </p:nvSpPr>
          <p:spPr>
            <a:xfrm>
              <a:off x="3141479" y="3660430"/>
              <a:ext cx="107013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>
                  <a:solidFill>
                    <a:prstClr val="white"/>
                  </a:solidFill>
                  <a:latin typeface="Calibri" panose="020F0502020204030204"/>
                  <a:cs typeface="DokChampa" panose="020B0604020202020204" pitchFamily="34" charset="-34"/>
                </a:rPr>
                <a:t>Liquid Metal Cooled Fast Reactors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9A31C41-D601-639C-CE15-E355AC6DC0BF}"/>
              </a:ext>
            </a:extLst>
          </p:cNvPr>
          <p:cNvSpPr txBox="1"/>
          <p:nvPr/>
        </p:nvSpPr>
        <p:spPr>
          <a:xfrm>
            <a:off x="1161043" y="3974365"/>
            <a:ext cx="2515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EVOLVING LANDSCAPE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2AFD3A-F01F-9089-5E59-2DE5461D2BA3}"/>
              </a:ext>
            </a:extLst>
          </p:cNvPr>
          <p:cNvSpPr txBox="1"/>
          <p:nvPr/>
        </p:nvSpPr>
        <p:spPr>
          <a:xfrm>
            <a:off x="7241617" y="3523175"/>
            <a:ext cx="720590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50" b="1"/>
              <a:t>20+  Current and potential applications by 2027</a:t>
            </a:r>
          </a:p>
          <a:p>
            <a:r>
              <a:rPr lang="en-US" sz="2150" b="1"/>
              <a:t>6+  Potential operating licenses by 2027</a:t>
            </a:r>
            <a:endParaRPr lang="en-US" sz="2150" b="1">
              <a:cs typeface="Arial"/>
            </a:endParaRPr>
          </a:p>
          <a:p>
            <a:r>
              <a:rPr lang="en-US" sz="2150" b="1"/>
              <a:t>15+  Entities actively engaged in pre-app activities</a:t>
            </a:r>
            <a:endParaRPr lang="en-US" sz="2150" b="1">
              <a:cs typeface="Arial"/>
            </a:endParaRPr>
          </a:p>
          <a:p>
            <a:r>
              <a:rPr lang="en-US" sz="2150" b="1"/>
              <a:t>96  Topical reports &amp; white paper reviews completed</a:t>
            </a:r>
            <a:endParaRPr lang="en-US" sz="2150" b="1">
              <a:cs typeface="Arial"/>
            </a:endParaRPr>
          </a:p>
          <a:p>
            <a:r>
              <a:rPr lang="en-US" sz="2150" b="1"/>
              <a:t>40  Topical reports &amp; white papers under evaluation</a:t>
            </a:r>
            <a:endParaRPr lang="en-US" sz="215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5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FBA0334-CA7C-46C1-9935-B2A911B79ED6}"/>
              </a:ext>
            </a:extLst>
          </p:cNvPr>
          <p:cNvGrpSpPr/>
          <p:nvPr/>
        </p:nvGrpSpPr>
        <p:grpSpPr>
          <a:xfrm>
            <a:off x="1911927" y="1662545"/>
            <a:ext cx="11817927" cy="5688647"/>
            <a:chOff x="858140" y="1507206"/>
            <a:chExt cx="10403283" cy="4927726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3D183D08-A221-4A8B-99D5-DDE949E43BF1}"/>
                </a:ext>
              </a:extLst>
            </p:cNvPr>
            <p:cNvSpPr txBox="1"/>
            <p:nvPr/>
          </p:nvSpPr>
          <p:spPr>
            <a:xfrm>
              <a:off x="1032138" y="1722465"/>
              <a:ext cx="5111813" cy="145567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1430" marR="44002" defTabSz="411450">
                <a:defRPr/>
              </a:pPr>
              <a:r>
                <a:rPr lang="en-US" sz="1680" b="1" i="1" u="sng" spc="-13">
                  <a:solidFill>
                    <a:schemeClr val="accent1">
                      <a:lumMod val="50000"/>
                    </a:schemeClr>
                  </a:solidFill>
                  <a:latin typeface="Calibri"/>
                  <a:ea typeface="ＭＳ Ｐゴシック" pitchFamily="1" charset="-128"/>
                  <a:cs typeface="Times New Roman"/>
                </a:rPr>
                <a:t>Surveillance Frequency Control Program, TSTF-425</a:t>
              </a:r>
            </a:p>
            <a:p>
              <a:pPr marL="11430" marR="44002" defTabSz="411450">
                <a:defRPr/>
              </a:pPr>
              <a:endParaRPr lang="en-US" sz="840" spc="-13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 pitchFamily="1" charset="-128"/>
                <a:cs typeface="Times New Roman"/>
              </a:endParaRPr>
            </a:p>
            <a:p>
              <a:pPr marL="11430" marR="44002" defTabSz="411450">
                <a:defRPr/>
              </a:pPr>
              <a:r>
                <a:rPr lang="en-US" sz="1680" spc="-13">
                  <a:solidFill>
                    <a:schemeClr val="accent1">
                      <a:lumMod val="50000"/>
                    </a:schemeClr>
                  </a:solidFill>
                  <a:latin typeface="Calibri"/>
                  <a:ea typeface="ＭＳ Ｐゴシック"/>
                  <a:cs typeface="Calibri"/>
                </a:rPr>
                <a:t>Provides a risk-informed method for</a:t>
              </a:r>
            </a:p>
            <a:p>
              <a:pPr marL="11430" marR="44002" defTabSz="411450">
                <a:defRPr/>
              </a:pPr>
              <a:r>
                <a:rPr lang="en-US" sz="1680" spc="-13">
                  <a:solidFill>
                    <a:schemeClr val="accent1">
                      <a:lumMod val="50000"/>
                    </a:schemeClr>
                  </a:solidFill>
                  <a:latin typeface="Calibri"/>
                  <a:ea typeface="ＭＳ Ｐゴシック"/>
                  <a:cs typeface="Calibri"/>
                </a:rPr>
                <a:t>surveillance test intervals.</a:t>
              </a:r>
            </a:p>
            <a:p>
              <a:pPr marL="11430" marR="44002" defTabSz="411450">
                <a:defRPr/>
              </a:pPr>
              <a:endParaRPr lang="en-US" sz="1680">
                <a:solidFill>
                  <a:srgbClr val="FF0000"/>
                </a:solidFill>
                <a:latin typeface="Calibri"/>
                <a:ea typeface="ＭＳ Ｐゴシック"/>
                <a:cs typeface="Calibri"/>
              </a:endParaRPr>
            </a:p>
            <a:p>
              <a:pPr marL="204011" indent="-192581" defTabSz="411450">
                <a:buFont typeface="Arial"/>
                <a:buChar char="•"/>
                <a:tabLst>
                  <a:tab pos="204582" algn="l"/>
                  <a:tab pos="205154" algn="l"/>
                </a:tabLst>
                <a:defRPr/>
              </a:pPr>
              <a:r>
                <a:rPr lang="en-US" sz="1680" spc="-5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   Lower chance of initiating event </a:t>
              </a:r>
            </a:p>
            <a:p>
              <a:pPr marL="354330" indent="-342900" defTabSz="411450">
                <a:buFont typeface="Arial" panose="020B0604020202020204" pitchFamily="34" charset="0"/>
                <a:buChar char="•"/>
                <a:tabLst>
                  <a:tab pos="204582" algn="l"/>
                  <a:tab pos="205154" algn="l"/>
                </a:tabLst>
                <a:defRPr/>
              </a:pPr>
              <a:r>
                <a:rPr lang="en-US" sz="1680" spc="-5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Greater equipment availability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49AC12-4546-4559-A098-76C2C7E0F265}"/>
                </a:ext>
              </a:extLst>
            </p:cNvPr>
            <p:cNvCxnSpPr>
              <a:cxnSpLocks/>
            </p:cNvCxnSpPr>
            <p:nvPr/>
          </p:nvCxnSpPr>
          <p:spPr>
            <a:xfrm>
              <a:off x="5784415" y="1507206"/>
              <a:ext cx="0" cy="4927726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017F9B-A053-421C-8DB1-20701A5580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8140" y="4090700"/>
              <a:ext cx="10403283" cy="19184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49C90980-CB34-73FC-A395-399F63ECC4B0}"/>
              </a:ext>
            </a:extLst>
          </p:cNvPr>
          <p:cNvSpPr txBox="1">
            <a:spLocks/>
          </p:cNvSpPr>
          <p:nvPr/>
        </p:nvSpPr>
        <p:spPr>
          <a:xfrm>
            <a:off x="13043323" y="7786687"/>
            <a:ext cx="1165860" cy="328613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899">
              <a:spcAft>
                <a:spcPts val="720"/>
              </a:spcAft>
              <a:defRPr/>
            </a:pPr>
            <a:fld id="{85BB4C2F-92BD-4B41-B2B7-BD8074000AA9}" type="slidenum">
              <a:rPr lang="en-US" sz="108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822899">
                <a:spcAft>
                  <a:spcPts val="720"/>
                </a:spcAft>
                <a:defRPr/>
              </a:pPr>
              <a:t>9</a:t>
            </a:fld>
            <a:endParaRPr lang="en-US" sz="108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9C120648-5D91-3305-1E5B-6293455CF4E1}"/>
              </a:ext>
            </a:extLst>
          </p:cNvPr>
          <p:cNvSpPr txBox="1"/>
          <p:nvPr/>
        </p:nvSpPr>
        <p:spPr>
          <a:xfrm>
            <a:off x="7809840" y="1882447"/>
            <a:ext cx="5246838" cy="27145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1430" marR="44002" defTabSz="411450">
              <a:defRPr/>
            </a:pPr>
            <a:r>
              <a:rPr lang="en-US" sz="1680" b="1" i="1" u="sng" spc="-13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 pitchFamily="1" charset="-128"/>
                <a:cs typeface="Times New Roman"/>
              </a:rPr>
              <a:t>Risk-Informed Categorization of Structures, Systems, and Components, 10 CFR 50.69</a:t>
            </a:r>
          </a:p>
          <a:p>
            <a:pPr marL="11430" marR="44002" defTabSz="411450">
              <a:defRPr/>
            </a:pPr>
            <a:endParaRPr lang="en-US" sz="840" spc="-13">
              <a:solidFill>
                <a:schemeClr val="accent1">
                  <a:lumMod val="50000"/>
                </a:schemeClr>
              </a:solidFill>
              <a:latin typeface="Calibri"/>
              <a:ea typeface="ＭＳ Ｐゴシック" pitchFamily="1" charset="-128"/>
              <a:cs typeface="Times New Roman"/>
            </a:endParaRPr>
          </a:p>
          <a:p>
            <a:pPr marL="11430" marR="44002" defTabSz="411450">
              <a:defRPr/>
            </a:pPr>
            <a:r>
              <a:rPr lang="en-US" sz="1680" spc="-13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  <a:cs typeface="Calibri"/>
              </a:rPr>
              <a:t>Determines safety significance of  SSCs,  based on a</a:t>
            </a:r>
          </a:p>
          <a:p>
            <a:pPr marL="11430" marR="44002" defTabSz="411450">
              <a:defRPr/>
            </a:pPr>
            <a:r>
              <a:rPr lang="en-US" sz="1680" spc="-13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  <a:cs typeface="Calibri"/>
              </a:rPr>
              <a:t>risk-informed categorization process.</a:t>
            </a:r>
          </a:p>
          <a:p>
            <a:pPr marL="204011" indent="-192581" defTabSz="411450">
              <a:buFont typeface="Arial"/>
              <a:buChar char="•"/>
              <a:tabLst>
                <a:tab pos="204582" algn="l"/>
                <a:tab pos="205154" algn="l"/>
              </a:tabLst>
              <a:defRPr/>
            </a:pPr>
            <a:endParaRPr lang="en-US" sz="1680" spc="-5">
              <a:solidFill>
                <a:srgbClr val="FF0000"/>
              </a:solidFill>
              <a:latin typeface="Calibri"/>
              <a:ea typeface="ＭＳ Ｐゴシック"/>
              <a:cs typeface="Calibri"/>
            </a:endParaRPr>
          </a:p>
          <a:p>
            <a:pPr marL="204011" indent="-192581" defTabSz="411450">
              <a:buFont typeface="Arial"/>
              <a:buChar char="•"/>
              <a:tabLst>
                <a:tab pos="204582" algn="l"/>
                <a:tab pos="205154" algn="l"/>
              </a:tabLst>
              <a:defRPr/>
            </a:pPr>
            <a:r>
              <a:rPr lang="en-US" sz="1680" spc="-5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Improved focus on safety </a:t>
            </a:r>
          </a:p>
          <a:p>
            <a:pPr marL="204011" indent="-192581" defTabSz="411450">
              <a:buFont typeface="Arial"/>
              <a:buChar char="•"/>
              <a:tabLst>
                <a:tab pos="204582" algn="l"/>
                <a:tab pos="205154" algn="l"/>
              </a:tabLst>
              <a:defRPr/>
            </a:pPr>
            <a:r>
              <a:rPr lang="en-US" sz="1680" spc="-5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Increased operational flexibility</a:t>
            </a:r>
          </a:p>
          <a:p>
            <a:pPr marL="204011" indent="-192581" defTabSz="411450">
              <a:buFont typeface="Arial"/>
              <a:buChar char="•"/>
              <a:tabLst>
                <a:tab pos="204582" algn="l"/>
                <a:tab pos="205154" algn="l"/>
              </a:tabLst>
              <a:defRPr/>
            </a:pPr>
            <a:r>
              <a:rPr lang="en-US" sz="1680" spc="-5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Accelerated completion of deferred </a:t>
            </a:r>
          </a:p>
          <a:p>
            <a:pPr marL="11430" defTabSz="411450">
              <a:tabLst>
                <a:tab pos="204582" algn="l"/>
                <a:tab pos="205154" algn="l"/>
              </a:tabLst>
              <a:defRPr/>
            </a:pPr>
            <a:r>
              <a:rPr lang="en-US" sz="1680" spc="-5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	maintenance</a:t>
            </a:r>
          </a:p>
          <a:p>
            <a:pPr marL="11430" defTabSz="411450">
              <a:tabLst>
                <a:tab pos="204582" algn="l"/>
                <a:tab pos="205154" algn="l"/>
              </a:tabLst>
              <a:defRPr/>
            </a:pPr>
            <a:endParaRPr lang="en-US" sz="1680" spc="-5">
              <a:solidFill>
                <a:srgbClr val="FF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7145943F-B2C2-B2BE-7FBE-2FAD74BC833B}"/>
              </a:ext>
            </a:extLst>
          </p:cNvPr>
          <p:cNvSpPr txBox="1"/>
          <p:nvPr/>
        </p:nvSpPr>
        <p:spPr>
          <a:xfrm>
            <a:off x="2030938" y="4772393"/>
            <a:ext cx="5246838" cy="16804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1430" marR="44002" defTabSz="411450">
              <a:defRPr/>
            </a:pPr>
            <a:r>
              <a:rPr lang="en-US" sz="1680" b="1" i="1" u="sng" spc="-13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 pitchFamily="1" charset="-128"/>
                <a:cs typeface="Times New Roman"/>
              </a:rPr>
              <a:t>Risk-Informed Completion Times, TSTF-505</a:t>
            </a:r>
          </a:p>
          <a:p>
            <a:pPr marL="11430" marR="44002" defTabSz="411450">
              <a:defRPr/>
            </a:pPr>
            <a:endParaRPr lang="en-US" sz="840" spc="-13">
              <a:solidFill>
                <a:schemeClr val="accent1">
                  <a:lumMod val="50000"/>
                </a:schemeClr>
              </a:solidFill>
              <a:latin typeface="Calibri"/>
              <a:ea typeface="ＭＳ Ｐゴシック" pitchFamily="1" charset="-128"/>
              <a:cs typeface="Times New Roman"/>
            </a:endParaRPr>
          </a:p>
          <a:p>
            <a:pPr marL="11430" marR="44002" defTabSz="411450">
              <a:defRPr/>
            </a:pPr>
            <a:r>
              <a:rPr lang="en-US" sz="1680" spc="-13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  <a:cs typeface="Calibri"/>
              </a:rPr>
              <a:t>Allows technical specification completion times to be extended using a risk informed approach</a:t>
            </a:r>
          </a:p>
          <a:p>
            <a:pPr marL="11430" marR="44002" defTabSz="411450">
              <a:defRPr/>
            </a:pPr>
            <a:endParaRPr lang="en-US" sz="168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pPr marL="204011" indent="-192581" defTabSz="411450">
              <a:buFont typeface="Arial"/>
              <a:buChar char="•"/>
              <a:tabLst>
                <a:tab pos="204582" algn="l"/>
                <a:tab pos="205154" algn="l"/>
              </a:tabLst>
              <a:defRPr/>
            </a:pPr>
            <a:r>
              <a:rPr lang="en-US" sz="1680" spc="-5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Averted shutdowns </a:t>
            </a:r>
          </a:p>
          <a:p>
            <a:pPr marL="204011" indent="-192581" defTabSz="411450">
              <a:buFont typeface="Arial"/>
              <a:buChar char="•"/>
              <a:tabLst>
                <a:tab pos="204582" algn="l"/>
                <a:tab pos="205154" algn="l"/>
              </a:tabLst>
              <a:defRPr/>
            </a:pPr>
            <a:r>
              <a:rPr lang="en-US" sz="1680" spc="-5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Reduced outage complexity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E80914D6-CF2A-702A-325F-966CE8F687F1}"/>
              </a:ext>
            </a:extLst>
          </p:cNvPr>
          <p:cNvSpPr txBox="1"/>
          <p:nvPr/>
        </p:nvSpPr>
        <p:spPr>
          <a:xfrm>
            <a:off x="7865254" y="4771372"/>
            <a:ext cx="3971520" cy="24560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1430" marR="44002" defTabSz="411450">
              <a:defRPr/>
            </a:pPr>
            <a:r>
              <a:rPr lang="en-US" sz="1680" b="1" i="1" u="sng" spc="-13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 pitchFamily="1" charset="-128"/>
                <a:cs typeface="Times New Roman"/>
              </a:rPr>
              <a:t>Risk-Informed Process for Evaluations (RIPE)</a:t>
            </a:r>
          </a:p>
          <a:p>
            <a:pPr marL="11430" marR="44002" defTabSz="411450">
              <a:defRPr/>
            </a:pPr>
            <a:endParaRPr lang="en-US" sz="840" spc="-13">
              <a:solidFill>
                <a:schemeClr val="accent1">
                  <a:lumMod val="50000"/>
                </a:schemeClr>
              </a:solidFill>
              <a:latin typeface="Calibri"/>
              <a:ea typeface="ＭＳ Ｐゴシック" pitchFamily="1" charset="-128"/>
              <a:cs typeface="Times New Roman"/>
            </a:endParaRPr>
          </a:p>
          <a:p>
            <a:pPr marL="11430" marR="44002" defTabSz="411450">
              <a:defRPr/>
            </a:pPr>
            <a:r>
              <a:rPr lang="en-US" sz="1680" spc="-13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  <a:cs typeface="Calibri"/>
              </a:rPr>
              <a:t>Leverages existing regulations and approved risk-</a:t>
            </a:r>
            <a:r>
              <a:rPr lang="en-US" sz="1680" spc="-13" err="1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  <a:cs typeface="Calibri"/>
              </a:rPr>
              <a:t>informedinitiatives</a:t>
            </a:r>
            <a:r>
              <a:rPr lang="en-US" sz="1680" spc="-13">
                <a:solidFill>
                  <a:schemeClr val="accent1">
                    <a:lumMod val="50000"/>
                  </a:schemeClr>
                </a:solidFill>
                <a:latin typeface="Calibri"/>
                <a:ea typeface="ＭＳ Ｐゴシック"/>
                <a:cs typeface="Calibri"/>
              </a:rPr>
              <a:t> to create a streamlined NRC review process.</a:t>
            </a:r>
          </a:p>
          <a:p>
            <a:pPr marL="11430" marR="44002" defTabSz="411450">
              <a:defRPr/>
            </a:pPr>
            <a:endParaRPr lang="en-US" sz="1680">
              <a:solidFill>
                <a:schemeClr val="accent1">
                  <a:lumMod val="50000"/>
                </a:schemeClr>
              </a:solidFill>
              <a:latin typeface="Calibri"/>
              <a:ea typeface="ＭＳ Ｐゴシック"/>
              <a:cs typeface="Calibri"/>
            </a:endParaRPr>
          </a:p>
          <a:p>
            <a:pPr marL="204011" indent="-192581" defTabSz="411450">
              <a:buFont typeface="Arial"/>
              <a:buChar char="•"/>
              <a:tabLst>
                <a:tab pos="204582" algn="l"/>
                <a:tab pos="205154" algn="l"/>
              </a:tabLst>
              <a:defRPr/>
            </a:pPr>
            <a:r>
              <a:rPr lang="en-US" sz="1680" spc="-5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Establishes more efficient means to review licensing actions that address issues of very low safety significance that are within the licensing basis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1C3A4CE-8A75-F81E-C741-E725EBDD0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167833"/>
              </p:ext>
            </p:extLst>
          </p:nvPr>
        </p:nvGraphicFramePr>
        <p:xfrm>
          <a:off x="4632861" y="2510601"/>
          <a:ext cx="2648060" cy="219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4A10D71-75E6-5740-38F0-6F128F1C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Modernizing Our Decision-Making</a:t>
            </a:r>
          </a:p>
        </p:txBody>
      </p:sp>
      <p:graphicFrame>
        <p:nvGraphicFramePr>
          <p:cNvPr id="21" name="Content Placeholder 11">
            <a:extLst>
              <a:ext uri="{FF2B5EF4-FFF2-40B4-BE49-F238E27FC236}">
                <a16:creationId xmlns:a16="http://schemas.microsoft.com/office/drawing/2014/main" id="{33999341-EC87-32C2-C158-DE3ACFB787DF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003228814"/>
              </p:ext>
            </p:extLst>
          </p:nvPr>
        </p:nvGraphicFramePr>
        <p:xfrm>
          <a:off x="2949082" y="5099608"/>
          <a:ext cx="5239750" cy="295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85AA15C-C239-B083-772B-AD9660706E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688198"/>
              </p:ext>
            </p:extLst>
          </p:nvPr>
        </p:nvGraphicFramePr>
        <p:xfrm>
          <a:off x="11309748" y="5411366"/>
          <a:ext cx="2543644" cy="216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D155C9D-E0F7-9360-4FC9-66F622C72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71871"/>
              </p:ext>
            </p:extLst>
          </p:nvPr>
        </p:nvGraphicFramePr>
        <p:xfrm>
          <a:off x="11046503" y="2396836"/>
          <a:ext cx="3320652" cy="228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060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4.potx" id="{1538B601-9716-44A1-9751-1BA9F45B1FDB}" vid="{39343C02-F9B3-4ED0-A0C4-BFCDE092C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9bf431-880a-4b72-abca-ccf1bbc5d2b3" xsi:nil="true"/>
    <lcf76f155ced4ddcb4097134ff3c332f xmlns="aa9071de-f1d9-4b23-83dd-08b1335a14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3" ma:contentTypeDescription="Create a new document." ma:contentTypeScope="" ma:versionID="815590bd968ffa7419a1900d67668c43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1eff1433509e5a9f569931aa1125b6a7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0302655-E009-435D-BDA1-FC6E5FA9E311}">
  <ds:schemaRefs>
    <ds:schemaRef ds:uri="95de9e0a-fd86-49ac-9e5c-603fca1edb95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d39021-2d62-4412-9d65-c7557c7ad3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8DB36E-CEF5-489C-909A-7C26E0696BB4}"/>
</file>

<file path=customXml/itemProps3.xml><?xml version="1.0" encoding="utf-8"?>
<ds:datastoreItem xmlns:ds="http://schemas.openxmlformats.org/officeDocument/2006/customXml" ds:itemID="{B211ED42-9D52-47A3-8027-C94FEB256D5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30ACB00-D194-4029-A350-ACCA77C5AD09}"/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532</Words>
  <Application>Microsoft Office PowerPoint</Application>
  <PresentationFormat>Custom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PNNL_Option_4</vt:lpstr>
      <vt:lpstr>U.S. Nuclear Regulatory Commission Overview and Current Activities</vt:lpstr>
      <vt:lpstr>Outline</vt:lpstr>
      <vt:lpstr>NRC’s Mission</vt:lpstr>
      <vt:lpstr>PowerPoint Presentation</vt:lpstr>
      <vt:lpstr>Nuclear Reactor Safety Program</vt:lpstr>
      <vt:lpstr>Computer Code Regulatory Applications</vt:lpstr>
      <vt:lpstr>Preparing for the Future of the Operating Fleet</vt:lpstr>
      <vt:lpstr>NRC is Preparing for an Increase in New and Advanced Reactor Licensing</vt:lpstr>
      <vt:lpstr>Modernizing Our Decision-Making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Kellee Jamerson (She/Her)</cp:lastModifiedBy>
  <cp:revision>3</cp:revision>
  <dcterms:created xsi:type="dcterms:W3CDTF">2022-09-08T04:47:07Z</dcterms:created>
  <dcterms:modified xsi:type="dcterms:W3CDTF">2023-10-19T15:23:33Z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  <property fmtid="{D5CDD505-2E9C-101B-9397-08002B2CF9AE}" pid="3" name="MediaServiceImageTags">
    <vt:lpwstr/>
  </property>
</Properties>
</file>