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53"/>
  </p:notesMasterIdLst>
  <p:sldIdLst>
    <p:sldId id="273" r:id="rId5"/>
    <p:sldId id="413" r:id="rId6"/>
    <p:sldId id="415" r:id="rId7"/>
    <p:sldId id="376" r:id="rId8"/>
    <p:sldId id="414" r:id="rId9"/>
    <p:sldId id="417" r:id="rId10"/>
    <p:sldId id="444" r:id="rId11"/>
    <p:sldId id="418" r:id="rId12"/>
    <p:sldId id="419" r:id="rId13"/>
    <p:sldId id="416" r:id="rId14"/>
    <p:sldId id="422" r:id="rId15"/>
    <p:sldId id="420" r:id="rId16"/>
    <p:sldId id="421" r:id="rId17"/>
    <p:sldId id="423" r:id="rId18"/>
    <p:sldId id="424" r:id="rId19"/>
    <p:sldId id="426" r:id="rId20"/>
    <p:sldId id="425" r:id="rId21"/>
    <p:sldId id="427" r:id="rId22"/>
    <p:sldId id="434" r:id="rId23"/>
    <p:sldId id="428" r:id="rId24"/>
    <p:sldId id="429" r:id="rId25"/>
    <p:sldId id="430" r:id="rId26"/>
    <p:sldId id="431" r:id="rId27"/>
    <p:sldId id="432" r:id="rId28"/>
    <p:sldId id="433" r:id="rId29"/>
    <p:sldId id="435" r:id="rId30"/>
    <p:sldId id="436" r:id="rId31"/>
    <p:sldId id="437" r:id="rId32"/>
    <p:sldId id="438" r:id="rId33"/>
    <p:sldId id="440" r:id="rId34"/>
    <p:sldId id="439" r:id="rId35"/>
    <p:sldId id="454" r:id="rId36"/>
    <p:sldId id="455" r:id="rId37"/>
    <p:sldId id="457" r:id="rId38"/>
    <p:sldId id="458" r:id="rId39"/>
    <p:sldId id="460" r:id="rId40"/>
    <p:sldId id="461" r:id="rId41"/>
    <p:sldId id="459" r:id="rId42"/>
    <p:sldId id="445" r:id="rId43"/>
    <p:sldId id="441" r:id="rId44"/>
    <p:sldId id="443" r:id="rId45"/>
    <p:sldId id="442" r:id="rId46"/>
    <p:sldId id="446" r:id="rId47"/>
    <p:sldId id="447" r:id="rId48"/>
    <p:sldId id="451" r:id="rId49"/>
    <p:sldId id="452" r:id="rId50"/>
    <p:sldId id="453" r:id="rId51"/>
    <p:sldId id="44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9D9D9"/>
    <a:srgbClr val="E25D3C"/>
    <a:srgbClr val="4B9CD3"/>
    <a:srgbClr val="002966"/>
    <a:srgbClr val="DC440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07540-4C23-4D04-A687-E919122CFEC8}" v="1" dt="2023-10-04T18:45:30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6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58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ustomXml" Target="../customXml/item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D77A-147D-4FDD-B64A-D3E92DA4AEA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DC59B-8E0D-407A-BA48-D5EA036AD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B9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rgbClr val="0029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DC44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Renaissance CoDe development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B9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0029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DC440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>
            <a:lvl2pPr>
              <a:buClr>
                <a:srgbClr val="4B9CD3"/>
              </a:buClr>
              <a:defRPr/>
            </a:lvl2pPr>
            <a:lvl3pPr>
              <a:buClr>
                <a:srgbClr val="4B9CD3"/>
              </a:buClr>
              <a:defRPr/>
            </a:lvl3pPr>
            <a:lvl4pPr>
              <a:buClr>
                <a:srgbClr val="4B9CD3"/>
              </a:buClr>
              <a:defRPr/>
            </a:lvl4pPr>
            <a:lvl5pPr>
              <a:buClr>
                <a:srgbClr val="4B9CD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73642" y="601199"/>
            <a:ext cx="3682723" cy="5815475"/>
          </a:xfrm>
          <a:prstGeom prst="rect">
            <a:avLst/>
          </a:prstGeom>
          <a:solidFill>
            <a:srgbClr val="4B9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DC4405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0029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4B9CD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DC4405"/>
                </a:solidFill>
              </a:defRPr>
            </a:lvl1pPr>
          </a:lstStyle>
          <a:p>
            <a:r>
              <a:rPr lang="en-US" dirty="0"/>
              <a:t>05/25/2023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rgbClr val="DC4405"/>
                </a:solidFill>
              </a:defRPr>
            </a:lvl1pPr>
          </a:lstStyle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DC4405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002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B9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rgbClr val="0029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rgbClr val="4B9CD3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B9CD3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B9CD3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B9CD3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B9CD3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996" y="712875"/>
            <a:ext cx="3310129" cy="419828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Extravasation  FLOW AND DOSIMETRY  MODEL UPDATE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October 26, 2023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85000" lnSpcReduction="2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RENAISSANCE CODE DEVELOPMENT</a:t>
            </a:r>
          </a:p>
          <a:p>
            <a:r>
              <a:rPr lang="en-US" sz="1800" cap="none" dirty="0">
                <a:solidFill>
                  <a:srgbClr val="FFFFFF">
                    <a:alpha val="75000"/>
                  </a:srgbClr>
                </a:solidFill>
              </a:rPr>
              <a:t>Roland Benke, PhD, CHP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F70B2-5E4C-D23B-7249-9C25C05DB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79" y="2509136"/>
            <a:ext cx="3202623" cy="13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714CB3-70F5-179E-550B-061282550846}"/>
              </a:ext>
            </a:extLst>
          </p:cNvPr>
          <p:cNvSpPr/>
          <p:nvPr/>
        </p:nvSpPr>
        <p:spPr>
          <a:xfrm>
            <a:off x="7452102" y="6367220"/>
            <a:ext cx="2107769" cy="57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4196BC-E402-4FB8-015E-E6354AC2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5" y="560970"/>
            <a:ext cx="11672941" cy="543125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DFCD1A2-D114-D5E2-655F-DAA1FAA9C3B1}"/>
              </a:ext>
            </a:extLst>
          </p:cNvPr>
          <p:cNvSpPr/>
          <p:nvPr/>
        </p:nvSpPr>
        <p:spPr>
          <a:xfrm>
            <a:off x="3260143" y="1721942"/>
            <a:ext cx="1978284" cy="426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FA0B20-1A36-4183-DE83-226816A4C152}"/>
              </a:ext>
            </a:extLst>
          </p:cNvPr>
          <p:cNvSpPr/>
          <p:nvPr/>
        </p:nvSpPr>
        <p:spPr>
          <a:xfrm>
            <a:off x="5221223" y="1799951"/>
            <a:ext cx="2112264" cy="4163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97A176-F0C4-BD37-69D6-57A9E96A75DA}"/>
              </a:ext>
            </a:extLst>
          </p:cNvPr>
          <p:cNvSpPr/>
          <p:nvPr/>
        </p:nvSpPr>
        <p:spPr>
          <a:xfrm>
            <a:off x="7333488" y="1875859"/>
            <a:ext cx="2194560" cy="4163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D608E4-4D57-DB6A-8F55-40F50A177270}"/>
              </a:ext>
            </a:extLst>
          </p:cNvPr>
          <p:cNvSpPr/>
          <p:nvPr/>
        </p:nvSpPr>
        <p:spPr>
          <a:xfrm>
            <a:off x="9436608" y="1697213"/>
            <a:ext cx="2327358" cy="426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C898947-D8B7-5752-5E1C-8B47625DA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978" y="1617107"/>
            <a:ext cx="8366023" cy="43168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Two layers shown {Dermis, Hypodermis}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75A9B1A-A384-3E54-D94D-E5DC29DF01A5}"/>
              </a:ext>
            </a:extLst>
          </p:cNvPr>
          <p:cNvSpPr txBox="1">
            <a:spLocks/>
          </p:cNvSpPr>
          <p:nvPr/>
        </p:nvSpPr>
        <p:spPr>
          <a:xfrm>
            <a:off x="3825977" y="1992096"/>
            <a:ext cx="8366023" cy="4182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Vascular removal rates </a:t>
            </a:r>
            <a:r>
              <a:rPr lang="en-US" sz="2600" dirty="0">
                <a:solidFill>
                  <a:schemeClr val="tx1"/>
                </a:solidFill>
                <a:sym typeface="Symbol" panose="05050102010706020507" pitchFamily="18" charset="2"/>
              </a:rPr>
              <a:t></a:t>
            </a:r>
            <a:r>
              <a:rPr lang="en-US" sz="2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6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change over time {Statis, Degraded, Normal}</a:t>
            </a:r>
          </a:p>
        </p:txBody>
      </p:sp>
    </p:spTree>
    <p:extLst>
      <p:ext uri="{BB962C8B-B14F-4D97-AF65-F5344CB8AC3E}">
        <p14:creationId xmlns:p14="http://schemas.microsoft.com/office/powerpoint/2010/main" val="18713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14" y="792800"/>
            <a:ext cx="7623695" cy="585221"/>
          </a:xfrm>
        </p:spPr>
        <p:txBody>
          <a:bodyPr>
            <a:normAutofit/>
          </a:bodyPr>
          <a:lstStyle/>
          <a:p>
            <a:r>
              <a:rPr lang="en-US" dirty="0"/>
              <a:t>FLOW PRIMARILY DRIVEN BY PRESSURE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C3911-4EF0-C79E-0258-90761092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009" y="1313481"/>
            <a:ext cx="7623696" cy="35472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82DE4-31A5-0EDB-5DD3-27C98423B097}"/>
              </a:ext>
            </a:extLst>
          </p:cNvPr>
          <p:cNvSpPr/>
          <p:nvPr/>
        </p:nvSpPr>
        <p:spPr>
          <a:xfrm>
            <a:off x="3272009" y="1275848"/>
            <a:ext cx="6055286" cy="116953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12F39-BACB-ECD1-D117-24018B42EACA}"/>
              </a:ext>
            </a:extLst>
          </p:cNvPr>
          <p:cNvSpPr/>
          <p:nvPr/>
        </p:nvSpPr>
        <p:spPr>
          <a:xfrm>
            <a:off x="2909833" y="3520426"/>
            <a:ext cx="8357948" cy="134025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7DD8C4-D2C1-E427-4FBA-F0F2B7295B36}"/>
              </a:ext>
            </a:extLst>
          </p:cNvPr>
          <p:cNvSpPr/>
          <p:nvPr/>
        </p:nvSpPr>
        <p:spPr>
          <a:xfrm>
            <a:off x="5340057" y="2149478"/>
            <a:ext cx="5504160" cy="1720225"/>
          </a:xfrm>
          <a:prstGeom prst="roundRect">
            <a:avLst/>
          </a:prstGeom>
          <a:noFill/>
          <a:ln w="60325">
            <a:solidFill>
              <a:srgbClr val="4B9C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A2CE5D-12EE-F192-660C-C65292437C8E}"/>
              </a:ext>
            </a:extLst>
          </p:cNvPr>
          <p:cNvSpPr/>
          <p:nvPr/>
        </p:nvSpPr>
        <p:spPr>
          <a:xfrm>
            <a:off x="3349404" y="2149477"/>
            <a:ext cx="1990653" cy="1720225"/>
          </a:xfrm>
          <a:prstGeom prst="roundRect">
            <a:avLst/>
          </a:prstGeom>
          <a:noFill/>
          <a:ln w="60325">
            <a:solidFill>
              <a:srgbClr val="4B9C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78DD81-9DF3-B70A-2834-FBA3FDF0969A}"/>
              </a:ext>
            </a:extLst>
          </p:cNvPr>
          <p:cNvSpPr txBox="1">
            <a:spLocks/>
          </p:cNvSpPr>
          <p:nvPr/>
        </p:nvSpPr>
        <p:spPr>
          <a:xfrm>
            <a:off x="731977" y="3723322"/>
            <a:ext cx="4510216" cy="2601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>
                <a:solidFill>
                  <a:srgbClr val="4B9CD3"/>
                </a:solidFill>
              </a:rPr>
              <a:t>STAGE 1</a:t>
            </a:r>
          </a:p>
          <a:p>
            <a:pPr algn="r"/>
            <a:endParaRPr lang="en-US" sz="1800" dirty="0">
              <a:solidFill>
                <a:srgbClr val="4B9CD3"/>
              </a:solidFill>
            </a:endParaRPr>
          </a:p>
          <a:p>
            <a:pPr algn="r"/>
            <a:r>
              <a:rPr lang="en-US" sz="1800" cap="none" dirty="0">
                <a:solidFill>
                  <a:srgbClr val="4B9CD3"/>
                </a:solidFill>
              </a:rPr>
              <a:t>External driving force to flow</a:t>
            </a:r>
          </a:p>
          <a:p>
            <a:pPr algn="r"/>
            <a:endParaRPr lang="en-US" sz="1800" cap="none" dirty="0">
              <a:solidFill>
                <a:srgbClr val="4B9CD3"/>
              </a:solidFill>
            </a:endParaRPr>
          </a:p>
          <a:p>
            <a:pPr algn="r"/>
            <a:r>
              <a:rPr lang="en-US" sz="1800" cap="none" dirty="0">
                <a:solidFill>
                  <a:srgbClr val="4B9CD3"/>
                </a:solidFill>
              </a:rPr>
              <a:t>Theis equation for confined flow</a:t>
            </a:r>
          </a:p>
          <a:p>
            <a:pPr algn="r"/>
            <a:endParaRPr lang="en-US" sz="1800" cap="none" dirty="0">
              <a:solidFill>
                <a:srgbClr val="4B9CD3"/>
              </a:solidFill>
            </a:endParaRPr>
          </a:p>
          <a:p>
            <a:pPr algn="r"/>
            <a:r>
              <a:rPr lang="en-US" sz="1800" cap="none" dirty="0">
                <a:solidFill>
                  <a:srgbClr val="4B9CD3"/>
                </a:solidFill>
              </a:rPr>
              <a:t>2D lateral calculation initially</a:t>
            </a:r>
          </a:p>
          <a:p>
            <a:pPr algn="r"/>
            <a:r>
              <a:rPr lang="en-US" sz="1800" cap="none" dirty="0">
                <a:solidFill>
                  <a:srgbClr val="4B9CD3"/>
                </a:solidFill>
              </a:rPr>
              <a:t>+ vertical fluid distribution</a:t>
            </a:r>
            <a:endParaRPr lang="en-US" sz="1800" dirty="0">
              <a:solidFill>
                <a:srgbClr val="4B9CD3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428BE6-AD21-5B34-65D4-C8398EEEFBA1}"/>
              </a:ext>
            </a:extLst>
          </p:cNvPr>
          <p:cNvSpPr txBox="1">
            <a:spLocks/>
          </p:cNvSpPr>
          <p:nvPr/>
        </p:nvSpPr>
        <p:spPr>
          <a:xfrm>
            <a:off x="5406652" y="3950029"/>
            <a:ext cx="6053371" cy="2375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rgbClr val="4B9CD3"/>
                </a:solidFill>
              </a:rPr>
              <a:t>STAGE 2</a:t>
            </a:r>
          </a:p>
          <a:p>
            <a:endParaRPr lang="en-US" sz="1800" dirty="0">
              <a:solidFill>
                <a:srgbClr val="4B9CD3"/>
              </a:solidFill>
            </a:endParaRPr>
          </a:p>
          <a:p>
            <a:r>
              <a:rPr lang="en-US" sz="1800" cap="none" dirty="0">
                <a:solidFill>
                  <a:srgbClr val="4B9CD3"/>
                </a:solidFill>
              </a:rPr>
              <a:t>No external driving force</a:t>
            </a:r>
          </a:p>
          <a:p>
            <a:endParaRPr lang="en-US" sz="1800" cap="none" dirty="0">
              <a:solidFill>
                <a:srgbClr val="4B9CD3"/>
              </a:solidFill>
            </a:endParaRPr>
          </a:p>
          <a:p>
            <a:r>
              <a:rPr lang="en-US" sz="1800" cap="none" dirty="0">
                <a:solidFill>
                  <a:srgbClr val="4B9CD3"/>
                </a:solidFill>
              </a:rPr>
              <a:t>Darcy flow with hydrostatic pressure from fluid in tissue</a:t>
            </a:r>
          </a:p>
          <a:p>
            <a:endParaRPr lang="en-US" sz="1800" cap="none" dirty="0">
              <a:solidFill>
                <a:srgbClr val="4B9CD3"/>
              </a:solidFill>
            </a:endParaRPr>
          </a:p>
          <a:p>
            <a:r>
              <a:rPr lang="en-US" sz="1800" cap="none" dirty="0">
                <a:solidFill>
                  <a:srgbClr val="4B9CD3"/>
                </a:solidFill>
              </a:rPr>
              <a:t>3D calculation</a:t>
            </a:r>
          </a:p>
          <a:p>
            <a:endParaRPr lang="en-US" sz="1800" dirty="0">
              <a:solidFill>
                <a:srgbClr val="4B9C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A31BA-4C48-AD3D-CB59-51C57739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22" y="753603"/>
            <a:ext cx="11202611" cy="53740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9" y="978010"/>
            <a:ext cx="7623695" cy="585221"/>
          </a:xfrm>
        </p:spPr>
        <p:txBody>
          <a:bodyPr>
            <a:normAutofit/>
          </a:bodyPr>
          <a:lstStyle/>
          <a:p>
            <a:r>
              <a:rPr lang="en-US" sz="2600" dirty="0"/>
              <a:t>CONFINED FLOW IN STAGE 1</a:t>
            </a:r>
          </a:p>
        </p:txBody>
      </p:sp>
    </p:spTree>
    <p:extLst>
      <p:ext uri="{BB962C8B-B14F-4D97-AF65-F5344CB8AC3E}">
        <p14:creationId xmlns:p14="http://schemas.microsoft.com/office/powerpoint/2010/main" val="93068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44" y="963593"/>
            <a:ext cx="7623695" cy="585221"/>
          </a:xfrm>
        </p:spPr>
        <p:txBody>
          <a:bodyPr>
            <a:normAutofit/>
          </a:bodyPr>
          <a:lstStyle/>
          <a:p>
            <a:r>
              <a:rPr lang="en-US" sz="2600" dirty="0"/>
              <a:t>THEIS EQUATION USED IN STAGE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42ECE-6C41-C6B4-8EB4-82440436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71" y="2231331"/>
            <a:ext cx="4217307" cy="132130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D5FE461-75AE-BBAB-2B0A-05C2F8686926}"/>
              </a:ext>
            </a:extLst>
          </p:cNvPr>
          <p:cNvGrpSpPr/>
          <p:nvPr/>
        </p:nvGrpSpPr>
        <p:grpSpPr>
          <a:xfrm>
            <a:off x="1823441" y="3772793"/>
            <a:ext cx="8545118" cy="2430960"/>
            <a:chOff x="914165" y="3992954"/>
            <a:chExt cx="8545118" cy="24309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8D14BF-C0DC-DA71-A742-4C429EF0E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165" y="3992954"/>
              <a:ext cx="8545118" cy="2272029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4A283B3-809D-1131-0B12-74F9739C1F31}"/>
                </a:ext>
              </a:extLst>
            </p:cNvPr>
            <p:cNvSpPr/>
            <p:nvPr/>
          </p:nvSpPr>
          <p:spPr>
            <a:xfrm>
              <a:off x="8369085" y="5858358"/>
              <a:ext cx="402956" cy="5655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3F1EB71-1664-8DBD-39BB-C2A6DD4C3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715" y="1534544"/>
            <a:ext cx="2607211" cy="135088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D973ED-D3F3-07C1-C721-BC042887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81" y="926834"/>
            <a:ext cx="3666481" cy="75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Exponential integral definitions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99EE2C9-F54E-3779-3553-0818C78F914D}"/>
              </a:ext>
            </a:extLst>
          </p:cNvPr>
          <p:cNvSpPr txBox="1">
            <a:spLocks/>
          </p:cNvSpPr>
          <p:nvPr/>
        </p:nvSpPr>
        <p:spPr>
          <a:xfrm>
            <a:off x="579344" y="1595137"/>
            <a:ext cx="6778286" cy="75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Hydrostatic pressure head [cm] as function of space and time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3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43" y="733333"/>
            <a:ext cx="7623695" cy="585221"/>
          </a:xfrm>
        </p:spPr>
        <p:txBody>
          <a:bodyPr>
            <a:normAutofit/>
          </a:bodyPr>
          <a:lstStyle/>
          <a:p>
            <a:r>
              <a:rPr lang="en-US" sz="2600" dirty="0" err="1"/>
              <a:t>darcy</a:t>
            </a:r>
            <a:r>
              <a:rPr lang="en-US" sz="2600" dirty="0"/>
              <a:t> flow AND TRANSMISSIVITY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99EE2C9-F54E-3779-3553-0818C78F914D}"/>
              </a:ext>
            </a:extLst>
          </p:cNvPr>
          <p:cNvSpPr txBox="1">
            <a:spLocks/>
          </p:cNvSpPr>
          <p:nvPr/>
        </p:nvSpPr>
        <p:spPr>
          <a:xfrm>
            <a:off x="574270" y="1317100"/>
            <a:ext cx="10510285" cy="75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Darcy flow velocity [cm s</a:t>
            </a:r>
            <a:r>
              <a:rPr lang="en-US" sz="2000" baseline="30000" dirty="0">
                <a:solidFill>
                  <a:schemeClr val="tx1"/>
                </a:solidFill>
              </a:rPr>
              <a:t>-1</a:t>
            </a:r>
            <a:r>
              <a:rPr lang="en-US" sz="2000" dirty="0">
                <a:solidFill>
                  <a:schemeClr val="tx1"/>
                </a:solidFill>
              </a:rPr>
              <a:t>] depends on pressure differentials and properties of the flow matrix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1F4E7-5E6C-5104-164F-993BFF12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25" y="2121080"/>
            <a:ext cx="2570204" cy="868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77D4EF-C481-1C61-BD86-6B0F9B0E0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28" y="3266465"/>
            <a:ext cx="7939815" cy="1160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554B8A-C549-55CA-0506-15D22A1C7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144" y="5400654"/>
            <a:ext cx="9707711" cy="45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BDA1CD-2F4A-2DB2-F8F7-199003223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25" y="4531264"/>
            <a:ext cx="1527079" cy="8168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FD1D7E-8BF5-06F5-FDBB-0736E83C8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139" y="5822216"/>
            <a:ext cx="10569748" cy="56900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50A8EE7-FC00-E082-AADB-67000F1717FB}"/>
              </a:ext>
            </a:extLst>
          </p:cNvPr>
          <p:cNvSpPr/>
          <p:nvPr/>
        </p:nvSpPr>
        <p:spPr>
          <a:xfrm>
            <a:off x="2422127" y="5452566"/>
            <a:ext cx="1161332" cy="352801"/>
          </a:xfrm>
          <a:prstGeom prst="roundRect">
            <a:avLst/>
          </a:prstGeom>
          <a:noFill/>
          <a:ln w="76200">
            <a:solidFill>
              <a:srgbClr val="4B9C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D43DA4F-2F9F-6485-32B7-D882AF59E2B7}"/>
              </a:ext>
            </a:extLst>
          </p:cNvPr>
          <p:cNvSpPr txBox="1">
            <a:spLocks/>
          </p:cNvSpPr>
          <p:nvPr/>
        </p:nvSpPr>
        <p:spPr>
          <a:xfrm>
            <a:off x="4053016" y="4691557"/>
            <a:ext cx="7758871" cy="472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rgbClr val="4B9CD3"/>
                </a:solidFill>
              </a:rPr>
              <a:t>“Effective” accounts for spatial heterogeneity within the tissue matrix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EC85C3-3627-7982-C6AE-2ED7C7376FA1}"/>
              </a:ext>
            </a:extLst>
          </p:cNvPr>
          <p:cNvSpPr/>
          <p:nvPr/>
        </p:nvSpPr>
        <p:spPr>
          <a:xfrm>
            <a:off x="2422127" y="5923916"/>
            <a:ext cx="1161332" cy="352801"/>
          </a:xfrm>
          <a:prstGeom prst="roundRect">
            <a:avLst/>
          </a:prstGeom>
          <a:noFill/>
          <a:ln w="76200">
            <a:solidFill>
              <a:srgbClr val="4B9C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51AE9A6-BA34-19AF-0391-C9B8B363A3E2}"/>
              </a:ext>
            </a:extLst>
          </p:cNvPr>
          <p:cNvSpPr/>
          <p:nvPr/>
        </p:nvSpPr>
        <p:spPr>
          <a:xfrm>
            <a:off x="3410668" y="3271799"/>
            <a:ext cx="1161332" cy="352801"/>
          </a:xfrm>
          <a:prstGeom prst="roundRect">
            <a:avLst/>
          </a:prstGeom>
          <a:noFill/>
          <a:ln w="76200">
            <a:solidFill>
              <a:srgbClr val="4B9C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592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70" y="637918"/>
            <a:ext cx="8683927" cy="585221"/>
          </a:xfrm>
        </p:spPr>
        <p:txBody>
          <a:bodyPr>
            <a:normAutofit/>
          </a:bodyPr>
          <a:lstStyle/>
          <a:p>
            <a:r>
              <a:rPr lang="en-US" sz="2600" dirty="0"/>
              <a:t>EFFECTIVE TRANSMISSIVITY FOR TISSUE LAYERS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99EE2C9-F54E-3779-3553-0818C78F914D}"/>
              </a:ext>
            </a:extLst>
          </p:cNvPr>
          <p:cNvSpPr txBox="1">
            <a:spLocks/>
          </p:cNvSpPr>
          <p:nvPr/>
        </p:nvSpPr>
        <p:spPr>
          <a:xfrm>
            <a:off x="574270" y="1323287"/>
            <a:ext cx="10510285" cy="585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Calculated as a weighted sum of transmissivities for individual layers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632A28-1159-EF7D-A103-4A49F5C1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15" y="2191403"/>
            <a:ext cx="2617835" cy="12917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1F17F77-9C29-02F9-04C5-0F13CDA25F7E}"/>
              </a:ext>
            </a:extLst>
          </p:cNvPr>
          <p:cNvGrpSpPr/>
          <p:nvPr/>
        </p:nvGrpSpPr>
        <p:grpSpPr>
          <a:xfrm>
            <a:off x="783915" y="3766068"/>
            <a:ext cx="11164858" cy="2657846"/>
            <a:chOff x="783915" y="3766068"/>
            <a:chExt cx="11164858" cy="26578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D8769D-AF49-271F-B003-469142A6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915" y="3766068"/>
              <a:ext cx="11164858" cy="2657846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DD15DBB-E675-A9E8-1C6C-BC1F664FCEF5}"/>
                </a:ext>
              </a:extLst>
            </p:cNvPr>
            <p:cNvSpPr/>
            <p:nvPr/>
          </p:nvSpPr>
          <p:spPr>
            <a:xfrm>
              <a:off x="9056719" y="5825357"/>
              <a:ext cx="402956" cy="5655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458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55" y="786545"/>
            <a:ext cx="11705669" cy="585221"/>
          </a:xfrm>
        </p:spPr>
        <p:txBody>
          <a:bodyPr>
            <a:noAutofit/>
          </a:bodyPr>
          <a:lstStyle/>
          <a:p>
            <a:r>
              <a:rPr lang="en-US" sz="2600" dirty="0"/>
              <a:t>LATERAL Extravasated FLUID FLOW DURING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CDD9C6-8B05-70D7-9840-A3089377B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17" y="4507416"/>
            <a:ext cx="3429479" cy="111458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920E3B-B8A2-1CF6-72C5-03B354249639}"/>
              </a:ext>
            </a:extLst>
          </p:cNvPr>
          <p:cNvSpPr txBox="1">
            <a:spLocks/>
          </p:cNvSpPr>
          <p:nvPr/>
        </p:nvSpPr>
        <p:spPr>
          <a:xfrm>
            <a:off x="419655" y="1511279"/>
            <a:ext cx="10921855" cy="1548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900" dirty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a constant volumetric flow rate of the radiopharmaceutical during administration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Quasi-steady-state conditions for lateral extravasation flow would be reached within ~5 minutes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Simplification is made to remove the time dependence from the Theis equation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0B52C-5800-BC92-400F-C51C1372B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044" y="3437409"/>
            <a:ext cx="3614671" cy="24292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618755-0B41-6888-C40B-B7DE24690D3C}"/>
              </a:ext>
            </a:extLst>
          </p:cNvPr>
          <p:cNvSpPr txBox="1">
            <a:spLocks/>
          </p:cNvSpPr>
          <p:nvPr/>
        </p:nvSpPr>
        <p:spPr>
          <a:xfrm>
            <a:off x="419655" y="2958465"/>
            <a:ext cx="5819608" cy="1548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Radial pressure gradient from the Theis equation yields a quasi-steady-state velocity profile: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38B197-7034-6510-6A38-8C5B16B25EE6}"/>
              </a:ext>
            </a:extLst>
          </p:cNvPr>
          <p:cNvSpPr txBox="1">
            <a:spLocks/>
          </p:cNvSpPr>
          <p:nvPr/>
        </p:nvSpPr>
        <p:spPr>
          <a:xfrm>
            <a:off x="6493010" y="5866623"/>
            <a:ext cx="3698740" cy="72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Bonta et al. (2011) Extravasation of a therapeutic dose of </a:t>
            </a:r>
            <a:r>
              <a:rPr lang="en-US" sz="1200" baseline="30000" dirty="0">
                <a:solidFill>
                  <a:schemeClr val="tx1"/>
                </a:solidFill>
              </a:rPr>
              <a:t>131</a:t>
            </a:r>
            <a:r>
              <a:rPr lang="en-US" sz="1200" dirty="0">
                <a:solidFill>
                  <a:schemeClr val="tx1"/>
                </a:solidFill>
              </a:rPr>
              <a:t>I-metaiodobenzylguanidine: Prevention, Dosimetry, and Mitigation. </a:t>
            </a:r>
            <a:r>
              <a:rPr lang="en-US" sz="1200" i="1" dirty="0">
                <a:solidFill>
                  <a:schemeClr val="tx1"/>
                </a:solidFill>
              </a:rPr>
              <a:t>J </a:t>
            </a:r>
            <a:r>
              <a:rPr lang="en-US" sz="1200" i="1" dirty="0" err="1">
                <a:solidFill>
                  <a:schemeClr val="tx1"/>
                </a:solidFill>
              </a:rPr>
              <a:t>Nucl</a:t>
            </a:r>
            <a:r>
              <a:rPr lang="en-US" sz="1200" i="1" dirty="0">
                <a:solidFill>
                  <a:schemeClr val="tx1"/>
                </a:solidFill>
              </a:rPr>
              <a:t> Med</a:t>
            </a:r>
            <a:r>
              <a:rPr lang="en-US" sz="1200" dirty="0">
                <a:solidFill>
                  <a:schemeClr val="tx1"/>
                </a:solidFill>
              </a:rPr>
              <a:t> 52: 1418-1422.</a:t>
            </a:r>
          </a:p>
        </p:txBody>
      </p:sp>
    </p:spTree>
    <p:extLst>
      <p:ext uri="{BB962C8B-B14F-4D97-AF65-F5344CB8AC3E}">
        <p14:creationId xmlns:p14="http://schemas.microsoft.com/office/powerpoint/2010/main" val="390511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56" y="682731"/>
            <a:ext cx="11705669" cy="585221"/>
          </a:xfrm>
        </p:spPr>
        <p:txBody>
          <a:bodyPr>
            <a:noAutofit/>
          </a:bodyPr>
          <a:lstStyle/>
          <a:p>
            <a:r>
              <a:rPr lang="en-US" sz="2600" dirty="0"/>
              <a:t>Extravasated FLUID APPORTIONED TO LAYERS BASED ON TRANSMISSIVITY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C59746-08A3-D397-F8BA-6313E2DBEA0D}"/>
              </a:ext>
            </a:extLst>
          </p:cNvPr>
          <p:cNvGrpSpPr/>
          <p:nvPr/>
        </p:nvGrpSpPr>
        <p:grpSpPr>
          <a:xfrm>
            <a:off x="373712" y="1330365"/>
            <a:ext cx="10957539" cy="1263070"/>
            <a:chOff x="431378" y="1330365"/>
            <a:chExt cx="10957539" cy="12630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369965-A087-F3C1-2CC8-8194E4A2B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378" y="1330365"/>
              <a:ext cx="10957539" cy="126307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13B675E-0F41-42CB-764C-A394EAB2FD0A}"/>
                </a:ext>
              </a:extLst>
            </p:cNvPr>
            <p:cNvSpPr/>
            <p:nvPr/>
          </p:nvSpPr>
          <p:spPr>
            <a:xfrm>
              <a:off x="7467980" y="2210442"/>
              <a:ext cx="3839111" cy="3829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B8A3A0C-A058-94BD-0021-7E122856F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38" y="5392313"/>
            <a:ext cx="7554379" cy="6763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B6512B-0185-307B-F377-9A89C20E9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855" y="3364698"/>
            <a:ext cx="2772162" cy="54300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724B3B4-7265-3309-C0B2-BE75DCFE2FFB}"/>
              </a:ext>
            </a:extLst>
          </p:cNvPr>
          <p:cNvSpPr txBox="1">
            <a:spLocks/>
          </p:cNvSpPr>
          <p:nvPr/>
        </p:nvSpPr>
        <p:spPr>
          <a:xfrm>
            <a:off x="9811477" y="3364698"/>
            <a:ext cx="1946293" cy="585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for radial rings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389121-526A-420A-66F3-E7219A9E0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855" y="4162653"/>
            <a:ext cx="2600688" cy="40010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D7C9A59-4CDE-13E7-8182-2100DFBCCF4A}"/>
              </a:ext>
            </a:extLst>
          </p:cNvPr>
          <p:cNvSpPr txBox="1">
            <a:spLocks/>
          </p:cNvSpPr>
          <p:nvPr/>
        </p:nvSpPr>
        <p:spPr>
          <a:xfrm>
            <a:off x="9811477" y="4087962"/>
            <a:ext cx="1946293" cy="585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for tissue layers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D3F5563-6D9A-5F4E-FF19-A3895A2AD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92" y="3343290"/>
            <a:ext cx="3839111" cy="136226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23A7301-6034-BD97-A89B-FBA2ECFAC2D4}"/>
              </a:ext>
            </a:extLst>
          </p:cNvPr>
          <p:cNvSpPr/>
          <p:nvPr/>
        </p:nvSpPr>
        <p:spPr>
          <a:xfrm>
            <a:off x="1763583" y="4030048"/>
            <a:ext cx="1005049" cy="457200"/>
          </a:xfrm>
          <a:prstGeom prst="roundRect">
            <a:avLst/>
          </a:prstGeom>
          <a:noFill/>
          <a:ln w="76200">
            <a:solidFill>
              <a:srgbClr val="4B9CD3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97BC8C-1FA1-9DDB-A3AE-6D4F838F8545}"/>
              </a:ext>
            </a:extLst>
          </p:cNvPr>
          <p:cNvSpPr/>
          <p:nvPr/>
        </p:nvSpPr>
        <p:spPr>
          <a:xfrm>
            <a:off x="1763582" y="3456692"/>
            <a:ext cx="1005049" cy="508982"/>
          </a:xfrm>
          <a:prstGeom prst="roundRect">
            <a:avLst/>
          </a:prstGeom>
          <a:noFill/>
          <a:ln w="76200">
            <a:solidFill>
              <a:srgbClr val="E25D3C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98CC38F-201F-D9AC-70E1-A430AC0C61EC}"/>
              </a:ext>
            </a:extLst>
          </p:cNvPr>
          <p:cNvSpPr txBox="1">
            <a:spLocks/>
          </p:cNvSpPr>
          <p:nvPr/>
        </p:nvSpPr>
        <p:spPr>
          <a:xfrm>
            <a:off x="1973045" y="4765696"/>
            <a:ext cx="7758871" cy="472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B9CD3"/>
                </a:solidFill>
              </a:rPr>
              <a:t>Tissue volume [cm</a:t>
            </a:r>
            <a:r>
              <a:rPr lang="en-US" sz="2000" baseline="30000" dirty="0">
                <a:solidFill>
                  <a:srgbClr val="4B9CD3"/>
                </a:solidFill>
              </a:rPr>
              <a:t>3</a:t>
            </a:r>
            <a:r>
              <a:rPr lang="en-US" sz="2000" dirty="0">
                <a:solidFill>
                  <a:srgbClr val="4B9CD3"/>
                </a:solidFill>
              </a:rPr>
              <a:t>] for layer </a:t>
            </a:r>
            <a:r>
              <a:rPr lang="en-US" sz="2400" i="1" dirty="0">
                <a:solidFill>
                  <a:srgbClr val="4B9C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solidFill>
                  <a:srgbClr val="4B9CD3"/>
                </a:solidFill>
              </a:rPr>
              <a:t>within radial ring  </a:t>
            </a:r>
            <a:r>
              <a:rPr lang="en-US" sz="2400" i="1" dirty="0">
                <a:solidFill>
                  <a:srgbClr val="4B9C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000" dirty="0">
              <a:solidFill>
                <a:srgbClr val="4B9CD3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DD5342D-86B8-2CF1-D1BA-9460CC60073C}"/>
              </a:ext>
            </a:extLst>
          </p:cNvPr>
          <p:cNvSpPr txBox="1">
            <a:spLocks/>
          </p:cNvSpPr>
          <p:nvPr/>
        </p:nvSpPr>
        <p:spPr>
          <a:xfrm>
            <a:off x="1973045" y="2757309"/>
            <a:ext cx="8173845" cy="472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E25D3C"/>
                </a:solidFill>
              </a:rPr>
              <a:t>Volume of extravasated fluid [ml] in radial ring  </a:t>
            </a:r>
            <a:r>
              <a:rPr lang="en-US" sz="2400" i="1" dirty="0">
                <a:solidFill>
                  <a:srgbClr val="E25D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2000" dirty="0">
                <a:solidFill>
                  <a:srgbClr val="E25D3C"/>
                </a:solidFill>
              </a:rPr>
              <a:t>is apportioned to layer </a:t>
            </a:r>
            <a:r>
              <a:rPr lang="en-US" sz="2400" i="1" dirty="0">
                <a:solidFill>
                  <a:srgbClr val="E25D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E25D3C"/>
                </a:solidFill>
              </a:rPr>
              <a:t> </a:t>
            </a:r>
            <a:endParaRPr lang="en-US" sz="2400" i="1" dirty="0">
              <a:solidFill>
                <a:srgbClr val="E25D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3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486332" y="3136389"/>
            <a:ext cx="11268134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/>
              <a:t>STAGE 1 FLOW </a:t>
            </a:r>
            <a:r>
              <a:rPr lang="en-US" sz="2600" dirty="0" err="1"/>
              <a:t>TESTiNg</a:t>
            </a:r>
            <a:r>
              <a:rPr lang="en-US" sz="2600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56573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4972613" y="1332499"/>
            <a:ext cx="292895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after 15 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6E0F3A-A765-3DCB-9712-ED67D03E2DF2}"/>
              </a:ext>
            </a:extLst>
          </p:cNvPr>
          <p:cNvGrpSpPr/>
          <p:nvPr/>
        </p:nvGrpSpPr>
        <p:grpSpPr>
          <a:xfrm>
            <a:off x="59032" y="1568169"/>
            <a:ext cx="5083913" cy="3352038"/>
            <a:chOff x="59032" y="1568169"/>
            <a:chExt cx="5083913" cy="33520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24A369-CFF9-16F5-A689-C30C002C3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64" y="1568169"/>
              <a:ext cx="3695319" cy="3352038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C2CEF99E-5978-6232-B71C-13EE63D56D6B}"/>
                </a:ext>
              </a:extLst>
            </p:cNvPr>
            <p:cNvSpPr txBox="1">
              <a:spLocks/>
            </p:cNvSpPr>
            <p:nvPr/>
          </p:nvSpPr>
          <p:spPr>
            <a:xfrm>
              <a:off x="59032" y="1895608"/>
              <a:ext cx="5083913" cy="28802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Avenir Next LT Pro" panose="020B0504020202020204" pitchFamily="34" charset="0"/>
                </a:rPr>
                <a:t>Extravasated fluid volume concentration [ml cm</a:t>
              </a:r>
              <a:r>
                <a:rPr lang="en-US" sz="1600" baseline="30000" dirty="0">
                  <a:latin typeface="Avenir Next LT Pro" panose="020B0504020202020204" pitchFamily="34" charset="0"/>
                </a:rPr>
                <a:t>-3</a:t>
              </a:r>
              <a:r>
                <a:rPr lang="en-US" sz="1600" dirty="0">
                  <a:latin typeface="Avenir Next LT Pro" panose="020B0504020202020204" pitchFamily="34" charset="0"/>
                </a:rPr>
                <a:t>]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IN TISSUE DURING ADMINSTRATION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251375" y="5687196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4638538" y="5695302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31603" y="5685325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0EE3C6-C07A-17C4-26B6-7421FB255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24" y="2203776"/>
            <a:ext cx="3589020" cy="35890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613FA9-A474-4F8A-F9C8-DD98E0091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583" y="2203776"/>
            <a:ext cx="3589020" cy="3589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BF5FB3-703A-24BD-A1DD-BFF5BBE42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338" y="2203776"/>
            <a:ext cx="3589020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4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E4A0-611D-4050-9768-A8F69D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1" y="838083"/>
            <a:ext cx="8336267" cy="966006"/>
          </a:xfrm>
        </p:spPr>
        <p:txBody>
          <a:bodyPr>
            <a:normAutofit/>
          </a:bodyPr>
          <a:lstStyle/>
          <a:p>
            <a:r>
              <a:rPr lang="en-US" sz="2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9183-6643-403C-B4EB-67810495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541" y="2113302"/>
            <a:ext cx="8336266" cy="3079800"/>
          </a:xfrm>
        </p:spPr>
        <p:txBody>
          <a:bodyPr>
            <a:normAutofit/>
          </a:bodyPr>
          <a:lstStyle/>
          <a:p>
            <a:r>
              <a:rPr lang="en-US" sz="2000" dirty="0"/>
              <a:t>Objective  |   Overview  |  Project Scope</a:t>
            </a:r>
          </a:p>
          <a:p>
            <a:endParaRPr lang="en-US" sz="2000" dirty="0"/>
          </a:p>
          <a:p>
            <a:r>
              <a:rPr lang="en-US" sz="2000" dirty="0"/>
              <a:t>Model Descriptions</a:t>
            </a:r>
          </a:p>
          <a:p>
            <a:endParaRPr lang="en-US" sz="2000" dirty="0"/>
          </a:p>
          <a:p>
            <a:r>
              <a:rPr lang="en-US" sz="2000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0944-635F-44B3-9401-C1601CC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48F12-1B31-4734-AC8E-53F3F9B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68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4972613" y="1332499"/>
            <a:ext cx="292895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after 1 min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IN TISSUE DURING ADMINSTRATION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70AFF4-0450-2B5B-30EA-08D6A37B96FC}"/>
              </a:ext>
            </a:extLst>
          </p:cNvPr>
          <p:cNvGrpSpPr/>
          <p:nvPr/>
        </p:nvGrpSpPr>
        <p:grpSpPr>
          <a:xfrm>
            <a:off x="59032" y="1568169"/>
            <a:ext cx="5083913" cy="3352038"/>
            <a:chOff x="59032" y="1568169"/>
            <a:chExt cx="5083913" cy="33520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EE1E56-0FAE-0A65-D504-029A5343C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64" y="1568169"/>
              <a:ext cx="3695319" cy="3352038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754B6551-8623-0D34-C58F-0827FDA98BA9}"/>
                </a:ext>
              </a:extLst>
            </p:cNvPr>
            <p:cNvSpPr txBox="1">
              <a:spLocks/>
            </p:cNvSpPr>
            <p:nvPr/>
          </p:nvSpPr>
          <p:spPr>
            <a:xfrm>
              <a:off x="59032" y="1895608"/>
              <a:ext cx="5083913" cy="28802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Avenir Next LT Pro" panose="020B0504020202020204" pitchFamily="34" charset="0"/>
                </a:rPr>
                <a:t>Extravasated fluid volume concentration [ml cm</a:t>
              </a:r>
              <a:r>
                <a:rPr lang="en-US" sz="1600" baseline="30000" dirty="0">
                  <a:latin typeface="Avenir Next LT Pro" panose="020B0504020202020204" pitchFamily="34" charset="0"/>
                </a:rPr>
                <a:t>-3</a:t>
              </a:r>
              <a:r>
                <a:rPr lang="en-US" sz="1600" dirty="0">
                  <a:latin typeface="Avenir Next LT Pro" panose="020B0504020202020204" pitchFamily="34" charset="0"/>
                </a:rPr>
                <a:t>]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251375" y="5706406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4638538" y="5714512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31603" y="5704535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9EB6E7-A5C7-8471-518C-F5D7D972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24" y="2215653"/>
            <a:ext cx="3589020" cy="35890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ACDB59-8F7A-4563-387B-95C3CAA1A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538" y="2215653"/>
            <a:ext cx="3589020" cy="35890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DA4E26-B3EA-FE76-34EE-956338ED2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248" y="2215653"/>
            <a:ext cx="3589020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4972613" y="1332499"/>
            <a:ext cx="292895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after 3 min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IN TISSUE DURING ADMINSTRATION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391687-1D4D-88D3-8941-6C386E05E905}"/>
              </a:ext>
            </a:extLst>
          </p:cNvPr>
          <p:cNvGrpSpPr/>
          <p:nvPr/>
        </p:nvGrpSpPr>
        <p:grpSpPr>
          <a:xfrm>
            <a:off x="59032" y="1568169"/>
            <a:ext cx="5083913" cy="3352038"/>
            <a:chOff x="59032" y="1568169"/>
            <a:chExt cx="5083913" cy="33520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8BAE61-8557-580A-8A96-D877C6083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64" y="1568169"/>
              <a:ext cx="3695319" cy="3352038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6CEB6DF6-6EF5-7842-6A62-D626837E6D92}"/>
                </a:ext>
              </a:extLst>
            </p:cNvPr>
            <p:cNvSpPr txBox="1">
              <a:spLocks/>
            </p:cNvSpPr>
            <p:nvPr/>
          </p:nvSpPr>
          <p:spPr>
            <a:xfrm>
              <a:off x="59032" y="1895608"/>
              <a:ext cx="5083913" cy="28802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Avenir Next LT Pro" panose="020B0504020202020204" pitchFamily="34" charset="0"/>
                </a:rPr>
                <a:t>Extravasated fluid volume concentration [ml cm</a:t>
              </a:r>
              <a:r>
                <a:rPr lang="en-US" sz="1600" baseline="30000" dirty="0">
                  <a:latin typeface="Avenir Next LT Pro" panose="020B0504020202020204" pitchFamily="34" charset="0"/>
                </a:rPr>
                <a:t>-3</a:t>
              </a:r>
              <a:r>
                <a:rPr lang="en-US" sz="1600" dirty="0">
                  <a:latin typeface="Avenir Next LT Pro" panose="020B0504020202020204" pitchFamily="34" charset="0"/>
                </a:rPr>
                <a:t>]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266615" y="5713291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4653778" y="5721397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46843" y="5711420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F61C68-9C78-20BC-66B5-150A7328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7" y="2222538"/>
            <a:ext cx="3589020" cy="35890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E775D9-75E8-AA37-462D-2174EB47B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855" y="2222538"/>
            <a:ext cx="3589020" cy="35890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C5D820-6F6A-A0F3-62A7-3B3656C52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984" y="2222538"/>
            <a:ext cx="3589020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8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4972613" y="1332499"/>
            <a:ext cx="292895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after 10 min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IN TISSUE DURING ADMINSTRATION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562F9A-967A-D20E-B76A-A5393DBCC164}"/>
              </a:ext>
            </a:extLst>
          </p:cNvPr>
          <p:cNvGrpSpPr/>
          <p:nvPr/>
        </p:nvGrpSpPr>
        <p:grpSpPr>
          <a:xfrm>
            <a:off x="59032" y="1568169"/>
            <a:ext cx="5083913" cy="3352038"/>
            <a:chOff x="59032" y="1568169"/>
            <a:chExt cx="5083913" cy="33520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F85D7C-D7B3-ED7B-3D3B-34285FE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64" y="1568169"/>
              <a:ext cx="3695319" cy="3352038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60C5C4A5-BD73-7919-3543-1D6717B8EA45}"/>
                </a:ext>
              </a:extLst>
            </p:cNvPr>
            <p:cNvSpPr txBox="1">
              <a:spLocks/>
            </p:cNvSpPr>
            <p:nvPr/>
          </p:nvSpPr>
          <p:spPr>
            <a:xfrm>
              <a:off x="59032" y="1895608"/>
              <a:ext cx="5083913" cy="28802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Avenir Next LT Pro" panose="020B0504020202020204" pitchFamily="34" charset="0"/>
                </a:rPr>
                <a:t>Extravasated fluid volume concentration [ml cm</a:t>
              </a:r>
              <a:r>
                <a:rPr lang="en-US" sz="1600" baseline="30000" dirty="0">
                  <a:latin typeface="Avenir Next LT Pro" panose="020B0504020202020204" pitchFamily="34" charset="0"/>
                </a:rPr>
                <a:t>-3</a:t>
              </a:r>
              <a:r>
                <a:rPr lang="en-US" sz="1600" dirty="0">
                  <a:latin typeface="Avenir Next LT Pro" panose="020B0504020202020204" pitchFamily="34" charset="0"/>
                </a:rPr>
                <a:t>]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266123" y="5720322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4653286" y="5728428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46351" y="5718451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01C409-874D-FBF9-2BDA-948111B6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23" y="2222154"/>
            <a:ext cx="3589020" cy="35890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98CB28-5540-1A03-0A48-02A856A83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41" y="2222154"/>
            <a:ext cx="3589020" cy="35890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B9EC44-A5C4-C402-CC9C-B6291908F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247" y="2222154"/>
            <a:ext cx="3589020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0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4972613" y="1332499"/>
            <a:ext cx="292895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after 20 min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IN TISSUE DURING ADMINSTRATION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D8E7CB-C23A-5639-5328-58B3D6B611CE}"/>
              </a:ext>
            </a:extLst>
          </p:cNvPr>
          <p:cNvGrpSpPr/>
          <p:nvPr/>
        </p:nvGrpSpPr>
        <p:grpSpPr>
          <a:xfrm>
            <a:off x="59032" y="1568169"/>
            <a:ext cx="5083913" cy="3352038"/>
            <a:chOff x="59032" y="1568169"/>
            <a:chExt cx="5083913" cy="33520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9458E4-87C3-BEE7-4D7E-B9391269F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64" y="1568169"/>
              <a:ext cx="3695319" cy="3352038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C03036E6-409B-6C52-5072-AA5905EB1AA5}"/>
                </a:ext>
              </a:extLst>
            </p:cNvPr>
            <p:cNvSpPr txBox="1">
              <a:spLocks/>
            </p:cNvSpPr>
            <p:nvPr/>
          </p:nvSpPr>
          <p:spPr>
            <a:xfrm>
              <a:off x="59032" y="1895608"/>
              <a:ext cx="5083913" cy="28802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Avenir Next LT Pro" panose="020B0504020202020204" pitchFamily="34" charset="0"/>
                </a:rPr>
                <a:t>Extravasated fluid volume concentration [ml cm</a:t>
              </a:r>
              <a:r>
                <a:rPr lang="en-US" sz="1600" baseline="30000" dirty="0">
                  <a:latin typeface="Avenir Next LT Pro" panose="020B0504020202020204" pitchFamily="34" charset="0"/>
                </a:rPr>
                <a:t>-3</a:t>
              </a:r>
              <a:r>
                <a:rPr lang="en-US" sz="1600" dirty="0">
                  <a:latin typeface="Avenir Next LT Pro" panose="020B0504020202020204" pitchFamily="34" charset="0"/>
                </a:rPr>
                <a:t>]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266123" y="5722710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4653286" y="5730816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46351" y="5706091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F078F18-104D-5AA0-2D01-899DC753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33" y="2220561"/>
            <a:ext cx="3589020" cy="35890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2B9FC5-8C55-7184-9508-444783979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92" y="2220561"/>
            <a:ext cx="3589020" cy="35890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539C25-F4A6-03F2-2A52-AC63586B8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247" y="2220561"/>
            <a:ext cx="3589020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2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4972613" y="1332499"/>
            <a:ext cx="292895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after 40 min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IN TISSUE DURING ADMINSTRATION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562F9A-967A-D20E-B76A-A5393DBCC164}"/>
              </a:ext>
            </a:extLst>
          </p:cNvPr>
          <p:cNvGrpSpPr/>
          <p:nvPr/>
        </p:nvGrpSpPr>
        <p:grpSpPr>
          <a:xfrm>
            <a:off x="59032" y="1568169"/>
            <a:ext cx="5083913" cy="3352038"/>
            <a:chOff x="59032" y="1568169"/>
            <a:chExt cx="5083913" cy="33520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F85D7C-D7B3-ED7B-3D3B-34285FE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64" y="1568169"/>
              <a:ext cx="3695319" cy="3352038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60C5C4A5-BD73-7919-3543-1D6717B8EA45}"/>
                </a:ext>
              </a:extLst>
            </p:cNvPr>
            <p:cNvSpPr txBox="1">
              <a:spLocks/>
            </p:cNvSpPr>
            <p:nvPr/>
          </p:nvSpPr>
          <p:spPr>
            <a:xfrm>
              <a:off x="59032" y="1895608"/>
              <a:ext cx="5083913" cy="28802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Avenir Next LT Pro" panose="020B0504020202020204" pitchFamily="34" charset="0"/>
                </a:rPr>
                <a:t>Extravasated fluid volume concentration [ml cm</a:t>
              </a:r>
              <a:r>
                <a:rPr lang="en-US" sz="1600" baseline="30000" dirty="0">
                  <a:latin typeface="Avenir Next LT Pro" panose="020B0504020202020204" pitchFamily="34" charset="0"/>
                </a:rPr>
                <a:t>-3</a:t>
              </a:r>
              <a:r>
                <a:rPr lang="en-US" sz="1600" dirty="0">
                  <a:latin typeface="Avenir Next LT Pro" panose="020B0504020202020204" pitchFamily="34" charset="0"/>
                </a:rPr>
                <a:t>]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266123" y="5716692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4653286" y="5724798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46351" y="5714821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5A7C3-9DA7-844C-8B3E-3F16530EF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39" y="2218524"/>
            <a:ext cx="3589020" cy="3589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C6605-B8C3-439D-BBD7-E0E7A1470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569" y="2218524"/>
            <a:ext cx="3589020" cy="3589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5F4F11-420E-A54F-2015-081FFE2A5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247" y="2218524"/>
            <a:ext cx="3589020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5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4972613" y="1332499"/>
            <a:ext cx="292895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after 60 min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IN TISSUE DURING ADMINSTRATION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D8E7CB-C23A-5639-5328-58B3D6B611CE}"/>
              </a:ext>
            </a:extLst>
          </p:cNvPr>
          <p:cNvGrpSpPr/>
          <p:nvPr/>
        </p:nvGrpSpPr>
        <p:grpSpPr>
          <a:xfrm>
            <a:off x="59032" y="1568169"/>
            <a:ext cx="5083913" cy="3352038"/>
            <a:chOff x="59032" y="1568169"/>
            <a:chExt cx="5083913" cy="33520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9458E4-87C3-BEE7-4D7E-B9391269F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64" y="1568169"/>
              <a:ext cx="3695319" cy="3352038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C03036E6-409B-6C52-5072-AA5905EB1AA5}"/>
                </a:ext>
              </a:extLst>
            </p:cNvPr>
            <p:cNvSpPr txBox="1">
              <a:spLocks/>
            </p:cNvSpPr>
            <p:nvPr/>
          </p:nvSpPr>
          <p:spPr>
            <a:xfrm>
              <a:off x="59032" y="1895608"/>
              <a:ext cx="5083913" cy="28802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Avenir Next LT Pro" panose="020B0504020202020204" pitchFamily="34" charset="0"/>
                </a:rPr>
                <a:t>Extravasated fluid volume concentration [ml cm</a:t>
              </a:r>
              <a:r>
                <a:rPr lang="en-US" sz="1600" baseline="30000" dirty="0">
                  <a:latin typeface="Avenir Next LT Pro" panose="020B0504020202020204" pitchFamily="34" charset="0"/>
                </a:rPr>
                <a:t>-3</a:t>
              </a:r>
              <a:r>
                <a:rPr lang="en-US" sz="1600" dirty="0">
                  <a:latin typeface="Avenir Next LT Pro" panose="020B0504020202020204" pitchFamily="34" charset="0"/>
                </a:rPr>
                <a:t>]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280871" y="5716691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4668034" y="5724797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61099" y="5714820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8A333-1F42-F581-E6B7-9109E644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97" y="2218523"/>
            <a:ext cx="3589020" cy="3589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42A3B6-569F-A104-2C05-0A3A43C92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096" y="2218523"/>
            <a:ext cx="3589020" cy="3589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5715B-5FF7-C731-6095-CB2AA29BB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185" y="2218523"/>
            <a:ext cx="3589020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2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43" y="733333"/>
            <a:ext cx="7623695" cy="585221"/>
          </a:xfrm>
        </p:spPr>
        <p:txBody>
          <a:bodyPr>
            <a:normAutofit/>
          </a:bodyPr>
          <a:lstStyle/>
          <a:p>
            <a:r>
              <a:rPr lang="en-US" sz="2600" dirty="0"/>
              <a:t>STAGE 2 AFTER ADMINISTRATION CEASES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211A0-3CED-E645-D155-BE06CC1D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61" y="1453101"/>
            <a:ext cx="10137687" cy="290155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DE2A02D-9BD9-ACAE-638E-0432FE87D46A}"/>
              </a:ext>
            </a:extLst>
          </p:cNvPr>
          <p:cNvGrpSpPr/>
          <p:nvPr/>
        </p:nvGrpSpPr>
        <p:grpSpPr>
          <a:xfrm>
            <a:off x="1946030" y="4624102"/>
            <a:ext cx="9664780" cy="1627035"/>
            <a:chOff x="1860982" y="4833693"/>
            <a:chExt cx="9664780" cy="16270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602F42-DF95-0DA1-8C06-EEC67CD4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0982" y="4833693"/>
              <a:ext cx="3826981" cy="9424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0017B1-007F-B080-A3E9-E00103AD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4089" y="5819824"/>
              <a:ext cx="3353268" cy="30484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83CA2E-9B99-127F-7291-75F5A5D7F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861" y="5834572"/>
              <a:ext cx="3572374" cy="2762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578B5E-42CF-C2CB-8E2A-AC3C130F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7644" y="6147650"/>
              <a:ext cx="4286848" cy="2762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93EF3B-B1A9-BC9F-568C-9774B3635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4492" y="6174938"/>
              <a:ext cx="4801270" cy="285790"/>
            </a:xfrm>
            <a:prstGeom prst="rect">
              <a:avLst/>
            </a:prstGeom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F77A1C2-9858-E704-A1E9-0850CE315C53}"/>
              </a:ext>
            </a:extLst>
          </p:cNvPr>
          <p:cNvSpPr txBox="1">
            <a:spLocks/>
          </p:cNvSpPr>
          <p:nvPr/>
        </p:nvSpPr>
        <p:spPr>
          <a:xfrm>
            <a:off x="579343" y="4323987"/>
            <a:ext cx="8307714" cy="472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900" dirty="0">
                <a:solidFill>
                  <a:srgbClr val="4B9CD3"/>
                </a:solidFill>
              </a:rPr>
              <a:t>Residual pressure from extravasated fluid temporarily trapped in tissue </a:t>
            </a:r>
          </a:p>
        </p:txBody>
      </p:sp>
    </p:spTree>
    <p:extLst>
      <p:ext uri="{BB962C8B-B14F-4D97-AF65-F5344CB8AC3E}">
        <p14:creationId xmlns:p14="http://schemas.microsoft.com/office/powerpoint/2010/main" val="312655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43" y="733333"/>
            <a:ext cx="7623695" cy="585221"/>
          </a:xfrm>
        </p:spPr>
        <p:txBody>
          <a:bodyPr>
            <a:normAutofit/>
          </a:bodyPr>
          <a:lstStyle/>
          <a:p>
            <a:r>
              <a:rPr lang="en-US" sz="2600" dirty="0"/>
              <a:t>STAGE 2 </a:t>
            </a:r>
            <a:r>
              <a:rPr lang="en-US" sz="2600" dirty="0">
                <a:solidFill>
                  <a:srgbClr val="4B9CD3"/>
                </a:solidFill>
              </a:rPr>
              <a:t>LATERAL</a:t>
            </a:r>
            <a:r>
              <a:rPr lang="en-US" sz="2600" dirty="0"/>
              <a:t> FLOW in 3D GRID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5B188-0B35-9DB4-F131-C13C29DB0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69" y="1367512"/>
            <a:ext cx="7695369" cy="8268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1459D2-4D65-71A9-B742-2714D6221CBE}"/>
              </a:ext>
            </a:extLst>
          </p:cNvPr>
          <p:cNvGrpSpPr/>
          <p:nvPr/>
        </p:nvGrpSpPr>
        <p:grpSpPr>
          <a:xfrm>
            <a:off x="3240552" y="2363691"/>
            <a:ext cx="8011643" cy="4248743"/>
            <a:chOff x="3240552" y="2363691"/>
            <a:chExt cx="8011643" cy="42487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FA4267-314B-3604-A632-B7F7BD739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0552" y="2363691"/>
              <a:ext cx="8011643" cy="4248743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D2936C-CD22-04F7-0C99-3BC4A12F901E}"/>
                </a:ext>
              </a:extLst>
            </p:cNvPr>
            <p:cNvSpPr/>
            <p:nvPr/>
          </p:nvSpPr>
          <p:spPr>
            <a:xfrm>
              <a:off x="8545275" y="6232323"/>
              <a:ext cx="402956" cy="1915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774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658521"/>
            <a:ext cx="7623695" cy="585221"/>
          </a:xfrm>
        </p:spPr>
        <p:txBody>
          <a:bodyPr>
            <a:normAutofit/>
          </a:bodyPr>
          <a:lstStyle/>
          <a:p>
            <a:r>
              <a:rPr lang="en-US" sz="2600" dirty="0"/>
              <a:t>STAGE 2 </a:t>
            </a:r>
            <a:r>
              <a:rPr lang="en-US" sz="2600" dirty="0">
                <a:solidFill>
                  <a:srgbClr val="E25D3C"/>
                </a:solidFill>
              </a:rPr>
              <a:t>Vertical</a:t>
            </a:r>
            <a:r>
              <a:rPr lang="en-US" sz="2600" dirty="0"/>
              <a:t> FLOW in 3D GRID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B4170-D576-838A-E2B3-68DF1B338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95" y="2631872"/>
            <a:ext cx="5857740" cy="79259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D889E15-2564-8F2F-F6DB-F48C1188F986}"/>
              </a:ext>
            </a:extLst>
          </p:cNvPr>
          <p:cNvGrpSpPr/>
          <p:nvPr/>
        </p:nvGrpSpPr>
        <p:grpSpPr>
          <a:xfrm>
            <a:off x="2522692" y="4078772"/>
            <a:ext cx="7765144" cy="1636815"/>
            <a:chOff x="1923348" y="3768806"/>
            <a:chExt cx="7765144" cy="16368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0F6D83-DE8E-FFE4-9285-E8E72D5B3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3348" y="3768806"/>
              <a:ext cx="7401958" cy="1371791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BDBE6CB-9BCC-5440-2AF5-934934DF70FC}"/>
                </a:ext>
              </a:extLst>
            </p:cNvPr>
            <p:cNvSpPr/>
            <p:nvPr/>
          </p:nvSpPr>
          <p:spPr>
            <a:xfrm>
              <a:off x="9144002" y="4764962"/>
              <a:ext cx="544490" cy="6406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4305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10" y="581402"/>
            <a:ext cx="7555038" cy="782102"/>
          </a:xfrm>
        </p:spPr>
        <p:txBody>
          <a:bodyPr>
            <a:normAutofit/>
          </a:bodyPr>
          <a:lstStyle/>
          <a:p>
            <a:r>
              <a:rPr lang="en-US" sz="2600" dirty="0"/>
              <a:t>VASCULAR REMOVAL of extravasated FLUID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04FBD-7966-067E-B52D-6B065F3EB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72" y="1444916"/>
            <a:ext cx="8458428" cy="1523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5AD15D-EE32-92C9-8FA4-6788F649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897" y="2926831"/>
            <a:ext cx="5314203" cy="3104928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31A9B-9588-1829-8413-C79067141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566" y="6107659"/>
            <a:ext cx="5258534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E4A0-611D-4050-9768-A8F69D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839" y="2127072"/>
            <a:ext cx="8436969" cy="999189"/>
          </a:xfrm>
        </p:spPr>
        <p:txBody>
          <a:bodyPr>
            <a:normAutofit/>
          </a:bodyPr>
          <a:lstStyle/>
          <a:p>
            <a:r>
              <a:rPr lang="en-US" sz="2600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9183-6643-403C-B4EB-67810495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839" y="3583861"/>
            <a:ext cx="5844322" cy="229766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600" dirty="0"/>
              <a:t>Build a computational tool (software) to calculate 3D dose distributions in tissue with interfaces and flexibility appropriate for radionuclide extravasations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0944-635F-44B3-9401-C1601CC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48F12-1B31-4734-AC8E-53F3F9B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E0CBC2-8E1B-E4E3-3435-72A78D4BB4E9}"/>
              </a:ext>
            </a:extLst>
          </p:cNvPr>
          <p:cNvSpPr txBox="1">
            <a:spLocks/>
          </p:cNvSpPr>
          <p:nvPr/>
        </p:nvSpPr>
        <p:spPr>
          <a:xfrm>
            <a:off x="290596" y="1383853"/>
            <a:ext cx="11610808" cy="472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900" dirty="0">
                <a:solidFill>
                  <a:srgbClr val="4B9CD3"/>
                </a:solidFill>
              </a:rPr>
              <a:t>Extravasation occurs when the radiopharmaceutical intended for the bloodstream leaks into surrounding tissue.</a:t>
            </a:r>
          </a:p>
        </p:txBody>
      </p:sp>
    </p:spTree>
    <p:extLst>
      <p:ext uri="{BB962C8B-B14F-4D97-AF65-F5344CB8AC3E}">
        <p14:creationId xmlns:p14="http://schemas.microsoft.com/office/powerpoint/2010/main" val="1910745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04" y="1299216"/>
            <a:ext cx="4344052" cy="585221"/>
          </a:xfrm>
        </p:spPr>
        <p:txBody>
          <a:bodyPr>
            <a:normAutofit/>
          </a:bodyPr>
          <a:lstStyle/>
          <a:p>
            <a:r>
              <a:rPr lang="en-US" sz="2600" dirty="0"/>
              <a:t>RELATIVE ELEVATION HEAD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1411D7-892C-519C-EB3C-94841B668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862" y="1373685"/>
            <a:ext cx="6935168" cy="28293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53FF70-AD67-52CE-3465-E681CD22AA7E}"/>
              </a:ext>
            </a:extLst>
          </p:cNvPr>
          <p:cNvGrpSpPr/>
          <p:nvPr/>
        </p:nvGrpSpPr>
        <p:grpSpPr>
          <a:xfrm>
            <a:off x="642766" y="2513734"/>
            <a:ext cx="7894679" cy="3626838"/>
            <a:chOff x="642766" y="2513734"/>
            <a:chExt cx="7894679" cy="36268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A7268F-905C-4A8C-1C74-BADD1569D237}"/>
                </a:ext>
              </a:extLst>
            </p:cNvPr>
            <p:cNvGrpSpPr/>
            <p:nvPr/>
          </p:nvGrpSpPr>
          <p:grpSpPr>
            <a:xfrm>
              <a:off x="642766" y="2513734"/>
              <a:ext cx="7894679" cy="3626838"/>
              <a:chOff x="1797509" y="1646785"/>
              <a:chExt cx="7894679" cy="362683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9AC0303-944A-44FA-0271-4A4CC819B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7509" y="1646785"/>
                <a:ext cx="3759851" cy="57843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2F3FB11-6F08-F3A0-B788-0F97D6A9E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9809" y="3188098"/>
                <a:ext cx="7192379" cy="1600423"/>
              </a:xfrm>
              <a:prstGeom prst="rect">
                <a:avLst/>
              </a:prstGeom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B5A5313-36D0-8156-4AB3-EA7F2B91FE80}"/>
                  </a:ext>
                </a:extLst>
              </p:cNvPr>
              <p:cNvSpPr/>
              <p:nvPr/>
            </p:nvSpPr>
            <p:spPr>
              <a:xfrm>
                <a:off x="5667293" y="4632964"/>
                <a:ext cx="544490" cy="6406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F3A8BA4-18CC-B038-3B62-C26CFDEEB116}"/>
                </a:ext>
              </a:extLst>
            </p:cNvPr>
            <p:cNvSpPr/>
            <p:nvPr/>
          </p:nvSpPr>
          <p:spPr>
            <a:xfrm>
              <a:off x="4512550" y="5404117"/>
              <a:ext cx="402956" cy="1915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37DAAEF-BA86-8574-7382-2040E0F51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291" y="4364270"/>
            <a:ext cx="1952898" cy="1886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7FF2C-9BAB-104C-1E3E-574280969639}"/>
              </a:ext>
            </a:extLst>
          </p:cNvPr>
          <p:cNvSpPr txBox="1">
            <a:spLocks/>
          </p:cNvSpPr>
          <p:nvPr/>
        </p:nvSpPr>
        <p:spPr>
          <a:xfrm>
            <a:off x="9450031" y="6133846"/>
            <a:ext cx="1952898" cy="72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Fig. 3(C) in </a:t>
            </a:r>
            <a:r>
              <a:rPr lang="en-US" sz="1200" dirty="0" err="1">
                <a:solidFill>
                  <a:schemeClr val="tx1"/>
                </a:solidFill>
              </a:rPr>
              <a:t>Iori</a:t>
            </a:r>
            <a:r>
              <a:rPr lang="en-US" sz="1200" dirty="0">
                <a:solidFill>
                  <a:schemeClr val="tx1"/>
                </a:solidFill>
              </a:rPr>
              <a:t> et al. (2022)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https://doi.org/10.21203/rs.3.rs-2009242/v1 </a:t>
            </a:r>
          </a:p>
        </p:txBody>
      </p:sp>
    </p:spTree>
    <p:extLst>
      <p:ext uri="{BB962C8B-B14F-4D97-AF65-F5344CB8AC3E}">
        <p14:creationId xmlns:p14="http://schemas.microsoft.com/office/powerpoint/2010/main" val="203985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60" y="781761"/>
            <a:ext cx="7623695" cy="585221"/>
          </a:xfrm>
        </p:spPr>
        <p:txBody>
          <a:bodyPr>
            <a:normAutofit/>
          </a:bodyPr>
          <a:lstStyle/>
          <a:p>
            <a:r>
              <a:rPr lang="en-US" sz="2600" dirty="0"/>
              <a:t>RADIAL DISTANCES FOR ELEVATION HEAD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8A158-F56D-F940-C8A6-2F5117417DA7}"/>
              </a:ext>
            </a:extLst>
          </p:cNvPr>
          <p:cNvGrpSpPr/>
          <p:nvPr/>
        </p:nvGrpSpPr>
        <p:grpSpPr>
          <a:xfrm>
            <a:off x="2041739" y="1698083"/>
            <a:ext cx="8668960" cy="4648849"/>
            <a:chOff x="2041739" y="1698083"/>
            <a:chExt cx="8668960" cy="46488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7E19A3-0327-0FEC-3E5F-50F5AD7A0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1739" y="1698083"/>
              <a:ext cx="8668960" cy="4648849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13A289-71A0-4B62-4C61-C3B5B83AD96C}"/>
                </a:ext>
              </a:extLst>
            </p:cNvPr>
            <p:cNvSpPr/>
            <p:nvPr/>
          </p:nvSpPr>
          <p:spPr>
            <a:xfrm>
              <a:off x="2241755" y="5980443"/>
              <a:ext cx="1165351" cy="3664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27637F-D68A-3545-B186-BE4D906465D8}"/>
                </a:ext>
              </a:extLst>
            </p:cNvPr>
            <p:cNvSpPr/>
            <p:nvPr/>
          </p:nvSpPr>
          <p:spPr>
            <a:xfrm>
              <a:off x="9801303" y="6039435"/>
              <a:ext cx="402956" cy="1915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42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486332" y="3136389"/>
            <a:ext cx="11268134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/>
              <a:t>STAGE 2 FLOW </a:t>
            </a:r>
            <a:r>
              <a:rPr lang="en-US" sz="2600" dirty="0" err="1"/>
              <a:t>TESTiNg</a:t>
            </a:r>
            <a:r>
              <a:rPr lang="en-US" sz="2600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1308222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FLOW AFTER ADMINSTRATION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720141" y="5903304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5059099" y="5910580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31603" y="5901114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F1425-B684-86D7-BF46-6B3DE755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145"/>
            <a:ext cx="11882628" cy="4111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7AAA4A-8153-792D-FD2A-4AD511C285CA}"/>
              </a:ext>
            </a:extLst>
          </p:cNvPr>
          <p:cNvSpPr/>
          <p:nvPr/>
        </p:nvSpPr>
        <p:spPr>
          <a:xfrm>
            <a:off x="1639691" y="2043581"/>
            <a:ext cx="10403457" cy="37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D1EB-DCA2-9714-A769-02138E2AC842}"/>
              </a:ext>
            </a:extLst>
          </p:cNvPr>
          <p:cNvSpPr txBox="1">
            <a:spLocks/>
          </p:cNvSpPr>
          <p:nvPr/>
        </p:nvSpPr>
        <p:spPr>
          <a:xfrm>
            <a:off x="148852" y="2250395"/>
            <a:ext cx="1639691" cy="769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venir Next LT Pro" panose="020B0504020202020204" pitchFamily="34" charset="0"/>
              </a:rPr>
              <a:t>Extravasated fluid volume conc. [ml cm</a:t>
            </a:r>
            <a:r>
              <a:rPr lang="en-US" sz="1600" baseline="30000" dirty="0">
                <a:latin typeface="Avenir Next LT Pro" panose="020B0504020202020204" pitchFamily="34" charset="0"/>
              </a:rPr>
              <a:t>-3</a:t>
            </a:r>
            <a:r>
              <a:rPr lang="en-US" sz="1600" dirty="0">
                <a:latin typeface="Avenir Next LT Pro" panose="020B0504020202020204" pitchFamily="34" charset="0"/>
              </a:rPr>
              <a:t>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2410840" y="1546854"/>
            <a:ext cx="737031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Affected tissue is immediately elevated </a:t>
            </a:r>
          </a:p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when administration ceases  + 0 min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D1F85-B2C8-4BDE-819B-9B92F6A9F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14382" y="1196435"/>
            <a:ext cx="1085582" cy="11494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3377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6503E8-CF07-BE0B-1266-8B48B48F4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532"/>
            <a:ext cx="11882628" cy="411156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FLOW AFTER ADMINSTRATION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720141" y="5903304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5059099" y="5910580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31603" y="5901114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AAA4A-8153-792D-FD2A-4AD511C285CA}"/>
              </a:ext>
            </a:extLst>
          </p:cNvPr>
          <p:cNvSpPr/>
          <p:nvPr/>
        </p:nvSpPr>
        <p:spPr>
          <a:xfrm>
            <a:off x="1639691" y="2043581"/>
            <a:ext cx="10403457" cy="37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D1EB-DCA2-9714-A769-02138E2AC842}"/>
              </a:ext>
            </a:extLst>
          </p:cNvPr>
          <p:cNvSpPr txBox="1">
            <a:spLocks/>
          </p:cNvSpPr>
          <p:nvPr/>
        </p:nvSpPr>
        <p:spPr>
          <a:xfrm>
            <a:off x="148852" y="2250395"/>
            <a:ext cx="1639691" cy="769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venir Next LT Pro" panose="020B0504020202020204" pitchFamily="34" charset="0"/>
              </a:rPr>
              <a:t>Extravasated fluid volume conc. [ml cm</a:t>
            </a:r>
            <a:r>
              <a:rPr lang="en-US" sz="1600" baseline="30000" dirty="0">
                <a:latin typeface="Avenir Next LT Pro" panose="020B0504020202020204" pitchFamily="34" charset="0"/>
              </a:rPr>
              <a:t>-3</a:t>
            </a:r>
            <a:r>
              <a:rPr lang="en-US" sz="1600" dirty="0">
                <a:latin typeface="Avenir Next LT Pro" panose="020B0504020202020204" pitchFamily="34" charset="0"/>
              </a:rPr>
              <a:t>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2410840" y="1546854"/>
            <a:ext cx="737031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Affected tissue is immediately elevated </a:t>
            </a:r>
          </a:p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when administration ceases  + 18 min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22F1B-CB91-CA24-AC2E-5E5C19D0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14382" y="1196435"/>
            <a:ext cx="1085582" cy="11494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91205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DD0010-1CE1-40F9-4111-6ADBA7C2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231"/>
            <a:ext cx="11882628" cy="411156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35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FLOW AFTER ADMINSTRATION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720141" y="5903304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5059099" y="5910580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31603" y="5901114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AAA4A-8153-792D-FD2A-4AD511C285CA}"/>
              </a:ext>
            </a:extLst>
          </p:cNvPr>
          <p:cNvSpPr/>
          <p:nvPr/>
        </p:nvSpPr>
        <p:spPr>
          <a:xfrm>
            <a:off x="1639691" y="2043581"/>
            <a:ext cx="10403457" cy="37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D1EB-DCA2-9714-A769-02138E2AC842}"/>
              </a:ext>
            </a:extLst>
          </p:cNvPr>
          <p:cNvSpPr txBox="1">
            <a:spLocks/>
          </p:cNvSpPr>
          <p:nvPr/>
        </p:nvSpPr>
        <p:spPr>
          <a:xfrm>
            <a:off x="148852" y="2250395"/>
            <a:ext cx="1639691" cy="769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venir Next LT Pro" panose="020B0504020202020204" pitchFamily="34" charset="0"/>
              </a:rPr>
              <a:t>Extravasated fluid volume conc. [ml cm</a:t>
            </a:r>
            <a:r>
              <a:rPr lang="en-US" sz="1600" baseline="30000" dirty="0">
                <a:latin typeface="Avenir Next LT Pro" panose="020B0504020202020204" pitchFamily="34" charset="0"/>
              </a:rPr>
              <a:t>-3</a:t>
            </a:r>
            <a:r>
              <a:rPr lang="en-US" sz="1600" dirty="0">
                <a:latin typeface="Avenir Next LT Pro" panose="020B0504020202020204" pitchFamily="34" charset="0"/>
              </a:rPr>
              <a:t>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2410840" y="1546854"/>
            <a:ext cx="737031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Affected tissue is immediately elevated </a:t>
            </a:r>
          </a:p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when administration ceases  + 33 min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D9C2AC-32C9-4F4B-D30D-5858AC24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14382" y="1196435"/>
            <a:ext cx="1085582" cy="11494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77516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0009A6-309F-8FBD-20EB-5149A8928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231"/>
            <a:ext cx="11882628" cy="411156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FLOW AFTER ADMINSTRATION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720141" y="5903304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5059099" y="5910580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31603" y="5901114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AAA4A-8153-792D-FD2A-4AD511C285CA}"/>
              </a:ext>
            </a:extLst>
          </p:cNvPr>
          <p:cNvSpPr/>
          <p:nvPr/>
        </p:nvSpPr>
        <p:spPr>
          <a:xfrm>
            <a:off x="1639691" y="2043581"/>
            <a:ext cx="10403457" cy="37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D1EB-DCA2-9714-A769-02138E2AC842}"/>
              </a:ext>
            </a:extLst>
          </p:cNvPr>
          <p:cNvSpPr txBox="1">
            <a:spLocks/>
          </p:cNvSpPr>
          <p:nvPr/>
        </p:nvSpPr>
        <p:spPr>
          <a:xfrm>
            <a:off x="148852" y="2250395"/>
            <a:ext cx="1639691" cy="769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venir Next LT Pro" panose="020B0504020202020204" pitchFamily="34" charset="0"/>
              </a:rPr>
              <a:t>Extravasated fluid volume conc. [ml cm</a:t>
            </a:r>
            <a:r>
              <a:rPr lang="en-US" sz="1600" baseline="30000" dirty="0">
                <a:latin typeface="Avenir Next LT Pro" panose="020B0504020202020204" pitchFamily="34" charset="0"/>
              </a:rPr>
              <a:t>-3</a:t>
            </a:r>
            <a:r>
              <a:rPr lang="en-US" sz="1600" dirty="0">
                <a:latin typeface="Avenir Next LT Pro" panose="020B0504020202020204" pitchFamily="34" charset="0"/>
              </a:rPr>
              <a:t>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2410840" y="1546854"/>
            <a:ext cx="737031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Affected tissue is immediately elevated </a:t>
            </a:r>
          </a:p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when administration ceases  + 46 min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22F1B-CB91-CA24-AC2E-5E5C19D0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14382" y="1196435"/>
            <a:ext cx="1085582" cy="11494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A6ED4E5-9919-8FD8-1D21-6479D81973C1}"/>
              </a:ext>
            </a:extLst>
          </p:cNvPr>
          <p:cNvSpPr txBox="1">
            <a:spLocks/>
          </p:cNvSpPr>
          <p:nvPr/>
        </p:nvSpPr>
        <p:spPr>
          <a:xfrm>
            <a:off x="21830" y="1720826"/>
            <a:ext cx="1499191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 Lower maximum </a:t>
            </a:r>
          </a:p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in this scale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AEFB3-E0DD-7E14-52FD-4E30BAF62E66}"/>
              </a:ext>
            </a:extLst>
          </p:cNvPr>
          <p:cNvSpPr txBox="1">
            <a:spLocks/>
          </p:cNvSpPr>
          <p:nvPr/>
        </p:nvSpPr>
        <p:spPr>
          <a:xfrm>
            <a:off x="0" y="5316886"/>
            <a:ext cx="1499191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 Lower maximum </a:t>
            </a:r>
          </a:p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in this scale</a:t>
            </a:r>
          </a:p>
        </p:txBody>
      </p:sp>
    </p:spTree>
    <p:extLst>
      <p:ext uri="{BB962C8B-B14F-4D97-AF65-F5344CB8AC3E}">
        <p14:creationId xmlns:p14="http://schemas.microsoft.com/office/powerpoint/2010/main" val="1655901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7863D5-24E1-B68F-AC0D-3B9A501ED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979"/>
            <a:ext cx="11882628" cy="411156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37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FLOW AFTER ADMINSTRATION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720141" y="5903304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5059099" y="5910580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31603" y="5901114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AAA4A-8153-792D-FD2A-4AD511C285CA}"/>
              </a:ext>
            </a:extLst>
          </p:cNvPr>
          <p:cNvSpPr/>
          <p:nvPr/>
        </p:nvSpPr>
        <p:spPr>
          <a:xfrm>
            <a:off x="1639691" y="2043581"/>
            <a:ext cx="10403457" cy="37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D1EB-DCA2-9714-A769-02138E2AC842}"/>
              </a:ext>
            </a:extLst>
          </p:cNvPr>
          <p:cNvSpPr txBox="1">
            <a:spLocks/>
          </p:cNvSpPr>
          <p:nvPr/>
        </p:nvSpPr>
        <p:spPr>
          <a:xfrm>
            <a:off x="148852" y="2250395"/>
            <a:ext cx="1639691" cy="769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venir Next LT Pro" panose="020B0504020202020204" pitchFamily="34" charset="0"/>
              </a:rPr>
              <a:t>Extravasated fluid volume conc. [ml cm</a:t>
            </a:r>
            <a:r>
              <a:rPr lang="en-US" sz="1600" baseline="30000" dirty="0">
                <a:latin typeface="Avenir Next LT Pro" panose="020B0504020202020204" pitchFamily="34" charset="0"/>
              </a:rPr>
              <a:t>-3</a:t>
            </a:r>
            <a:r>
              <a:rPr lang="en-US" sz="1600" dirty="0">
                <a:latin typeface="Avenir Next LT Pro" panose="020B0504020202020204" pitchFamily="34" charset="0"/>
              </a:rPr>
              <a:t>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2410840" y="1546854"/>
            <a:ext cx="737031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Affected tissue is immediately elevated </a:t>
            </a:r>
          </a:p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when administration ceases  + 54 min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D9C2AC-32C9-4F4B-D30D-5858AC24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14382" y="1196435"/>
            <a:ext cx="1085582" cy="11494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17A60C-0C3C-C838-660A-2C49BD176B21}"/>
              </a:ext>
            </a:extLst>
          </p:cNvPr>
          <p:cNvSpPr txBox="1">
            <a:spLocks/>
          </p:cNvSpPr>
          <p:nvPr/>
        </p:nvSpPr>
        <p:spPr>
          <a:xfrm>
            <a:off x="21830" y="1720826"/>
            <a:ext cx="1499191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 Lower maximum </a:t>
            </a:r>
          </a:p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in this scale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8DD8E7-9856-46B2-C1C1-8C0A975F195D}"/>
              </a:ext>
            </a:extLst>
          </p:cNvPr>
          <p:cNvSpPr txBox="1">
            <a:spLocks/>
          </p:cNvSpPr>
          <p:nvPr/>
        </p:nvSpPr>
        <p:spPr>
          <a:xfrm>
            <a:off x="0" y="5316886"/>
            <a:ext cx="1499191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 Lower maximum </a:t>
            </a:r>
          </a:p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in this scale</a:t>
            </a:r>
          </a:p>
        </p:txBody>
      </p:sp>
    </p:spTree>
    <p:extLst>
      <p:ext uri="{BB962C8B-B14F-4D97-AF65-F5344CB8AC3E}">
        <p14:creationId xmlns:p14="http://schemas.microsoft.com/office/powerpoint/2010/main" val="3857261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30863C-F381-87EC-E791-26652D2F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979"/>
            <a:ext cx="11882628" cy="411156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276D-0D82-E478-C830-9DAA8403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7ABF-40E6-3F49-C1EA-038E04BC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C37B7C-6BE6-B8E8-4438-9DDCB16230A1}"/>
              </a:ext>
            </a:extLst>
          </p:cNvPr>
          <p:cNvSpPr txBox="1">
            <a:spLocks/>
          </p:cNvSpPr>
          <p:nvPr/>
        </p:nvSpPr>
        <p:spPr>
          <a:xfrm>
            <a:off x="337479" y="750912"/>
            <a:ext cx="11705669" cy="585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TEST OF LARGE-VOLUME EXTRAVASATION FLOW AFTER ADMINSTRATION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6D62885-5039-EC19-C82C-5FCA628942A4}"/>
              </a:ext>
            </a:extLst>
          </p:cNvPr>
          <p:cNvSpPr txBox="1">
            <a:spLocks/>
          </p:cNvSpPr>
          <p:nvPr/>
        </p:nvSpPr>
        <p:spPr>
          <a:xfrm>
            <a:off x="1720141" y="5903304"/>
            <a:ext cx="2881423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 (0.2 cm)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543CCB7-D217-42BB-8F4F-1539A8D9EA7A}"/>
              </a:ext>
            </a:extLst>
          </p:cNvPr>
          <p:cNvSpPr txBox="1">
            <a:spLocks/>
          </p:cNvSpPr>
          <p:nvPr/>
        </p:nvSpPr>
        <p:spPr>
          <a:xfrm>
            <a:off x="5059099" y="5910580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 (0.3 cm)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6609F2-5D3C-A124-1A10-0F963209B8BA}"/>
              </a:ext>
            </a:extLst>
          </p:cNvPr>
          <p:cNvSpPr txBox="1">
            <a:spLocks/>
          </p:cNvSpPr>
          <p:nvPr/>
        </p:nvSpPr>
        <p:spPr>
          <a:xfrm>
            <a:off x="8231603" y="5901114"/>
            <a:ext cx="396039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 (0.5 cm)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AAA4A-8153-792D-FD2A-4AD511C285CA}"/>
              </a:ext>
            </a:extLst>
          </p:cNvPr>
          <p:cNvSpPr/>
          <p:nvPr/>
        </p:nvSpPr>
        <p:spPr>
          <a:xfrm>
            <a:off x="1639691" y="2043581"/>
            <a:ext cx="10403457" cy="37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D1EB-DCA2-9714-A769-02138E2AC842}"/>
              </a:ext>
            </a:extLst>
          </p:cNvPr>
          <p:cNvSpPr txBox="1">
            <a:spLocks/>
          </p:cNvSpPr>
          <p:nvPr/>
        </p:nvSpPr>
        <p:spPr>
          <a:xfrm>
            <a:off x="148852" y="2250395"/>
            <a:ext cx="1639691" cy="769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venir Next LT Pro" panose="020B0504020202020204" pitchFamily="34" charset="0"/>
              </a:rPr>
              <a:t>Extravasated fluid volume conc. [ml cm</a:t>
            </a:r>
            <a:r>
              <a:rPr lang="en-US" sz="1600" baseline="30000" dirty="0">
                <a:latin typeface="Avenir Next LT Pro" panose="020B0504020202020204" pitchFamily="34" charset="0"/>
              </a:rPr>
              <a:t>-3</a:t>
            </a:r>
            <a:r>
              <a:rPr lang="en-US" sz="1600" dirty="0">
                <a:latin typeface="Avenir Next LT Pro" panose="020B0504020202020204" pitchFamily="34" charset="0"/>
              </a:rPr>
              <a:t>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BF681-3834-1A07-25A4-EC252019CEBB}"/>
              </a:ext>
            </a:extLst>
          </p:cNvPr>
          <p:cNvSpPr txBox="1">
            <a:spLocks/>
          </p:cNvSpPr>
          <p:nvPr/>
        </p:nvSpPr>
        <p:spPr>
          <a:xfrm>
            <a:off x="2410840" y="1546854"/>
            <a:ext cx="7370319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Affected tissue is immediately elevated </a:t>
            </a:r>
          </a:p>
          <a:p>
            <a:pPr algn="ctr"/>
            <a:r>
              <a:rPr lang="en-US" sz="2600" dirty="0">
                <a:solidFill>
                  <a:srgbClr val="4B9CD3"/>
                </a:solidFill>
                <a:latin typeface="Avenir Next LT Pro" panose="020B0504020202020204" pitchFamily="34" charset="0"/>
              </a:rPr>
              <a:t>when administration ceases  + 58 min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8AE55-D392-5E59-A2D0-A36F31EF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14382" y="1196435"/>
            <a:ext cx="1085582" cy="11494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C0B75C-679B-6240-29B5-5F01B65FB247}"/>
              </a:ext>
            </a:extLst>
          </p:cNvPr>
          <p:cNvSpPr txBox="1">
            <a:spLocks/>
          </p:cNvSpPr>
          <p:nvPr/>
        </p:nvSpPr>
        <p:spPr>
          <a:xfrm>
            <a:off x="21830" y="1720826"/>
            <a:ext cx="1499191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 Lower maximum </a:t>
            </a:r>
          </a:p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in this scale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0BF018-7C8A-B29F-C7F1-1E0569696254}"/>
              </a:ext>
            </a:extLst>
          </p:cNvPr>
          <p:cNvSpPr txBox="1">
            <a:spLocks/>
          </p:cNvSpPr>
          <p:nvPr/>
        </p:nvSpPr>
        <p:spPr>
          <a:xfrm>
            <a:off x="0" y="5316886"/>
            <a:ext cx="1499191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 Lower maximum </a:t>
            </a:r>
          </a:p>
          <a:p>
            <a:pPr algn="ctr"/>
            <a:r>
              <a:rPr lang="en-US" sz="1200" b="1" dirty="0">
                <a:solidFill>
                  <a:srgbClr val="E06F3C"/>
                </a:solidFill>
                <a:latin typeface="Avenir Next LT Pro" panose="020B0504020202020204" pitchFamily="34" charset="0"/>
              </a:rPr>
              <a:t>in this scale</a:t>
            </a:r>
          </a:p>
        </p:txBody>
      </p:sp>
    </p:spTree>
    <p:extLst>
      <p:ext uri="{BB962C8B-B14F-4D97-AF65-F5344CB8AC3E}">
        <p14:creationId xmlns:p14="http://schemas.microsoft.com/office/powerpoint/2010/main" val="3851198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4DB60-A3B5-73F8-5C72-1C8E6D27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403D6-BBDE-AECB-2E75-9B13BFA5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Renaissance CoDe development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14B5B-4F61-9671-77B4-9B3BF64B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7D87F2-055F-66BC-2F43-D35B452B57F6}"/>
              </a:ext>
            </a:extLst>
          </p:cNvPr>
          <p:cNvGrpSpPr/>
          <p:nvPr/>
        </p:nvGrpSpPr>
        <p:grpSpPr>
          <a:xfrm>
            <a:off x="4553748" y="2902036"/>
            <a:ext cx="3084503" cy="1053927"/>
            <a:chOff x="588594" y="3648058"/>
            <a:chExt cx="3084503" cy="105392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C00442-AD81-3CB4-69C7-F0CDF6711B20}"/>
                </a:ext>
              </a:extLst>
            </p:cNvPr>
            <p:cNvSpPr/>
            <p:nvPr/>
          </p:nvSpPr>
          <p:spPr>
            <a:xfrm>
              <a:off x="588594" y="3648058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924D3021-C179-1CDC-CEA5-B7EE3EA2A829}"/>
                </a:ext>
              </a:extLst>
            </p:cNvPr>
            <p:cNvSpPr txBox="1">
              <a:spLocks/>
            </p:cNvSpPr>
            <p:nvPr/>
          </p:nvSpPr>
          <p:spPr>
            <a:xfrm>
              <a:off x="595997" y="3648059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Activity Concentration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00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A9A3-B307-4225-A0D0-E6896B1D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45" y="864495"/>
            <a:ext cx="8190867" cy="585221"/>
          </a:xfrm>
        </p:spPr>
        <p:txBody>
          <a:bodyPr>
            <a:normAutofit/>
          </a:bodyPr>
          <a:lstStyle/>
          <a:p>
            <a:r>
              <a:rPr lang="en-US" sz="2600" dirty="0"/>
              <a:t>What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1D0C-FC1D-4AD1-92C4-CBA420B9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522231"/>
            <a:ext cx="10972800" cy="490168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Physical and chemical characteristics of the radiopharmaceutical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Administration flow rate and duration (gravity method, infusion pump, injection)</a:t>
            </a:r>
          </a:p>
          <a:p>
            <a:r>
              <a:rPr lang="en-US" sz="2200" dirty="0">
                <a:solidFill>
                  <a:schemeClr val="tx1"/>
                </a:solidFill>
              </a:rPr>
              <a:t>Biological composition and structure at the site of extravasation (tissue matrix)</a:t>
            </a:r>
          </a:p>
          <a:p>
            <a:r>
              <a:rPr lang="en-US" sz="2200" dirty="0">
                <a:solidFill>
                  <a:schemeClr val="tx1"/>
                </a:solidFill>
              </a:rPr>
              <a:t>Physical changes to the site (elevation of site, warm compress) </a:t>
            </a:r>
          </a:p>
          <a:p>
            <a:r>
              <a:rPr lang="en-US" sz="2200" dirty="0">
                <a:solidFill>
                  <a:schemeClr val="tx1"/>
                </a:solidFill>
              </a:rPr>
              <a:t>Biophysical movement and dissipation of extravasated fluid (flow &amp; vascular removal)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Volume of tissue affected by extravasated fluid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Extravasated fluid concentrations in tissue over time </a:t>
            </a:r>
          </a:p>
          <a:p>
            <a:r>
              <a:rPr lang="en-US" sz="2200" dirty="0">
                <a:solidFill>
                  <a:schemeClr val="tx1"/>
                </a:solidFill>
              </a:rPr>
              <a:t>Radioactivity extravasated (initial source term)</a:t>
            </a:r>
          </a:p>
          <a:p>
            <a:r>
              <a:rPr lang="en-US" sz="2200" dirty="0">
                <a:solidFill>
                  <a:schemeClr val="tx1"/>
                </a:solidFill>
              </a:rPr>
              <a:t>Radioactive decay, emission type and energy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A9A3-B307-4225-A0D0-E6896B1D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45" y="843726"/>
            <a:ext cx="8190867" cy="585221"/>
          </a:xfrm>
        </p:spPr>
        <p:txBody>
          <a:bodyPr>
            <a:normAutofit/>
          </a:bodyPr>
          <a:lstStyle/>
          <a:p>
            <a:r>
              <a:rPr lang="en-US" sz="2600" dirty="0"/>
              <a:t>ACTIVITY CONCENTRATION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1D0C-FC1D-4AD1-92C4-CBA420B9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5" y="1379930"/>
            <a:ext cx="10972800" cy="206521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Converts extravasated fluid in tissue into activity per unit volume</a:t>
            </a:r>
          </a:p>
          <a:p>
            <a:r>
              <a:rPr lang="en-US" sz="2200" dirty="0">
                <a:solidFill>
                  <a:schemeClr val="tx1"/>
                </a:solidFill>
              </a:rPr>
              <a:t>Applies to 3D computational grid of tissue with unit density that does not flex or deform</a:t>
            </a:r>
          </a:p>
          <a:p>
            <a:r>
              <a:rPr lang="en-US" sz="2200" dirty="0">
                <a:solidFill>
                  <a:schemeClr val="tx1"/>
                </a:solidFill>
              </a:rPr>
              <a:t>Two input parameters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DE0237-A6BD-B961-E837-601B25DB0521}"/>
              </a:ext>
            </a:extLst>
          </p:cNvPr>
          <p:cNvGrpSpPr/>
          <p:nvPr/>
        </p:nvGrpSpPr>
        <p:grpSpPr>
          <a:xfrm>
            <a:off x="761945" y="3271545"/>
            <a:ext cx="10247898" cy="1097434"/>
            <a:chOff x="491500" y="4433987"/>
            <a:chExt cx="10247898" cy="10974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D1A7BD-D773-142C-6941-089D39D9E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500" y="4433987"/>
              <a:ext cx="8505107" cy="10974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95C311-B0D3-E10D-7C5E-854345505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0342" y="4837904"/>
              <a:ext cx="1829056" cy="2896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7DD143-481E-CE96-0859-6904576DF04E}"/>
                </a:ext>
              </a:extLst>
            </p:cNvPr>
            <p:cNvSpPr/>
            <p:nvPr/>
          </p:nvSpPr>
          <p:spPr>
            <a:xfrm>
              <a:off x="1397479" y="5153205"/>
              <a:ext cx="2001328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BE336B-7DB7-A7F8-31EE-3F687AB33967}"/>
              </a:ext>
            </a:extLst>
          </p:cNvPr>
          <p:cNvSpPr txBox="1">
            <a:spLocks/>
          </p:cNvSpPr>
          <p:nvPr/>
        </p:nvSpPr>
        <p:spPr>
          <a:xfrm>
            <a:off x="457255" y="4510679"/>
            <a:ext cx="11429702" cy="225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</a:rPr>
              <a:t>Model without 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chemeClr val="tx1"/>
                </a:solidFill>
              </a:rPr>
              <a:t> input &amp; model with 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dirty="0">
                <a:solidFill>
                  <a:schemeClr val="tx1"/>
                </a:solidFill>
              </a:rPr>
              <a:t>input</a:t>
            </a:r>
          </a:p>
          <a:p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Transfers spatial- and time-dependent concentration data to the dosimetry model</a:t>
            </a:r>
          </a:p>
          <a:p>
            <a:r>
              <a:rPr lang="en-US" sz="2200" dirty="0">
                <a:solidFill>
                  <a:schemeClr val="tx1"/>
                </a:solidFill>
              </a:rPr>
              <a:t>Includes time-integrated activity concentration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C3CF10-3C83-759B-5541-86DC7EB4E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060" y="4923453"/>
            <a:ext cx="1409897" cy="44773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0AD9E9-6C6F-3CBC-EF4B-C20CF9760FC4}"/>
              </a:ext>
            </a:extLst>
          </p:cNvPr>
          <p:cNvSpPr txBox="1">
            <a:spLocks/>
          </p:cNvSpPr>
          <p:nvPr/>
        </p:nvSpPr>
        <p:spPr>
          <a:xfrm>
            <a:off x="838145" y="4923453"/>
            <a:ext cx="9664934" cy="472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900" dirty="0">
                <a:solidFill>
                  <a:srgbClr val="4B9CD3"/>
                </a:solidFill>
              </a:rPr>
              <a:t>Activity concentration in tissue ≤ Activity concentration of administered radiopharmaceutical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768781-941B-7B50-8C46-106F3CD80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755" y="5829156"/>
            <a:ext cx="3029373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0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A9A3-B307-4225-A0D0-E6896B1D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89" y="709422"/>
            <a:ext cx="8505107" cy="585221"/>
          </a:xfrm>
        </p:spPr>
        <p:txBody>
          <a:bodyPr>
            <a:normAutofit/>
          </a:bodyPr>
          <a:lstStyle/>
          <a:p>
            <a:r>
              <a:rPr lang="en-US" sz="2600" dirty="0"/>
              <a:t>ACTIVITY CONCENTRATION in tissue without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dirty="0"/>
              <a:t> INPUT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B485E8-8B1A-AD4E-A833-633C8AC3798F}"/>
              </a:ext>
            </a:extLst>
          </p:cNvPr>
          <p:cNvGrpSpPr/>
          <p:nvPr/>
        </p:nvGrpSpPr>
        <p:grpSpPr>
          <a:xfrm>
            <a:off x="385357" y="1725120"/>
            <a:ext cx="8622530" cy="4102805"/>
            <a:chOff x="385357" y="1002455"/>
            <a:chExt cx="8622530" cy="41028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C442F3-D593-7C8B-2F5F-E1782C55E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357" y="3342262"/>
              <a:ext cx="4862238" cy="45726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05E181-3854-9519-C296-4B2170F87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06" y="1002455"/>
              <a:ext cx="6718528" cy="167083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2D946CE-32DD-7579-2F66-16765B6B6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565" y="4310021"/>
              <a:ext cx="4267795" cy="3048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F0BA9FF-1F6C-81D3-4664-D64D42E0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5360" y="4352715"/>
              <a:ext cx="1493728" cy="3048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F700CB4-C6FB-9DA9-3AFA-81558BD26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655" y="4787176"/>
              <a:ext cx="8027838" cy="31808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23CF627-8DCD-E29B-E48C-C2CF8B8E7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7746" y="4825132"/>
              <a:ext cx="530141" cy="24234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510BCD-334B-8C27-A443-05D264C15FD2}"/>
              </a:ext>
            </a:extLst>
          </p:cNvPr>
          <p:cNvGrpSpPr/>
          <p:nvPr/>
        </p:nvGrpSpPr>
        <p:grpSpPr>
          <a:xfrm>
            <a:off x="396884" y="4530840"/>
            <a:ext cx="8640374" cy="390580"/>
            <a:chOff x="396884" y="4073639"/>
            <a:chExt cx="8640374" cy="390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8D3C81-93B8-D028-75AC-6B61BDA115CB}"/>
                </a:ext>
              </a:extLst>
            </p:cNvPr>
            <p:cNvGrpSpPr/>
            <p:nvPr/>
          </p:nvGrpSpPr>
          <p:grpSpPr>
            <a:xfrm>
              <a:off x="396884" y="4073639"/>
              <a:ext cx="8259322" cy="390580"/>
              <a:chOff x="396884" y="4073639"/>
              <a:chExt cx="8259322" cy="39058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4F64483-C55C-7089-0F3A-7F1A8A9FA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6884" y="4073639"/>
                <a:ext cx="7725853" cy="39058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9447238-05E8-6BD0-08AB-88921D63C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1787" y="4159373"/>
                <a:ext cx="495369" cy="257211"/>
              </a:xfrm>
              <a:prstGeom prst="rect">
                <a:avLst/>
              </a:prstGeom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A50EB69-38C2-562B-49CD-DD7F5318B196}"/>
                  </a:ext>
                </a:extLst>
              </p:cNvPr>
              <p:cNvSpPr/>
              <p:nvPr/>
            </p:nvSpPr>
            <p:spPr>
              <a:xfrm>
                <a:off x="8608581" y="4357918"/>
                <a:ext cx="47625" cy="463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695C2A-F1BE-18A0-EA84-410E5D625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65731" y="4159373"/>
              <a:ext cx="371527" cy="27626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8E7A9D-6C9A-495C-3FFB-6319BBF9C77E}"/>
              </a:ext>
            </a:extLst>
          </p:cNvPr>
          <p:cNvGrpSpPr/>
          <p:nvPr/>
        </p:nvGrpSpPr>
        <p:grpSpPr>
          <a:xfrm>
            <a:off x="8122737" y="1288506"/>
            <a:ext cx="3991049" cy="3203925"/>
            <a:chOff x="8122737" y="1288506"/>
            <a:chExt cx="3991049" cy="3203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91A76A-5098-3782-7431-07A6BD623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22737" y="1288506"/>
              <a:ext cx="3991049" cy="320392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5FDCD52-4141-9788-93C9-DA8596A91BC1}"/>
                </a:ext>
              </a:extLst>
            </p:cNvPr>
            <p:cNvSpPr/>
            <p:nvPr/>
          </p:nvSpPr>
          <p:spPr>
            <a:xfrm>
              <a:off x="11171907" y="4088576"/>
              <a:ext cx="783210" cy="28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DA52-95BF-40CA-507F-33492C15F55B}"/>
              </a:ext>
            </a:extLst>
          </p:cNvPr>
          <p:cNvSpPr txBox="1">
            <a:spLocks/>
          </p:cNvSpPr>
          <p:nvPr/>
        </p:nvSpPr>
        <p:spPr>
          <a:xfrm>
            <a:off x="1296968" y="3491373"/>
            <a:ext cx="5910166" cy="472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900" dirty="0">
                <a:solidFill>
                  <a:srgbClr val="4B9CD3"/>
                </a:solidFill>
              </a:rPr>
              <a:t>For cubic computational cells,  </a:t>
            </a:r>
            <a:r>
              <a:rPr lang="en-US" sz="1900" b="1" i="1" dirty="0">
                <a:solidFill>
                  <a:srgbClr val="4B9C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s</a:t>
            </a:r>
            <a:r>
              <a:rPr lang="en-US" sz="1900" b="1" i="1" baseline="30000" dirty="0">
                <a:solidFill>
                  <a:srgbClr val="4B9C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900" dirty="0">
                <a:solidFill>
                  <a:srgbClr val="4B9CD3"/>
                </a:solidFill>
              </a:rPr>
              <a:t> lateral area [cm</a:t>
            </a:r>
            <a:r>
              <a:rPr lang="en-US" sz="1900" baseline="30000" dirty="0">
                <a:solidFill>
                  <a:srgbClr val="4B9CD3"/>
                </a:solidFill>
              </a:rPr>
              <a:t>2</a:t>
            </a:r>
            <a:r>
              <a:rPr lang="en-US" sz="1900" dirty="0">
                <a:solidFill>
                  <a:srgbClr val="4B9CD3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44878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A9A3-B307-4225-A0D0-E6896B1D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71" y="1127017"/>
            <a:ext cx="9016236" cy="585221"/>
          </a:xfrm>
        </p:spPr>
        <p:txBody>
          <a:bodyPr>
            <a:normAutofit/>
          </a:bodyPr>
          <a:lstStyle/>
          <a:p>
            <a:r>
              <a:rPr lang="en-US" sz="2600" dirty="0"/>
              <a:t>ACTIVITY CONCENTRATION </a:t>
            </a:r>
            <a:r>
              <a:rPr lang="en-US" sz="2600" dirty="0">
                <a:solidFill>
                  <a:srgbClr val="E25D3C"/>
                </a:solidFill>
              </a:rPr>
              <a:t>WHEN </a:t>
            </a:r>
            <a:r>
              <a:rPr lang="en-US" sz="2600" i="1" dirty="0">
                <a:solidFill>
                  <a:srgbClr val="E25D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dirty="0">
                <a:solidFill>
                  <a:srgbClr val="E25D3C"/>
                </a:solidFill>
              </a:rPr>
              <a:t> INPUT is provided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42</a:t>
            </a:fld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36CE09B-5DEA-DD0A-3FB7-76E00FC2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55" y="2135877"/>
            <a:ext cx="5887272" cy="182905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1AF5DD2-337E-48BF-0544-02BB03D5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712" y="4633236"/>
            <a:ext cx="8047843" cy="8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7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4DB60-A3B5-73F8-5C72-1C8E6D27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403D6-BBDE-AECB-2E75-9B13BFA5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Renaissance CoDe development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14B5B-4F61-9671-77B4-9B3BF64B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118B26-E74A-4EBC-4CCA-536E452C8FDA}"/>
              </a:ext>
            </a:extLst>
          </p:cNvPr>
          <p:cNvGrpSpPr/>
          <p:nvPr/>
        </p:nvGrpSpPr>
        <p:grpSpPr>
          <a:xfrm>
            <a:off x="4553748" y="2902036"/>
            <a:ext cx="3084503" cy="1053927"/>
            <a:chOff x="573789" y="5001091"/>
            <a:chExt cx="3084503" cy="105392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69644C1-8F76-5DC8-F62C-F10BD9862047}"/>
                </a:ext>
              </a:extLst>
            </p:cNvPr>
            <p:cNvSpPr/>
            <p:nvPr/>
          </p:nvSpPr>
          <p:spPr>
            <a:xfrm>
              <a:off x="573789" y="5001091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D967D36E-8AFB-446F-4B0C-FDE04E568055}"/>
                </a:ext>
              </a:extLst>
            </p:cNvPr>
            <p:cNvSpPr txBox="1">
              <a:spLocks/>
            </p:cNvSpPr>
            <p:nvPr/>
          </p:nvSpPr>
          <p:spPr>
            <a:xfrm>
              <a:off x="581192" y="5001092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Dosimetry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689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E4A0-611D-4050-9768-A8F69D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03" y="838083"/>
            <a:ext cx="8336267" cy="416999"/>
          </a:xfrm>
        </p:spPr>
        <p:txBody>
          <a:bodyPr>
            <a:noAutofit/>
          </a:bodyPr>
          <a:lstStyle/>
          <a:p>
            <a:r>
              <a:rPr lang="en-US" sz="2200" dirty="0"/>
              <a:t>PHOTON DOSE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9183-6643-403C-B4EB-67810495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1128970"/>
            <a:ext cx="11029618" cy="5598413"/>
          </a:xfrm>
        </p:spPr>
        <p:txBody>
          <a:bodyPr>
            <a:normAutofit/>
          </a:bodyPr>
          <a:lstStyle/>
          <a:p>
            <a:r>
              <a:rPr lang="en-US" sz="2200" dirty="0"/>
              <a:t>Point kernel for </a:t>
            </a:r>
            <a:r>
              <a:rPr lang="en-US" sz="2200" dirty="0" err="1"/>
              <a:t>uncollided</a:t>
            </a:r>
            <a:r>
              <a:rPr lang="en-US" sz="2200" dirty="0"/>
              <a:t> photons (no scatter) with cell center to cell center distance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Point-pair distribution for 26 target cells immediately surrounding source cell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0944-635F-44B3-9401-C1601CC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48F12-1B31-4734-AC8E-53F3F9B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460E67-4F32-A637-2565-125B51D2EF52}"/>
              </a:ext>
            </a:extLst>
          </p:cNvPr>
          <p:cNvSpPr txBox="1">
            <a:spLocks/>
          </p:cNvSpPr>
          <p:nvPr/>
        </p:nvSpPr>
        <p:spPr>
          <a:xfrm>
            <a:off x="3260785" y="1255082"/>
            <a:ext cx="9278797" cy="282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FEAA9-460F-8A4D-A3AF-13719797A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8" y="2031391"/>
            <a:ext cx="4130616" cy="792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7BFDB46-3300-6CC0-733A-F2985A4100A9}"/>
              </a:ext>
            </a:extLst>
          </p:cNvPr>
          <p:cNvGrpSpPr/>
          <p:nvPr/>
        </p:nvGrpSpPr>
        <p:grpSpPr>
          <a:xfrm>
            <a:off x="2062010" y="2902265"/>
            <a:ext cx="6002047" cy="2823623"/>
            <a:chOff x="2062010" y="2902265"/>
            <a:chExt cx="6002047" cy="28236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F51B7F-BF73-7563-5C60-C3DFF3735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2010" y="2902265"/>
              <a:ext cx="6002047" cy="282362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54D973-25FD-51C4-FF1E-88A0E16C2E00}"/>
                </a:ext>
              </a:extLst>
            </p:cNvPr>
            <p:cNvSpPr/>
            <p:nvPr/>
          </p:nvSpPr>
          <p:spPr>
            <a:xfrm>
              <a:off x="7095471" y="5380831"/>
              <a:ext cx="310550" cy="345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6006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E4A0-611D-4050-9768-A8F69D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03" y="838083"/>
            <a:ext cx="6917210" cy="454901"/>
          </a:xfrm>
        </p:spPr>
        <p:txBody>
          <a:bodyPr>
            <a:noAutofit/>
          </a:bodyPr>
          <a:lstStyle/>
          <a:p>
            <a:r>
              <a:rPr lang="en-US" sz="2200" dirty="0"/>
              <a:t>PHOTON DOSE RATE FROM Point-pair distribution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0944-635F-44B3-9401-C1601CC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48F12-1B31-4734-AC8E-53F3F9B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490190-AFBC-E67A-1475-6402076DC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82" y="1329288"/>
            <a:ext cx="4985318" cy="112029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460E67-4F32-A637-2565-125B51D2EF52}"/>
              </a:ext>
            </a:extLst>
          </p:cNvPr>
          <p:cNvSpPr txBox="1">
            <a:spLocks/>
          </p:cNvSpPr>
          <p:nvPr/>
        </p:nvSpPr>
        <p:spPr>
          <a:xfrm>
            <a:off x="9534276" y="3612805"/>
            <a:ext cx="2416722" cy="100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Source cell S </a:t>
            </a:r>
          </a:p>
          <a:p>
            <a:pPr marL="0" indent="0">
              <a:buNone/>
            </a:pPr>
            <a:r>
              <a:rPr lang="en-US" sz="2200" dirty="0"/>
              <a:t>Target cell 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3676F1-2F08-A7AB-2182-82FF899B236B}"/>
              </a:ext>
            </a:extLst>
          </p:cNvPr>
          <p:cNvGrpSpPr/>
          <p:nvPr/>
        </p:nvGrpSpPr>
        <p:grpSpPr>
          <a:xfrm>
            <a:off x="1608418" y="5797068"/>
            <a:ext cx="9220098" cy="381053"/>
            <a:chOff x="1382498" y="5681042"/>
            <a:chExt cx="9220098" cy="3810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79067D-36F8-54AB-D0AF-28A1998AE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498" y="5681042"/>
              <a:ext cx="7811590" cy="3810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B5DCE4-5FA6-C3B5-204E-E67F5562C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3173" y="5745926"/>
              <a:ext cx="1419423" cy="28579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5C0C968-C458-455C-59DC-A1C39DA49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083" y="2548357"/>
            <a:ext cx="4357341" cy="3132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B778A-4B8D-86DF-8F3A-2F471CCE0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1790" y="838083"/>
            <a:ext cx="2810267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0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E4A0-611D-4050-9768-A8F69D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03" y="838083"/>
            <a:ext cx="8336267" cy="416999"/>
          </a:xfrm>
        </p:spPr>
        <p:txBody>
          <a:bodyPr>
            <a:noAutofit/>
          </a:bodyPr>
          <a:lstStyle/>
          <a:p>
            <a:r>
              <a:rPr lang="en-US" sz="2200" dirty="0"/>
              <a:t>Alpha particle DOSE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9183-6643-403C-B4EB-67810495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1597844"/>
            <a:ext cx="4370372" cy="855105"/>
          </a:xfrm>
        </p:spPr>
        <p:txBody>
          <a:bodyPr>
            <a:normAutofit/>
          </a:bodyPr>
          <a:lstStyle/>
          <a:p>
            <a:r>
              <a:rPr lang="en-US" sz="2200" dirty="0"/>
              <a:t>To source cell (self-irradiation)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0944-635F-44B3-9401-C1601CC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48F12-1B31-4734-AC8E-53F3F9B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460E67-4F32-A637-2565-125B51D2EF52}"/>
              </a:ext>
            </a:extLst>
          </p:cNvPr>
          <p:cNvSpPr txBox="1">
            <a:spLocks/>
          </p:cNvSpPr>
          <p:nvPr/>
        </p:nvSpPr>
        <p:spPr>
          <a:xfrm>
            <a:off x="3260785" y="1255082"/>
            <a:ext cx="9278797" cy="282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12C81D-DF87-9A1E-6E23-064A85E2CF19}"/>
              </a:ext>
            </a:extLst>
          </p:cNvPr>
          <p:cNvSpPr txBox="1">
            <a:spLocks/>
          </p:cNvSpPr>
          <p:nvPr/>
        </p:nvSpPr>
        <p:spPr>
          <a:xfrm>
            <a:off x="6242022" y="1415834"/>
            <a:ext cx="5332376" cy="120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To adjacent cells sharing a planar face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474AE0-4D4B-224E-B518-3F02DD0AB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30" y="2742102"/>
            <a:ext cx="4303996" cy="891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1D00B-6933-8358-CD1F-F44CF4781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732" y="2764235"/>
            <a:ext cx="3223710" cy="8916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FF33D6-C2F4-AC88-1A38-F912F06DEC6D}"/>
              </a:ext>
            </a:extLst>
          </p:cNvPr>
          <p:cNvSpPr/>
          <p:nvPr/>
        </p:nvSpPr>
        <p:spPr>
          <a:xfrm>
            <a:off x="6522465" y="6059945"/>
            <a:ext cx="310550" cy="34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CC5D39-EDDD-8707-DCF3-F5F29D8E3220}"/>
              </a:ext>
            </a:extLst>
          </p:cNvPr>
          <p:cNvGrpSpPr/>
          <p:nvPr/>
        </p:nvGrpSpPr>
        <p:grpSpPr>
          <a:xfrm>
            <a:off x="3443870" y="3936676"/>
            <a:ext cx="5304260" cy="2629267"/>
            <a:chOff x="3443870" y="3936676"/>
            <a:chExt cx="5304260" cy="26292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6DC6ACA-E036-7C25-0C0F-033F5FA95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870" y="3936676"/>
              <a:ext cx="5304260" cy="262926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248C5F-D489-1567-2930-0C71CEBF4ABF}"/>
                </a:ext>
              </a:extLst>
            </p:cNvPr>
            <p:cNvSpPr/>
            <p:nvPr/>
          </p:nvSpPr>
          <p:spPr>
            <a:xfrm>
              <a:off x="6630062" y="6260332"/>
              <a:ext cx="179294" cy="268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9207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E4A0-611D-4050-9768-A8F69D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03" y="838083"/>
            <a:ext cx="8336267" cy="416999"/>
          </a:xfrm>
        </p:spPr>
        <p:txBody>
          <a:bodyPr>
            <a:noAutofit/>
          </a:bodyPr>
          <a:lstStyle/>
          <a:p>
            <a:r>
              <a:rPr lang="en-US" sz="2200" dirty="0"/>
              <a:t>ELECTRON DOSE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9183-6643-403C-B4EB-67810495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03" y="1347230"/>
            <a:ext cx="7170291" cy="85510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Based on </a:t>
            </a:r>
            <a:r>
              <a:rPr lang="en-US" sz="2200" dirty="0" err="1"/>
              <a:t>SkinDose</a:t>
            </a:r>
            <a:r>
              <a:rPr lang="en-US" sz="2200" dirty="0"/>
              <a:t> in VARSKIN+ 1.0 computer code </a:t>
            </a:r>
          </a:p>
          <a:p>
            <a:r>
              <a:rPr lang="en-US" sz="2200" dirty="0"/>
              <a:t>Details in NUREG/CR-6918, Revision 4 (July 2021)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0944-635F-44B3-9401-C1601CC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48F12-1B31-4734-AC8E-53F3F9B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460E67-4F32-A637-2565-125B51D2EF52}"/>
              </a:ext>
            </a:extLst>
          </p:cNvPr>
          <p:cNvSpPr txBox="1">
            <a:spLocks/>
          </p:cNvSpPr>
          <p:nvPr/>
        </p:nvSpPr>
        <p:spPr>
          <a:xfrm>
            <a:off x="3260785" y="1255082"/>
            <a:ext cx="9278797" cy="282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FF33D6-C2F4-AC88-1A38-F912F06DEC6D}"/>
              </a:ext>
            </a:extLst>
          </p:cNvPr>
          <p:cNvSpPr/>
          <p:nvPr/>
        </p:nvSpPr>
        <p:spPr>
          <a:xfrm>
            <a:off x="6522465" y="6059945"/>
            <a:ext cx="310550" cy="34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3DF27A-F720-B2AB-E25A-7BAD767B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77" y="2238514"/>
            <a:ext cx="3967717" cy="1101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06AF44-4F02-EEAF-87B8-14AB210E8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59" y="3441344"/>
            <a:ext cx="7764911" cy="3038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E3B06A-3F0B-38CD-747E-EAF7E4FF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86" y="570063"/>
            <a:ext cx="3977443" cy="390956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4488E0-52E6-422E-DB67-EA41DE245652}"/>
              </a:ext>
            </a:extLst>
          </p:cNvPr>
          <p:cNvSpPr txBox="1">
            <a:spLocks/>
          </p:cNvSpPr>
          <p:nvPr/>
        </p:nvSpPr>
        <p:spPr>
          <a:xfrm>
            <a:off x="8953870" y="4346745"/>
            <a:ext cx="2416722" cy="100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Scaled absorbed dose distribution</a:t>
            </a:r>
          </a:p>
        </p:txBody>
      </p:sp>
    </p:spTree>
    <p:extLst>
      <p:ext uri="{BB962C8B-B14F-4D97-AF65-F5344CB8AC3E}">
        <p14:creationId xmlns:p14="http://schemas.microsoft.com/office/powerpoint/2010/main" val="495615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E4A0-611D-4050-9768-A8F69D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804" y="708656"/>
            <a:ext cx="6000912" cy="966006"/>
          </a:xfrm>
        </p:spPr>
        <p:txBody>
          <a:bodyPr>
            <a:normAutofit/>
          </a:bodyPr>
          <a:lstStyle/>
          <a:p>
            <a:r>
              <a:rPr lang="en-US" sz="2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9183-6643-403C-B4EB-67810495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803" y="905743"/>
            <a:ext cx="6000911" cy="4836400"/>
          </a:xfrm>
        </p:spPr>
        <p:txBody>
          <a:bodyPr>
            <a:normAutofit/>
          </a:bodyPr>
          <a:lstStyle/>
          <a:p>
            <a:r>
              <a:rPr lang="en-US" sz="2200" dirty="0"/>
              <a:t>Local Tissue Dose from Extravasation</a:t>
            </a:r>
          </a:p>
          <a:p>
            <a:r>
              <a:rPr lang="en-US" sz="2200" dirty="0"/>
              <a:t>Flow Model</a:t>
            </a:r>
          </a:p>
          <a:p>
            <a:pPr lvl="1"/>
            <a:r>
              <a:rPr lang="en-US" sz="1800" dirty="0"/>
              <a:t>Stage 1 during Radiopharmaceutical Administration</a:t>
            </a:r>
          </a:p>
          <a:p>
            <a:pPr lvl="1"/>
            <a:r>
              <a:rPr lang="en-US" sz="1800" dirty="0"/>
              <a:t>Stage 2 after Radiopharmaceutical Administration</a:t>
            </a:r>
          </a:p>
          <a:p>
            <a:r>
              <a:rPr lang="en-US" sz="2200" dirty="0"/>
              <a:t>Activity Concentration Model</a:t>
            </a:r>
          </a:p>
          <a:p>
            <a:r>
              <a:rPr lang="en-US" sz="2200" dirty="0"/>
              <a:t>Dosimetry Model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0944-635F-44B3-9401-C1601CC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48F12-1B31-4734-AC8E-53F3F9B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31BF5-6CAA-6B65-4898-737DBF00C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6" y="905743"/>
            <a:ext cx="3059898" cy="464758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CE9A37-83A5-7364-4E13-8137096727D1}"/>
              </a:ext>
            </a:extLst>
          </p:cNvPr>
          <p:cNvSpPr txBox="1">
            <a:spLocks/>
          </p:cNvSpPr>
          <p:nvPr/>
        </p:nvSpPr>
        <p:spPr>
          <a:xfrm>
            <a:off x="798286" y="5626541"/>
            <a:ext cx="3668939" cy="72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200" dirty="0" err="1">
                <a:solidFill>
                  <a:schemeClr val="tx1"/>
                </a:solidFill>
              </a:rPr>
              <a:t>Benjegerdes</a:t>
            </a:r>
            <a:r>
              <a:rPr lang="en-US" sz="1200" dirty="0">
                <a:solidFill>
                  <a:schemeClr val="tx1"/>
                </a:solidFill>
              </a:rPr>
              <a:t> et al. (2017)  Focal cutaneous squamous cell carcinoma following Radium-223 extravasation. Baylor University Medical Center Proceedings 30:1, 78-79, DOI: 10.1080/08998280.2017.11929538.</a:t>
            </a:r>
          </a:p>
        </p:txBody>
      </p:sp>
    </p:spTree>
    <p:extLst>
      <p:ext uri="{BB962C8B-B14F-4D97-AF65-F5344CB8AC3E}">
        <p14:creationId xmlns:p14="http://schemas.microsoft.com/office/powerpoint/2010/main" val="284941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A9A3-B307-4225-A0D0-E6896B1D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87" y="781167"/>
            <a:ext cx="8190867" cy="585221"/>
          </a:xfrm>
        </p:spPr>
        <p:txBody>
          <a:bodyPr>
            <a:normAutofit/>
          </a:bodyPr>
          <a:lstStyle/>
          <a:p>
            <a:r>
              <a:rPr lang="en-US" sz="2600" dirty="0" err="1"/>
              <a:t>PRoject</a:t>
            </a:r>
            <a:r>
              <a:rPr lang="en-US" sz="2600" dirty="0"/>
              <a:t> SCOPE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FD500D-C20E-C0BC-CF39-6CBE469AABCE}"/>
              </a:ext>
            </a:extLst>
          </p:cNvPr>
          <p:cNvGrpSpPr/>
          <p:nvPr/>
        </p:nvGrpSpPr>
        <p:grpSpPr>
          <a:xfrm>
            <a:off x="1047134" y="754503"/>
            <a:ext cx="10563673" cy="5673451"/>
            <a:chOff x="1047134" y="651267"/>
            <a:chExt cx="10563673" cy="56734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FA6F70-12A0-9957-C1A4-C4DB15A73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8654" y="651267"/>
              <a:ext cx="7614687" cy="5555461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9EFB1B9-3D46-BD85-FF7F-93A094B0378A}"/>
                </a:ext>
              </a:extLst>
            </p:cNvPr>
            <p:cNvSpPr txBox="1">
              <a:spLocks/>
            </p:cNvSpPr>
            <p:nvPr/>
          </p:nvSpPr>
          <p:spPr>
            <a:xfrm>
              <a:off x="5492082" y="1433787"/>
              <a:ext cx="1203632" cy="7153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Insights &amp; Action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89F7FC-FF4C-EEB2-66D4-149FD783E7A5}"/>
                </a:ext>
              </a:extLst>
            </p:cNvPr>
            <p:cNvSpPr txBox="1">
              <a:spLocks/>
            </p:cNvSpPr>
            <p:nvPr/>
          </p:nvSpPr>
          <p:spPr>
            <a:xfrm>
              <a:off x="9295495" y="4364273"/>
              <a:ext cx="2212011" cy="447606"/>
            </a:xfrm>
            <a:prstGeom prst="rect">
              <a:avLst/>
            </a:prstGeom>
          </p:spPr>
          <p:txBody>
            <a:bodyPr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chemeClr val="accent2"/>
                  </a:solidFill>
                  <a:latin typeface="Franklin Gothic Book" panose="020B0503020102020204" pitchFamily="34" charset="0"/>
                </a:rPr>
                <a:t>This presentation</a:t>
              </a: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28E7B0F-BEFC-FAAA-2DAE-C91E5CD0396A}"/>
                </a:ext>
              </a:extLst>
            </p:cNvPr>
            <p:cNvSpPr txBox="1">
              <a:spLocks/>
            </p:cNvSpPr>
            <p:nvPr/>
          </p:nvSpPr>
          <p:spPr>
            <a:xfrm>
              <a:off x="2538937" y="2990055"/>
              <a:ext cx="2831833" cy="87788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latin typeface="Franklin Gothic Book" panose="020B0503020102020204" pitchFamily="34" charset="0"/>
                </a:rPr>
                <a:t>Software</a:t>
              </a: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C8005E6F-F808-8DA7-AD8F-278D484F4249}"/>
                </a:ext>
              </a:extLst>
            </p:cNvPr>
            <p:cNvSpPr txBox="1">
              <a:spLocks/>
            </p:cNvSpPr>
            <p:nvPr/>
          </p:nvSpPr>
          <p:spPr>
            <a:xfrm>
              <a:off x="1160720" y="4926016"/>
              <a:ext cx="4210050" cy="87788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latin typeface="Franklin Gothic Book" panose="020B0503020102020204" pitchFamily="34" charset="0"/>
                </a:rPr>
                <a:t>Model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9C0503F-EA22-CA41-3FFA-7F2D0BBFC46B}"/>
                </a:ext>
              </a:extLst>
            </p:cNvPr>
            <p:cNvSpPr txBox="1">
              <a:spLocks/>
            </p:cNvSpPr>
            <p:nvPr/>
          </p:nvSpPr>
          <p:spPr>
            <a:xfrm>
              <a:off x="4143102" y="2695234"/>
              <a:ext cx="3977290" cy="87788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Graphical user interface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36F59-1847-9C16-FB20-A99136E2C63B}"/>
                </a:ext>
              </a:extLst>
            </p:cNvPr>
            <p:cNvSpPr/>
            <p:nvPr/>
          </p:nvSpPr>
          <p:spPr>
            <a:xfrm>
              <a:off x="1047134" y="4280750"/>
              <a:ext cx="10563673" cy="2043968"/>
            </a:xfrm>
            <a:prstGeom prst="rect">
              <a:avLst/>
            </a:prstGeom>
            <a:noFill/>
            <a:ln w="635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92E8AF11-C0C0-9D8C-E409-C96CBD0EAA04}"/>
                </a:ext>
              </a:extLst>
            </p:cNvPr>
            <p:cNvSpPr txBox="1">
              <a:spLocks/>
            </p:cNvSpPr>
            <p:nvPr/>
          </p:nvSpPr>
          <p:spPr>
            <a:xfrm>
              <a:off x="5196126" y="3207249"/>
              <a:ext cx="1930064" cy="45890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Software coding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C54F0025-6DD3-C0FC-C3C5-CD5439ED4CF1}"/>
                </a:ext>
              </a:extLst>
            </p:cNvPr>
            <p:cNvSpPr txBox="1">
              <a:spLocks/>
            </p:cNvSpPr>
            <p:nvPr/>
          </p:nvSpPr>
          <p:spPr>
            <a:xfrm>
              <a:off x="4331375" y="3707893"/>
              <a:ext cx="3522213" cy="45890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Output visualization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8964F44A-F445-33D1-45EB-387F6B865448}"/>
                </a:ext>
              </a:extLst>
            </p:cNvPr>
            <p:cNvSpPr txBox="1">
              <a:spLocks/>
            </p:cNvSpPr>
            <p:nvPr/>
          </p:nvSpPr>
          <p:spPr>
            <a:xfrm>
              <a:off x="2854944" y="5050649"/>
              <a:ext cx="3274732" cy="45890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Model development 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ABE9D67-35E0-5B75-2C9D-A5C9AFFE685A}"/>
                </a:ext>
              </a:extLst>
            </p:cNvPr>
            <p:cNvSpPr txBox="1">
              <a:spLocks/>
            </p:cNvSpPr>
            <p:nvPr/>
          </p:nvSpPr>
          <p:spPr>
            <a:xfrm>
              <a:off x="6890860" y="5028786"/>
              <a:ext cx="2043768" cy="45890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Documentation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2882EC8-21CE-115E-7030-07E956F3CC02}"/>
              </a:ext>
            </a:extLst>
          </p:cNvPr>
          <p:cNvSpPr txBox="1">
            <a:spLocks/>
          </p:cNvSpPr>
          <p:nvPr/>
        </p:nvSpPr>
        <p:spPr>
          <a:xfrm>
            <a:off x="3623094" y="1491021"/>
            <a:ext cx="2783871" cy="8778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Franklin Gothic Book" panose="020B0503020102020204" pitchFamily="34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91656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A9A3-B307-4225-A0D0-E6896B1D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035" y="898444"/>
            <a:ext cx="6230320" cy="585221"/>
          </a:xfrm>
        </p:spPr>
        <p:txBody>
          <a:bodyPr>
            <a:normAutofit/>
          </a:bodyPr>
          <a:lstStyle/>
          <a:p>
            <a:r>
              <a:rPr lang="en-US" sz="2600" dirty="0"/>
              <a:t>What IS BEING CALCULATED?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1D0C-FC1D-4AD1-92C4-CBA420B9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722" y="2101185"/>
            <a:ext cx="7901796" cy="358793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Movement of radioactive extravasated fluid in tissue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Activity concentration in tissue over time in three dimensions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Local tissue dose over time in three dimensions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EAB184-943D-E2F8-E64C-63F1F1F05A09}"/>
              </a:ext>
            </a:extLst>
          </p:cNvPr>
          <p:cNvGrpSpPr/>
          <p:nvPr/>
        </p:nvGrpSpPr>
        <p:grpSpPr>
          <a:xfrm>
            <a:off x="728078" y="3362726"/>
            <a:ext cx="3084503" cy="1053927"/>
            <a:chOff x="588594" y="3648058"/>
            <a:chExt cx="3084503" cy="105392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7BFE0C1-3A1B-2A8F-E3B6-A8C6696D0791}"/>
                </a:ext>
              </a:extLst>
            </p:cNvPr>
            <p:cNvSpPr/>
            <p:nvPr/>
          </p:nvSpPr>
          <p:spPr>
            <a:xfrm>
              <a:off x="588594" y="3648058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DC8654E-0576-0E16-CC0E-720CB7AF0AD6}"/>
                </a:ext>
              </a:extLst>
            </p:cNvPr>
            <p:cNvSpPr txBox="1">
              <a:spLocks/>
            </p:cNvSpPr>
            <p:nvPr/>
          </p:nvSpPr>
          <p:spPr>
            <a:xfrm>
              <a:off x="595997" y="3648059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Activity Concentration Model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C9FD07-2E26-25BB-398C-6284D89693AC}"/>
              </a:ext>
            </a:extLst>
          </p:cNvPr>
          <p:cNvGrpSpPr/>
          <p:nvPr/>
        </p:nvGrpSpPr>
        <p:grpSpPr>
          <a:xfrm>
            <a:off x="735481" y="1851064"/>
            <a:ext cx="3084503" cy="1053927"/>
            <a:chOff x="6535437" y="1509156"/>
            <a:chExt cx="3084503" cy="105392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188D1D2-DB43-67CE-4FDF-BA2FD0BA59B7}"/>
                </a:ext>
              </a:extLst>
            </p:cNvPr>
            <p:cNvSpPr/>
            <p:nvPr/>
          </p:nvSpPr>
          <p:spPr>
            <a:xfrm>
              <a:off x="6535437" y="1509156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EF6C40FA-CBDE-EADC-1A38-C904A76F0AE3}"/>
                </a:ext>
              </a:extLst>
            </p:cNvPr>
            <p:cNvSpPr txBox="1">
              <a:spLocks/>
            </p:cNvSpPr>
            <p:nvPr/>
          </p:nvSpPr>
          <p:spPr>
            <a:xfrm>
              <a:off x="6542840" y="1509157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Flow Model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1C6183-4E75-18AB-2D63-237575865C43}"/>
              </a:ext>
            </a:extLst>
          </p:cNvPr>
          <p:cNvGrpSpPr/>
          <p:nvPr/>
        </p:nvGrpSpPr>
        <p:grpSpPr>
          <a:xfrm>
            <a:off x="728077" y="4889886"/>
            <a:ext cx="3084503" cy="1053927"/>
            <a:chOff x="573789" y="5001091"/>
            <a:chExt cx="3084503" cy="1053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E40E14C-C0A4-EE0B-ED42-D76B178FE73C}"/>
                </a:ext>
              </a:extLst>
            </p:cNvPr>
            <p:cNvSpPr/>
            <p:nvPr/>
          </p:nvSpPr>
          <p:spPr>
            <a:xfrm>
              <a:off x="573789" y="5001091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271E073B-8A38-34E9-C215-76A4559A5D5D}"/>
                </a:ext>
              </a:extLst>
            </p:cNvPr>
            <p:cNvSpPr txBox="1">
              <a:spLocks/>
            </p:cNvSpPr>
            <p:nvPr/>
          </p:nvSpPr>
          <p:spPr>
            <a:xfrm>
              <a:off x="581192" y="5001092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Dosimetry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9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4DB60-A3B5-73F8-5C72-1C8E6D27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05/25/2023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403D6-BBDE-AECB-2E75-9B13BFA5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Renaissance CoDe development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14B5B-4F61-9671-77B4-9B3BF64B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886045-8081-7214-C4B6-AFE79B214BB9}"/>
              </a:ext>
            </a:extLst>
          </p:cNvPr>
          <p:cNvGrpSpPr/>
          <p:nvPr/>
        </p:nvGrpSpPr>
        <p:grpSpPr>
          <a:xfrm>
            <a:off x="4553748" y="2902036"/>
            <a:ext cx="3084503" cy="1053927"/>
            <a:chOff x="6535437" y="1509156"/>
            <a:chExt cx="3084503" cy="105392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5B87F6-3B27-D281-EF62-F6AFDE912D0A}"/>
                </a:ext>
              </a:extLst>
            </p:cNvPr>
            <p:cNvSpPr/>
            <p:nvPr/>
          </p:nvSpPr>
          <p:spPr>
            <a:xfrm>
              <a:off x="6535437" y="1509156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FDF87DE5-4E85-10FD-ED79-F51F8E3CD867}"/>
                </a:ext>
              </a:extLst>
            </p:cNvPr>
            <p:cNvSpPr txBox="1">
              <a:spLocks/>
            </p:cNvSpPr>
            <p:nvPr/>
          </p:nvSpPr>
          <p:spPr>
            <a:xfrm>
              <a:off x="6542840" y="1509157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Flow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31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C898947-D8B7-5752-5E1C-8B47625DA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192" y="4164163"/>
            <a:ext cx="6357175" cy="2053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to accommodate a variety of circumstances</a:t>
            </a:r>
          </a:p>
          <a:p>
            <a:pPr marL="666900" lvl="1" indent="-342900">
              <a:buAutoNum type="alphaLcParenBoth"/>
            </a:pPr>
            <a:r>
              <a:rPr lang="en-US" sz="1600" dirty="0">
                <a:solidFill>
                  <a:schemeClr val="tx1"/>
                </a:solidFill>
              </a:rPr>
              <a:t>Deep infiltration without appreciable extravasation in epidermis</a:t>
            </a:r>
          </a:p>
          <a:p>
            <a:pPr marL="666900" lvl="1" indent="-342900">
              <a:buAutoNum type="alphaLcParenBoth"/>
            </a:pPr>
            <a:r>
              <a:rPr lang="en-US" sz="1600" dirty="0">
                <a:solidFill>
                  <a:schemeClr val="tx1"/>
                </a:solidFill>
              </a:rPr>
              <a:t>Dermal extravasation with explicit infiltration into the epidermis</a:t>
            </a:r>
          </a:p>
          <a:p>
            <a:pPr marL="666900" lvl="1" indent="-342900">
              <a:buAutoNum type="alphaLcParenBoth"/>
            </a:pPr>
            <a:r>
              <a:rPr lang="en-US" sz="1600" dirty="0">
                <a:solidFill>
                  <a:schemeClr val="tx1"/>
                </a:solidFill>
              </a:rPr>
              <a:t>Confined extravasation within multiple dermal layers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09" y="613926"/>
            <a:ext cx="8322706" cy="585221"/>
          </a:xfrm>
        </p:spPr>
        <p:txBody>
          <a:bodyPr>
            <a:normAutofit/>
          </a:bodyPr>
          <a:lstStyle/>
          <a:p>
            <a:r>
              <a:rPr lang="en-US" sz="2600" dirty="0"/>
              <a:t>FLEXIBLE LAYERING for extravasation modeling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FAB92A-2709-071F-3CD7-7E8464D4443D}"/>
              </a:ext>
            </a:extLst>
          </p:cNvPr>
          <p:cNvGrpSpPr>
            <a:grpSpLocks noChangeAspect="1"/>
          </p:cNvGrpSpPr>
          <p:nvPr/>
        </p:nvGrpSpPr>
        <p:grpSpPr>
          <a:xfrm>
            <a:off x="5704193" y="1199147"/>
            <a:ext cx="6357175" cy="2806792"/>
            <a:chOff x="3454995" y="3577485"/>
            <a:chExt cx="7103305" cy="31362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7E2D51-600D-4B05-1A57-BE66F5BD8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4995" y="3577485"/>
              <a:ext cx="7103305" cy="31362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DCDB3C-E7D4-B0DF-3F17-91BD370E1AC3}"/>
                </a:ext>
              </a:extLst>
            </p:cNvPr>
            <p:cNvSpPr txBox="1"/>
            <p:nvPr/>
          </p:nvSpPr>
          <p:spPr>
            <a:xfrm>
              <a:off x="4211205" y="6288305"/>
              <a:ext cx="6165255" cy="4126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B9CD3"/>
                  </a:solidFill>
                </a:rPr>
                <a:t>    (a)	    	         (b)	      	            (c)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25B658F-ECF1-36CA-0711-220EEF3B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1474120"/>
            <a:ext cx="4822539" cy="31767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B2709D-C78E-C6EF-0C5C-CB1A9EF5F7FA}"/>
              </a:ext>
            </a:extLst>
          </p:cNvPr>
          <p:cNvSpPr txBox="1">
            <a:spLocks/>
          </p:cNvSpPr>
          <p:nvPr/>
        </p:nvSpPr>
        <p:spPr>
          <a:xfrm>
            <a:off x="465359" y="4717244"/>
            <a:ext cx="5054204" cy="72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Kwak and Chang (2020) Compression of the lateral antebrachial cutaneous nerve due to leakage of iron after an intravenous iron infusion. </a:t>
            </a:r>
            <a:r>
              <a:rPr lang="en-US" sz="1200" i="1" dirty="0">
                <a:solidFill>
                  <a:schemeClr val="tx1"/>
                </a:solidFill>
              </a:rPr>
              <a:t>Diagnostics</a:t>
            </a:r>
            <a:r>
              <a:rPr lang="en-US" sz="1200" dirty="0">
                <a:solidFill>
                  <a:schemeClr val="tx1"/>
                </a:solidFill>
              </a:rPr>
              <a:t> 2020, 10, 516. Figure 1(C).</a:t>
            </a:r>
          </a:p>
        </p:txBody>
      </p:sp>
    </p:spTree>
    <p:extLst>
      <p:ext uri="{BB962C8B-B14F-4D97-AF65-F5344CB8AC3E}">
        <p14:creationId xmlns:p14="http://schemas.microsoft.com/office/powerpoint/2010/main" val="356944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8CB5-305C-4181-8357-AFDA828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2309492" cy="365125"/>
          </a:xfrm>
        </p:spPr>
        <p:txBody>
          <a:bodyPr/>
          <a:lstStyle/>
          <a:p>
            <a:r>
              <a:rPr lang="en-US" dirty="0"/>
              <a:t>Renaissance CoDe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AF35-2A8B-4D8B-8AA8-86628F7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D9916-D71A-566C-6BBA-7B7430D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64" y="812070"/>
            <a:ext cx="5143289" cy="585221"/>
          </a:xfrm>
        </p:spPr>
        <p:txBody>
          <a:bodyPr>
            <a:noAutofit/>
          </a:bodyPr>
          <a:lstStyle/>
          <a:p>
            <a:r>
              <a:rPr lang="en-US" sz="2600" dirty="0"/>
              <a:t>HOMOGENEOUS TISSUE MATRIX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1786F-91E7-0CB3-E54D-4BDDD015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96" y="2309534"/>
            <a:ext cx="10428314" cy="2495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3E128C-7D66-FAC3-5C27-46C73A75FB5E}"/>
              </a:ext>
            </a:extLst>
          </p:cNvPr>
          <p:cNvSpPr txBox="1"/>
          <p:nvPr/>
        </p:nvSpPr>
        <p:spPr>
          <a:xfrm>
            <a:off x="1463709" y="2104990"/>
            <a:ext cx="39361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B9CD3"/>
                </a:solidFill>
              </a:rPr>
              <a:t>     before extravasation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DCBB6A-A0BD-1F2D-448C-141ED041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532" y="1378667"/>
            <a:ext cx="10428313" cy="75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Interstitial components include fine vascular bathed in extracellular fluid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7B568-45A8-FEB8-6282-E1DC23EAB9AC}"/>
              </a:ext>
            </a:extLst>
          </p:cNvPr>
          <p:cNvSpPr txBox="1"/>
          <p:nvPr/>
        </p:nvSpPr>
        <p:spPr>
          <a:xfrm>
            <a:off x="7230133" y="2104990"/>
            <a:ext cx="4063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B9CD3"/>
                </a:solidFill>
              </a:rPr>
              <a:t>     after extravasation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AF09B7-4593-9E62-D227-3A64F8BD786F}"/>
              </a:ext>
            </a:extLst>
          </p:cNvPr>
          <p:cNvSpPr txBox="1">
            <a:spLocks/>
          </p:cNvSpPr>
          <p:nvPr/>
        </p:nvSpPr>
        <p:spPr>
          <a:xfrm>
            <a:off x="2899809" y="4784821"/>
            <a:ext cx="6659757" cy="1659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In initial modeling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Fluid movement is tracked without tissue shape changes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Stationary grid</a:t>
            </a:r>
          </a:p>
        </p:txBody>
      </p:sp>
    </p:spTree>
    <p:extLst>
      <p:ext uri="{BB962C8B-B14F-4D97-AF65-F5344CB8AC3E}">
        <p14:creationId xmlns:p14="http://schemas.microsoft.com/office/powerpoint/2010/main" val="32521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2" ma:contentTypeDescription="Create a new document." ma:contentTypeScope="" ma:versionID="b04bcaf46a325b4ee93eb6dac006d451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24b20dc1fa9da0240cd26d5cf77a2efa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3" ma:contentTypeDescription="Create a new document." ma:contentTypeScope="" ma:versionID="815590bd968ffa7419a1900d67668c43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1eff1433509e5a9f569931aa1125b6a7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FF0BEA-7C8F-4E1C-A5A7-7C09D93E0C4E}"/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0f19d186-8a15-45fa-92c4-b043d88b87b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967d6c68-631f-4c5f-a346-087e98380d78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BE2D20F-9565-40F1-8362-ECD935A1F0A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Microsoft Office PowerPoint</Application>
  <PresentationFormat>Widescreen</PresentationFormat>
  <Paragraphs>347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Avenir Next LT Pro</vt:lpstr>
      <vt:lpstr>Calibri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Extravasation  FLOW AND DOSIMETRY  MODEL UPDATE        October 26, 2023</vt:lpstr>
      <vt:lpstr>outline</vt:lpstr>
      <vt:lpstr>OBJECTIVE</vt:lpstr>
      <vt:lpstr>What MATTERS?</vt:lpstr>
      <vt:lpstr>PRoject SCOPE</vt:lpstr>
      <vt:lpstr>What IS BEING CALCULATED?</vt:lpstr>
      <vt:lpstr>PowerPoint Presentation</vt:lpstr>
      <vt:lpstr>FLEXIBLE LAYERING for extravasation modeling</vt:lpstr>
      <vt:lpstr>HOMOGENEOUS TISSUE MATRIX</vt:lpstr>
      <vt:lpstr>PowerPoint Presentation</vt:lpstr>
      <vt:lpstr>FLOW PRIMARILY DRIVEN BY PRESSURE</vt:lpstr>
      <vt:lpstr>CONFINED FLOW IN STAGE 1</vt:lpstr>
      <vt:lpstr>THEIS EQUATION USED IN STAGE 1</vt:lpstr>
      <vt:lpstr>darcy flow AND TRANSMISSIVITY</vt:lpstr>
      <vt:lpstr>EFFECTIVE TRANSMISSIVITY FOR TISSUE LAYERS</vt:lpstr>
      <vt:lpstr>LATERAL Extravasated FLUID FLOW DURING ADMINISTRATION</vt:lpstr>
      <vt:lpstr>Extravasated FLUID APPORTIONED TO LAYERS BASED ON TRANSMISSIVITY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2 AFTER ADMINISTRATION CEASES </vt:lpstr>
      <vt:lpstr>STAGE 2 LATERAL FLOW in 3D GRID </vt:lpstr>
      <vt:lpstr>STAGE 2 Vertical FLOW in 3D GRID </vt:lpstr>
      <vt:lpstr>VASCULAR REMOVAL of extravasated FLUID</vt:lpstr>
      <vt:lpstr>RELATIVE ELEVATION HEAD</vt:lpstr>
      <vt:lpstr>RADIAL DISTANCES FOR ELEVATION 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CONCENTRATION MODEL</vt:lpstr>
      <vt:lpstr>ACTIVITY CONCENTRATION in tissue without F INPUT</vt:lpstr>
      <vt:lpstr>ACTIVITY CONCENTRATION WHEN F INPUT is provided</vt:lpstr>
      <vt:lpstr>PowerPoint Presentation</vt:lpstr>
      <vt:lpstr>PHOTON DOSE RATE</vt:lpstr>
      <vt:lpstr>PHOTON DOSE RATE FROM Point-pair distribution</vt:lpstr>
      <vt:lpstr>Alpha particle DOSE RATE</vt:lpstr>
      <vt:lpstr>ELECTRON DOSE RATE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2020-07-20T21:59:02Z</dcterms:created>
  <dcterms:modified xsi:type="dcterms:W3CDTF">2023-10-04T18:45:40Z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  <property fmtid="{D5CDD505-2E9C-101B-9397-08002B2CF9AE}" pid="3" name="MediaServiceImageTags">
    <vt:lpwstr/>
  </property>
</Properties>
</file>