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11"/>
  </p:notesMasterIdLst>
  <p:handoutMasterIdLst>
    <p:handoutMasterId r:id="rId12"/>
  </p:handoutMasterIdLst>
  <p:sldIdLst>
    <p:sldId id="260" r:id="rId6"/>
    <p:sldId id="263" r:id="rId7"/>
    <p:sldId id="2380" r:id="rId8"/>
    <p:sldId id="2381" r:id="rId9"/>
    <p:sldId id="2383" r:id="rId10"/>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79ECEE-0C42-2794-C188-16F2D709AFAB}" name="Andrea Kock (She/Her/Hers)" initials="AK(" userId="S::ALK@nrc.gov::588cfd18-9454-46c6-a8a8-df33ed5a82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064"/>
    <a:srgbClr val="BE0F34"/>
    <a:srgbClr val="9C4757"/>
    <a:srgbClr val="000000"/>
    <a:srgbClr val="719500"/>
    <a:srgbClr val="007836"/>
    <a:srgbClr val="820150"/>
    <a:srgbClr val="502D7F"/>
    <a:srgbClr val="00338E"/>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ECCA4-3550-4AC2-9B40-1F4FA058A24C}" v="5" dt="2023-10-26T12:07:05.629"/>
    <p1510:client id="{BA28549E-1E5E-3BAB-A43E-4CEB4D95EC9A}" v="5" dt="2023-10-26T01:54:48.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435" autoAdjust="0"/>
  </p:normalViewPr>
  <p:slideViewPr>
    <p:cSldViewPr snapToGrid="0">
      <p:cViewPr varScale="1">
        <p:scale>
          <a:sx n="32" d="100"/>
          <a:sy n="32" d="100"/>
        </p:scale>
        <p:origin x="1708" y="60"/>
      </p:cViewPr>
      <p:guideLst>
        <p:guide orient="horz" pos="2592"/>
        <p:guide pos="4608"/>
        <p:guide pos="3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14" Type="http://schemas.openxmlformats.org/officeDocument/2006/relationships/viewProps" Target="viewProps.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10/26/2023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8" eaLnBrk="0" fontAlgn="base" hangingPunct="0">
              <a:spcAft>
                <a:spcPct val="0"/>
              </a:spcAft>
              <a:defRPr/>
            </a:pPr>
            <a:r>
              <a:rPr lang="en-US" baseline="0" dirty="0">
                <a:latin typeface="+mj-lt"/>
                <a:cs typeface="Calibri Light"/>
              </a:rPr>
              <a:t>Good morning and welcome back to the RAMP User Meeting participates in the Internal and External Dosimetry Symposium.  I would also like to welcome the Office of Research Seminar participates and the Health Physicist Community at the NRC.  My name is Benjamin Kellogg, I am the International RAMP Program Manager and Health Physicist. </a:t>
            </a:r>
          </a:p>
          <a:p>
            <a:pPr defTabSz="914198" eaLnBrk="0" fontAlgn="base" hangingPunct="0">
              <a:spcAft>
                <a:spcPct val="0"/>
              </a:spcAft>
              <a:defRPr/>
            </a:pPr>
            <a:r>
              <a:rPr lang="en-US" baseline="0" dirty="0">
                <a:latin typeface="+mj-lt"/>
                <a:cs typeface="Calibri Light"/>
              </a:rPr>
              <a:t> </a:t>
            </a:r>
          </a:p>
          <a:p>
            <a:pPr defTabSz="914198" eaLnBrk="0" fontAlgn="base" hangingPunct="0">
              <a:spcAft>
                <a:spcPct val="0"/>
              </a:spcAft>
              <a:defRPr/>
            </a:pPr>
            <a:endParaRPr lang="en-US" baseline="0" dirty="0">
              <a:latin typeface="+mj-lt"/>
              <a:ea typeface="Calibri Light" panose="020F0302020204030204"/>
              <a:cs typeface="Calibri Light"/>
            </a:endParaRPr>
          </a:p>
          <a:p>
            <a:pPr defTabSz="914198" eaLnBrk="0" fontAlgn="base" hangingPunct="0">
              <a:spcAft>
                <a:spcPct val="0"/>
              </a:spcAft>
              <a:defRPr/>
            </a:pPr>
            <a:r>
              <a:rPr lang="en-US" baseline="0" dirty="0">
                <a:latin typeface="+mj-lt"/>
                <a:ea typeface="Calibri Light" panose="020F0302020204030204"/>
                <a:cs typeface="Calibri Light"/>
              </a:rPr>
              <a:t>Next slide please.</a:t>
            </a:r>
            <a:endParaRPr lang="en-US" dirty="0">
              <a:latin typeface="+mj-lt"/>
              <a:ea typeface="Calibri Light" panose="020F0302020204030204"/>
              <a:cs typeface="Calibri Light"/>
            </a:endParaRPr>
          </a:p>
          <a:p>
            <a:pPr defTabSz="914198" eaLnBrk="0" fontAlgn="base" hangingPunct="0">
              <a:spcAft>
                <a:spcPct val="0"/>
              </a:spcAft>
              <a:defRPr/>
            </a:pPr>
            <a:endParaRPr lang="en-US" dirty="0">
              <a:latin typeface="+mj-lt"/>
              <a:ea typeface="Calibri Light" panose="020F0302020204030204"/>
              <a:cs typeface="Arial"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98" rtl="0" eaLnBrk="0" fontAlgn="base" latinLnBrk="0" hangingPunct="0">
              <a:lnSpc>
                <a:spcPct val="100000"/>
              </a:lnSpc>
              <a:spcBef>
                <a:spcPts val="0"/>
              </a:spcBef>
              <a:spcAft>
                <a:spcPct val="0"/>
              </a:spcAft>
              <a:buClrTx/>
              <a:buSzTx/>
              <a:buFontTx/>
              <a:buNone/>
              <a:tabLst/>
              <a:defRPr/>
            </a:pPr>
            <a:r>
              <a:rPr lang="en-US" baseline="0" dirty="0">
                <a:latin typeface="+mj-lt"/>
                <a:ea typeface="Calibri Light" panose="020F0302020204030204"/>
                <a:cs typeface="Calibri Light"/>
              </a:rPr>
              <a:t>In keeping with the theme of the day long seminar on Internal and External Dosimetry, I want to</a:t>
            </a:r>
            <a:r>
              <a:rPr lang="en-US" baseline="0" dirty="0">
                <a:latin typeface="+mj-lt"/>
                <a:cs typeface="Calibri Light"/>
              </a:rPr>
              <a:t> take a minute to set the stage for the next speaker.  As a Health Physicist at the US NRC one of our roles is to understand the intricacies of how radiation interacts in the body.  One of the main reasons is that, in an unlikely event of a nuclear reactor accident, NRC requires that consideration be given to include Potassium Iodide or KI as a countermeasure.</a:t>
            </a:r>
          </a:p>
          <a:p>
            <a:pPr marL="0" marR="0" lvl="0" indent="0" algn="l" defTabSz="914198" rtl="0" eaLnBrk="0" fontAlgn="base" latinLnBrk="0" hangingPunct="0">
              <a:lnSpc>
                <a:spcPct val="100000"/>
              </a:lnSpc>
              <a:spcBef>
                <a:spcPts val="0"/>
              </a:spcBef>
              <a:spcAft>
                <a:spcPct val="0"/>
              </a:spcAft>
              <a:buClrTx/>
              <a:buSzTx/>
              <a:buFontTx/>
              <a:buNone/>
              <a:tabLst/>
              <a:defRPr/>
            </a:pPr>
            <a:endParaRPr lang="en-US" baseline="0" dirty="0">
              <a:latin typeface="+mj-lt"/>
              <a:cs typeface="Calibri Light"/>
            </a:endParaRPr>
          </a:p>
          <a:p>
            <a:pPr marL="0" marR="0" lvl="0" indent="0" algn="l" defTabSz="914198" rtl="0" eaLnBrk="0" fontAlgn="base" latinLnBrk="0" hangingPunct="0">
              <a:lnSpc>
                <a:spcPct val="100000"/>
              </a:lnSpc>
              <a:spcBef>
                <a:spcPts val="0"/>
              </a:spcBef>
              <a:spcAft>
                <a:spcPct val="0"/>
              </a:spcAft>
              <a:buClrTx/>
              <a:buSzTx/>
              <a:buFontTx/>
              <a:buNone/>
              <a:tabLst/>
              <a:defRPr/>
            </a:pPr>
            <a:r>
              <a:rPr lang="en-US" baseline="0" dirty="0">
                <a:latin typeface="+mj-lt"/>
                <a:cs typeface="Calibri Light"/>
              </a:rPr>
              <a:t>Therefore, I will tell you how KI works, the Federal Policy on the uptake of potassium iodide to the thyroid then introduce our keynote speaker, Dr. David </a:t>
            </a:r>
            <a:r>
              <a:rPr lang="en-US" baseline="0" dirty="0" err="1">
                <a:latin typeface="+mj-lt"/>
                <a:cs typeface="Calibri Light"/>
              </a:rPr>
              <a:t>Cassett</a:t>
            </a:r>
            <a:r>
              <a:rPr lang="en-US" baseline="0" dirty="0">
                <a:latin typeface="+mj-lt"/>
                <a:cs typeface="Calibri Light"/>
              </a:rPr>
              <a:t> because he will talk about the NIH’s Radiation and Nuclear Countermeasures Program including the clinical trial on </a:t>
            </a:r>
            <a:r>
              <a:rPr lang="en-US" baseline="0" dirty="0">
                <a:latin typeface="+mj-lt"/>
                <a:ea typeface="Calibri Light" panose="020F0302020204030204"/>
                <a:cs typeface="Calibri Light"/>
              </a:rPr>
              <a:t>the first in human trial of an oral drug to remove radioactive contamination that they are now recruiting for.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406285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KI work?</a:t>
            </a:r>
          </a:p>
          <a:p>
            <a:endParaRPr lang="en-US" dirty="0"/>
          </a:p>
          <a:p>
            <a:r>
              <a:rPr lang="en-US" dirty="0"/>
              <a:t>In the </a:t>
            </a:r>
            <a:r>
              <a:rPr lang="en-US" b="1" u="sng" dirty="0"/>
              <a:t>very unlikely event </a:t>
            </a:r>
            <a:r>
              <a:rPr lang="en-US" dirty="0"/>
              <a:t>of a Nuclear Power Plant incident, there is a high probability that iodine is release.  In fact, one of the radionuclides of greatest concern to the food supply following a nuclear power plant accident is iodine. KI work by (you can read the slide) 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When potassium iodide is ingested, it is taken up by the thyroid gland. In the proper dosage, and taken at the appropriate time, it will effectively saturate the thyroid gland in such a way that inhaled or ingested radioactive </a:t>
            </a:r>
            <a:r>
              <a:rPr lang="en-US" b="0" i="0" dirty="0" err="1">
                <a:solidFill>
                  <a:srgbClr val="333333"/>
                </a:solidFill>
                <a:effectLst/>
                <a:latin typeface="Helvetica Neue"/>
              </a:rPr>
              <a:t>iodines</a:t>
            </a:r>
            <a:r>
              <a:rPr lang="en-US" b="0" i="0" dirty="0">
                <a:solidFill>
                  <a:srgbClr val="333333"/>
                </a:solidFill>
                <a:effectLst/>
                <a:latin typeface="Helvetica Neue"/>
              </a:rPr>
              <a:t> will not be accumulated in the thyroid gland. The risk of thyroid effects is reduced. </a:t>
            </a:r>
            <a:endParaRPr lang="en-US" dirty="0"/>
          </a:p>
          <a:p>
            <a:endParaRPr lang="en-US" dirty="0"/>
          </a:p>
          <a:p>
            <a:r>
              <a:rPr lang="en-US" dirty="0"/>
              <a:t>therefore the KI pills block radioactive iodine that is coming from nuclear power plant</a:t>
            </a:r>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371249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What is the Federal KI Policy?</a:t>
            </a:r>
          </a:p>
          <a:p>
            <a:endParaRPr lang="en-US" b="0" i="0" dirty="0">
              <a:solidFill>
                <a:srgbClr val="333333"/>
              </a:solidFill>
              <a:effectLst/>
              <a:latin typeface="Helvetica Neue"/>
            </a:endParaRPr>
          </a:p>
          <a:p>
            <a:r>
              <a:rPr lang="en-US" dirty="0"/>
              <a:t>NRC: requires that consideration be given to include KI as a protective measure for the general public that would supplement sheltering and evacuation.</a:t>
            </a:r>
          </a:p>
          <a:p>
            <a:endParaRPr lang="en-US" dirty="0"/>
          </a:p>
          <a:p>
            <a:r>
              <a:rPr lang="en-US" dirty="0"/>
              <a:t>However, State, Local and Tribal Government decide if they want citizens to intake potassium iodide.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Food and Drug Administration and the Environmental Protection Agency is responsible for guidance about appropriate dosages and thresholds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 Policy is to have a KI distribution plan in place.  Section 127 of the Bioterrorism Act established new Federal requirements for the distribution and use of KI within 20 miles of commercial nuclear power plants. It requires that KI tablets be made available through the Strategic National Stockpile (SNS) to State and local governments for stockpiling and distribution, as appropriate, to public facilities, such as schools and hospitals, in quantities sufficient to provide adequate protection for the population within 20 miles of a commercial nuclear power plant.</a:t>
            </a:r>
          </a:p>
          <a:p>
            <a:endParaRPr lang="en-US"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Why and what health effects.   Acute effects from high doses include thyroiditis, while chronic and delayed effects include hypothyroidism, thyroid nodules, and thyroid cancer.</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12932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 acts as a blocker, but there are other countermeasure and that is what the Keynote presentation is about.  </a:t>
            </a:r>
          </a:p>
          <a:p>
            <a:endParaRPr lang="en-US" dirty="0"/>
          </a:p>
          <a:p>
            <a:r>
              <a:rPr lang="en-US" dirty="0"/>
              <a:t>It will be given by Dr. David Cassatt.</a:t>
            </a:r>
          </a:p>
          <a:p>
            <a:endParaRPr lang="en-US" dirty="0"/>
          </a:p>
          <a:p>
            <a:r>
              <a:rPr lang="en-US" dirty="0"/>
              <a:t>Dr. David Cassatt, PhD, is a Program Officer with the Radiation/Nuclear Countermeasures Program (RNCP) at NIAID. Dr. Cassatt has been with the NIH for 19 years, having previously been an investigator at MedImmune, Inc. He received his bachelor’s degree in biological science from Cornell University, his doctorate in toxicology and immunology from the University of Kentucky and conducted post-doctoral research at SmithKline Beecham plc (now GSK plc).</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021273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26, 2023</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B259-4E48-6F41-916E-39E27C70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FD727-D5E7-9E41-94AB-4455462A0F29}"/>
              </a:ext>
            </a:extLst>
          </p:cNvPr>
          <p:cNvSpPr>
            <a:spLocks noGrp="1"/>
          </p:cNvSpPr>
          <p:nvPr>
            <p:ph idx="1"/>
          </p:nvPr>
        </p:nvSpPr>
        <p:spPr>
          <a:xfrm>
            <a:off x="1005840" y="2221805"/>
            <a:ext cx="126187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30950-5171-E641-A630-5233F95B26DC}"/>
              </a:ext>
            </a:extLst>
          </p:cNvPr>
          <p:cNvSpPr>
            <a:spLocks noGrp="1"/>
          </p:cNvSpPr>
          <p:nvPr>
            <p:ph type="dt" sz="half" idx="10"/>
          </p:nvPr>
        </p:nvSpPr>
        <p:spPr>
          <a:xfrm>
            <a:off x="10395781" y="7627621"/>
            <a:ext cx="1554480" cy="438150"/>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6A1CADF-2733-4240-AFE2-56C5F07AB892}"/>
              </a:ext>
            </a:extLst>
          </p:cNvPr>
          <p:cNvSpPr>
            <a:spLocks noGrp="1"/>
          </p:cNvSpPr>
          <p:nvPr>
            <p:ph type="ftr" sz="quarter" idx="11"/>
          </p:nvPr>
        </p:nvSpPr>
        <p:spPr/>
        <p:txBody>
          <a:bodyPr/>
          <a:lstStyle/>
          <a:p>
            <a:r>
              <a:rPr lang="en-US"/>
              <a:t>NUCLEAR PLANT SAFETY COURSE @ MIT </a:t>
            </a:r>
          </a:p>
        </p:txBody>
      </p:sp>
      <p:sp>
        <p:nvSpPr>
          <p:cNvPr id="6" name="Slide Number Placeholder 5">
            <a:extLst>
              <a:ext uri="{FF2B5EF4-FFF2-40B4-BE49-F238E27FC236}">
                <a16:creationId xmlns:a16="http://schemas.microsoft.com/office/drawing/2014/main" id="{875AB588-1AAF-284C-84C7-53A03F3D9A21}"/>
              </a:ext>
            </a:extLst>
          </p:cNvPr>
          <p:cNvSpPr>
            <a:spLocks noGrp="1"/>
          </p:cNvSpPr>
          <p:nvPr>
            <p:ph type="sldNum" sz="quarter" idx="12"/>
          </p:nvPr>
        </p:nvSpPr>
        <p:spPr/>
        <p:txBody>
          <a:bodyPr/>
          <a:lstStyle/>
          <a:p>
            <a:fld id="{85BB4C2F-92BD-4B41-B2B7-BD8074000AA9}" type="slidenum">
              <a:rPr lang="en-US" smtClean="0"/>
              <a:t>‹#›</a:t>
            </a:fld>
            <a:endParaRPr lang="en-US"/>
          </a:p>
        </p:txBody>
      </p:sp>
    </p:spTree>
    <p:extLst>
      <p:ext uri="{BB962C8B-B14F-4D97-AF65-F5344CB8AC3E}">
        <p14:creationId xmlns:p14="http://schemas.microsoft.com/office/powerpoint/2010/main" val="419384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125414" y="1768510"/>
            <a:ext cx="4943790" cy="2723103"/>
          </a:xfrm>
        </p:spPr>
        <p:txBody>
          <a:bodyPr/>
          <a:lstStyle/>
          <a:p>
            <a:r>
              <a:rPr lang="en-US" sz="4000" dirty="0"/>
              <a:t>First-in-Human Trial of Oral Drug to Remove Radioactive Contamination</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dirty="0"/>
              <a:t>Benjamin Kellogg</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p:txBody>
          <a:bodyPr wrap="none" lIns="0" tIns="0" rIns="0" bIns="0" anchor="t">
            <a:noAutofit/>
          </a:bodyPr>
          <a:lstStyle/>
          <a:p>
            <a:r>
              <a:rPr lang="en-US" dirty="0">
                <a:latin typeface="Arial"/>
                <a:cs typeface="Arial"/>
              </a:rPr>
              <a:t>RAMP Program Manager and Health Physicist</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a:solidFill>
                  <a:srgbClr val="493064"/>
                </a:solidFill>
                <a:effectLst/>
              </a:rPr>
              <a:t>2023 Fall RAMP Users’ Group Meeting</a:t>
            </a:r>
            <a:br>
              <a:rPr lang="en-US" sz="1600">
                <a:solidFill>
                  <a:srgbClr val="493064"/>
                </a:solidFill>
              </a:rPr>
            </a:br>
            <a:r>
              <a:rPr lang="en-US" sz="1600" b="0" i="0">
                <a:solidFill>
                  <a:srgbClr val="493064"/>
                </a:solidFill>
                <a:effectLst/>
              </a:rPr>
              <a:t>October 23–27, 2023</a:t>
            </a:r>
            <a:br>
              <a:rPr lang="en-US" sz="1600">
                <a:solidFill>
                  <a:srgbClr val="493064"/>
                </a:solidFill>
              </a:rPr>
            </a:br>
            <a:r>
              <a:rPr lang="en-US" sz="1600" b="0" i="0">
                <a:solidFill>
                  <a:srgbClr val="493064"/>
                </a:solidFill>
                <a:effectLst/>
              </a:rPr>
              <a:t>Rockville, MD</a:t>
            </a:r>
            <a:endParaRPr lang="en-US" sz="1600">
              <a:solidFill>
                <a:srgbClr val="493064"/>
              </a:solidFill>
            </a:endParaRPr>
          </a:p>
        </p:txBody>
      </p:sp>
      <p:pic>
        <p:nvPicPr>
          <p:cNvPr id="4" name="Picture 3">
            <a:extLst>
              <a:ext uri="{FF2B5EF4-FFF2-40B4-BE49-F238E27FC236}">
                <a16:creationId xmlns:a16="http://schemas.microsoft.com/office/drawing/2014/main" id="{271E06F7-CEA7-C8B9-3783-EA5A3B0C6911}"/>
              </a:ext>
            </a:extLst>
          </p:cNvPr>
          <p:cNvPicPr>
            <a:picLocks noChangeAspect="1"/>
          </p:cNvPicPr>
          <p:nvPr/>
        </p:nvPicPr>
        <p:blipFill rotWithShape="1">
          <a:blip r:embed="rId3"/>
          <a:srcRect l="1887" t="12474" r="57076" b="35115"/>
          <a:stretch/>
        </p:blipFill>
        <p:spPr>
          <a:xfrm>
            <a:off x="7090911" y="0"/>
            <a:ext cx="7012656" cy="2518913"/>
          </a:xfrm>
          <a:prstGeom prst="rect">
            <a:avLst/>
          </a:prstGeom>
        </p:spPr>
      </p:pic>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Potassium Iodide (KI)</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1480792"/>
            <a:ext cx="12344400" cy="5486401"/>
          </a:xfrm>
        </p:spPr>
        <p:txBody>
          <a:bodyPr/>
          <a:lstStyle/>
          <a:p>
            <a:r>
              <a:rPr lang="en-US" sz="2400" i="1" dirty="0"/>
              <a:t>Potassium iodide (KI) s a salt, similar to table salt. Its chemical symbol is KI. If taken in time and at the appropriate dosage, blocks the thyroid gland's uptake of radioactive iodine and thus could reduce the risk of thyroid cancers and other diseases that might otherwise be caused by exposure to radioactive iodine that could be dispersed in a severe nuclear accident.</a:t>
            </a:r>
          </a:p>
        </p:txBody>
      </p:sp>
      <p:pic>
        <p:nvPicPr>
          <p:cNvPr id="6" name="Picture 5">
            <a:extLst>
              <a:ext uri="{FF2B5EF4-FFF2-40B4-BE49-F238E27FC236}">
                <a16:creationId xmlns:a16="http://schemas.microsoft.com/office/drawing/2014/main" id="{6FBEC2B4-B103-2BE4-5072-3CD58579AE81}"/>
              </a:ext>
            </a:extLst>
          </p:cNvPr>
          <p:cNvPicPr>
            <a:picLocks noChangeAspect="1"/>
          </p:cNvPicPr>
          <p:nvPr/>
        </p:nvPicPr>
        <p:blipFill>
          <a:blip r:embed="rId3"/>
          <a:stretch>
            <a:fillRect/>
          </a:stretch>
        </p:blipFill>
        <p:spPr>
          <a:xfrm>
            <a:off x="10837073" y="4721888"/>
            <a:ext cx="3519005" cy="1981200"/>
          </a:xfrm>
          <a:prstGeom prst="rect">
            <a:avLst/>
          </a:prstGeom>
        </p:spPr>
      </p:pic>
      <p:pic>
        <p:nvPicPr>
          <p:cNvPr id="1026" name="Picture 2">
            <a:extLst>
              <a:ext uri="{FF2B5EF4-FFF2-40B4-BE49-F238E27FC236}">
                <a16:creationId xmlns:a16="http://schemas.microsoft.com/office/drawing/2014/main" id="{24137510-958C-8723-9F2E-0548B969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639" y="3444276"/>
            <a:ext cx="8344617" cy="469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514CC-A8A5-431F-344F-559DAA5EA2B9}"/>
              </a:ext>
            </a:extLst>
          </p:cNvPr>
          <p:cNvSpPr>
            <a:spLocks noGrp="1"/>
          </p:cNvSpPr>
          <p:nvPr>
            <p:ph type="ctrTitle"/>
          </p:nvPr>
        </p:nvSpPr>
        <p:spPr/>
        <p:txBody>
          <a:bodyPr/>
          <a:lstStyle/>
          <a:p>
            <a:r>
              <a:rPr lang="en-US" dirty="0"/>
              <a:t>How KI Works</a:t>
            </a:r>
          </a:p>
        </p:txBody>
      </p:sp>
      <p:sp>
        <p:nvSpPr>
          <p:cNvPr id="2" name="Slide Number Placeholder 1">
            <a:extLst>
              <a:ext uri="{FF2B5EF4-FFF2-40B4-BE49-F238E27FC236}">
                <a16:creationId xmlns:a16="http://schemas.microsoft.com/office/drawing/2014/main" id="{3A9284DC-4A3E-509A-22DC-B21403817A45}"/>
              </a:ext>
            </a:extLst>
          </p:cNvPr>
          <p:cNvSpPr>
            <a:spLocks noGrp="1"/>
          </p:cNvSpPr>
          <p:nvPr>
            <p:ph type="sldNum" sz="quarter" idx="4294967295"/>
          </p:nvPr>
        </p:nvSpPr>
        <p:spPr>
          <a:xfrm>
            <a:off x="14176375" y="7772400"/>
            <a:ext cx="454025" cy="457200"/>
          </a:xfrm>
          <a:prstGeom prst="rect">
            <a:avLst/>
          </a:prstGeom>
        </p:spPr>
        <p:txBody>
          <a:bodyPr/>
          <a:lstStyle/>
          <a:p>
            <a:fld id="{FE7A4BB3-E848-5A44-82DF-322201952CD8}" type="slidenum">
              <a:rPr lang="en-US" smtClean="0"/>
              <a:pPr/>
              <a:t>3</a:t>
            </a:fld>
            <a:endParaRPr lang="en-US"/>
          </a:p>
        </p:txBody>
      </p:sp>
      <p:pic>
        <p:nvPicPr>
          <p:cNvPr id="4" name="Picture 3">
            <a:extLst>
              <a:ext uri="{FF2B5EF4-FFF2-40B4-BE49-F238E27FC236}">
                <a16:creationId xmlns:a16="http://schemas.microsoft.com/office/drawing/2014/main" id="{B40EAD0F-AC13-B0A5-729E-A537F469D870}"/>
              </a:ext>
            </a:extLst>
          </p:cNvPr>
          <p:cNvPicPr>
            <a:picLocks noChangeAspect="1"/>
          </p:cNvPicPr>
          <p:nvPr/>
        </p:nvPicPr>
        <p:blipFill rotWithShape="1">
          <a:blip r:embed="rId3"/>
          <a:srcRect l="12264" t="12669" r="69104" b="3250"/>
          <a:stretch/>
        </p:blipFill>
        <p:spPr>
          <a:xfrm>
            <a:off x="7315200" y="412376"/>
            <a:ext cx="6159259" cy="7817224"/>
          </a:xfrm>
          <a:prstGeom prst="rect">
            <a:avLst/>
          </a:prstGeom>
        </p:spPr>
      </p:pic>
    </p:spTree>
    <p:extLst>
      <p:ext uri="{BB962C8B-B14F-4D97-AF65-F5344CB8AC3E}">
        <p14:creationId xmlns:p14="http://schemas.microsoft.com/office/powerpoint/2010/main" val="34301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D7EF3D-C3D4-2B73-D700-C66B5351E5D4}"/>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7" name="Title 6">
            <a:extLst>
              <a:ext uri="{FF2B5EF4-FFF2-40B4-BE49-F238E27FC236}">
                <a16:creationId xmlns:a16="http://schemas.microsoft.com/office/drawing/2014/main" id="{E0BFC4D7-AB18-B798-66D0-CE1CCFF120D2}"/>
              </a:ext>
            </a:extLst>
          </p:cNvPr>
          <p:cNvSpPr>
            <a:spLocks noGrp="1"/>
          </p:cNvSpPr>
          <p:nvPr>
            <p:ph type="title"/>
          </p:nvPr>
        </p:nvSpPr>
        <p:spPr/>
        <p:txBody>
          <a:bodyPr/>
          <a:lstStyle/>
          <a:p>
            <a:r>
              <a:rPr lang="en-US" dirty="0"/>
              <a:t>Federal KI Policy</a:t>
            </a:r>
          </a:p>
        </p:txBody>
      </p:sp>
      <p:sp>
        <p:nvSpPr>
          <p:cNvPr id="8" name="Content Placeholder 7">
            <a:extLst>
              <a:ext uri="{FF2B5EF4-FFF2-40B4-BE49-F238E27FC236}">
                <a16:creationId xmlns:a16="http://schemas.microsoft.com/office/drawing/2014/main" id="{41206D10-097F-D8A9-00CA-6A9428A1ABA8}"/>
              </a:ext>
            </a:extLst>
          </p:cNvPr>
          <p:cNvSpPr>
            <a:spLocks noGrp="1"/>
          </p:cNvSpPr>
          <p:nvPr>
            <p:ph sz="quarter" idx="20"/>
          </p:nvPr>
        </p:nvSpPr>
        <p:spPr>
          <a:xfrm>
            <a:off x="1409701" y="1615712"/>
            <a:ext cx="12801600" cy="2992148"/>
          </a:xfrm>
        </p:spPr>
        <p:txBody>
          <a:bodyPr/>
          <a:lstStyle/>
          <a:p>
            <a:r>
              <a:rPr lang="en-US" dirty="0"/>
              <a:t>NRC: requires that consideration be given</a:t>
            </a:r>
          </a:p>
          <a:p>
            <a:r>
              <a:rPr lang="en-US" dirty="0"/>
              <a:t>State, Local and Tribal Governments decide</a:t>
            </a:r>
          </a:p>
          <a:p>
            <a:r>
              <a:rPr lang="en-US" dirty="0"/>
              <a:t>FDA  and EPA is responsible guidance about appropriate dosages and thresholds</a:t>
            </a:r>
          </a:p>
          <a:p>
            <a:r>
              <a:rPr lang="en-US" dirty="0"/>
              <a:t>Federal Stockpile available</a:t>
            </a:r>
          </a:p>
        </p:txBody>
      </p:sp>
      <p:pic>
        <p:nvPicPr>
          <p:cNvPr id="2050" name="Picture 2" descr="Government Shutdown Has NRC Set To Furlough Most Of Its Staff | WAMC">
            <a:extLst>
              <a:ext uri="{FF2B5EF4-FFF2-40B4-BE49-F238E27FC236}">
                <a16:creationId xmlns:a16="http://schemas.microsoft.com/office/drawing/2014/main" id="{A3421761-0157-0144-B9C7-88BD0177C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310" y="6645498"/>
            <a:ext cx="3295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F2EA3CF-02E7-B580-8892-4E8B8DAE8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967" y="5938293"/>
            <a:ext cx="33337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ted States Environmental Protection Agency - Wikipedia">
            <a:extLst>
              <a:ext uri="{FF2B5EF4-FFF2-40B4-BE49-F238E27FC236}">
                <a16:creationId xmlns:a16="http://schemas.microsoft.com/office/drawing/2014/main" id="{3F6DE000-AAE6-4BCC-C914-E7A99E9ED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6370" y="55423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dule 5: State, Local and Tribal Governments">
            <a:extLst>
              <a:ext uri="{FF2B5EF4-FFF2-40B4-BE49-F238E27FC236}">
                <a16:creationId xmlns:a16="http://schemas.microsoft.com/office/drawing/2014/main" id="{EEE0B010-7203-D798-3B24-C2738EE8F9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415" b="6895"/>
          <a:stretch/>
        </p:blipFill>
        <p:spPr bwMode="auto">
          <a:xfrm>
            <a:off x="5570506" y="5379944"/>
            <a:ext cx="4119259" cy="90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BC0F-252C-BDD0-D62E-A29C3223CCF9}"/>
              </a:ext>
            </a:extLst>
          </p:cNvPr>
          <p:cNvSpPr>
            <a:spLocks noGrp="1"/>
          </p:cNvSpPr>
          <p:nvPr>
            <p:ph type="ctrTitle"/>
          </p:nvPr>
        </p:nvSpPr>
        <p:spPr>
          <a:xfrm>
            <a:off x="1371599" y="2743200"/>
            <a:ext cx="4690533" cy="1828800"/>
          </a:xfrm>
        </p:spPr>
        <p:txBody>
          <a:bodyPr/>
          <a:lstStyle/>
          <a:p>
            <a:r>
              <a:rPr lang="en-US" dirty="0"/>
              <a:t>Introducing </a:t>
            </a:r>
            <a:br>
              <a:rPr lang="en-US" dirty="0"/>
            </a:br>
            <a:r>
              <a:rPr lang="en-US" dirty="0"/>
              <a:t>Dr. David Cassatt</a:t>
            </a:r>
          </a:p>
        </p:txBody>
      </p:sp>
      <p:sp>
        <p:nvSpPr>
          <p:cNvPr id="3" name="Text Placeholder 2">
            <a:extLst>
              <a:ext uri="{FF2B5EF4-FFF2-40B4-BE49-F238E27FC236}">
                <a16:creationId xmlns:a16="http://schemas.microsoft.com/office/drawing/2014/main" id="{F4829297-C0A2-CFDD-33EC-0B83D24B0754}"/>
              </a:ext>
            </a:extLst>
          </p:cNvPr>
          <p:cNvSpPr>
            <a:spLocks noGrp="1"/>
          </p:cNvSpPr>
          <p:nvPr>
            <p:ph type="body" sz="quarter" idx="10"/>
          </p:nvPr>
        </p:nvSpPr>
        <p:spPr/>
        <p:txBody>
          <a:bodyPr/>
          <a:lstStyle/>
          <a:p>
            <a:r>
              <a:rPr lang="en-US" dirty="0"/>
              <a:t>Program  Officer</a:t>
            </a:r>
          </a:p>
        </p:txBody>
      </p:sp>
      <p:sp>
        <p:nvSpPr>
          <p:cNvPr id="4" name="Text Placeholder 3">
            <a:extLst>
              <a:ext uri="{FF2B5EF4-FFF2-40B4-BE49-F238E27FC236}">
                <a16:creationId xmlns:a16="http://schemas.microsoft.com/office/drawing/2014/main" id="{A75209AB-2F27-2163-333A-FA6E3B8949C4}"/>
              </a:ext>
            </a:extLst>
          </p:cNvPr>
          <p:cNvSpPr>
            <a:spLocks noGrp="1"/>
          </p:cNvSpPr>
          <p:nvPr>
            <p:ph type="body" sz="quarter" idx="11"/>
          </p:nvPr>
        </p:nvSpPr>
        <p:spPr/>
        <p:txBody>
          <a:bodyPr/>
          <a:lstStyle/>
          <a:p>
            <a:r>
              <a:rPr lang="en-US" dirty="0"/>
              <a:t>National Institutes of Health</a:t>
            </a:r>
          </a:p>
        </p:txBody>
      </p:sp>
    </p:spTree>
    <p:extLst>
      <p:ext uri="{BB962C8B-B14F-4D97-AF65-F5344CB8AC3E}">
        <p14:creationId xmlns:p14="http://schemas.microsoft.com/office/powerpoint/2010/main" val="406634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9bf431-880a-4b72-abca-ccf1bbc5d2b3" xsi:nil="true"/>
    <lcf76f155ced4ddcb4097134ff3c332f xmlns="aa9071de-f1d9-4b23-83dd-08b1335a140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11ED42-9D52-47A3-8027-C94FEB256D5D}">
  <ds:schemaRefs>
    <ds:schemaRef ds:uri="http://schemas.microsoft.com/sharepoint/v3/contenttype/forms"/>
  </ds:schemaRefs>
</ds:datastoreItem>
</file>

<file path=customXml/itemProps2.xml><?xml version="1.0" encoding="utf-8"?>
<ds:datastoreItem xmlns:ds="http://schemas.openxmlformats.org/officeDocument/2006/customXml" ds:itemID="{90302655-E009-435D-BDA1-FC6E5FA9E311}">
  <ds:schemaRefs>
    <ds:schemaRef ds:uri="http://schemas.microsoft.com/sharepoint/v3"/>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95de9e0a-fd86-49ac-9e5c-603fca1edb95"/>
    <ds:schemaRef ds:uri="http://schemas.microsoft.com/office/infopath/2007/PartnerControls"/>
    <ds:schemaRef ds:uri="http://schemas.microsoft.com/office/2006/metadata/properties"/>
    <ds:schemaRef ds:uri="77d39021-2d62-4412-9d65-c7557c7ad391"/>
    <ds:schemaRef ds:uri="http://schemas.microsoft.com/sharepoint/v4"/>
    <ds:schemaRef ds:uri="http://www.w3.org/XML/1998/namespace"/>
    <ds:schemaRef ds:uri="69169c65-8f61-442a-b73a-7b6b3772302b"/>
    <ds:schemaRef ds:uri="aaffe1b7-5694-4307-874f-7f9f0780d7b5"/>
    <ds:schemaRef ds:uri="dfe7fab5-ca36-4373-9e84-14533c573aad"/>
    <ds:schemaRef ds:uri="f7f9503f-814b-432a-91f5-9c13c51348b4"/>
  </ds:schemaRefs>
</ds:datastoreItem>
</file>

<file path=customXml/itemProps3.xml><?xml version="1.0" encoding="utf-8"?>
<ds:datastoreItem xmlns:ds="http://schemas.openxmlformats.org/officeDocument/2006/customXml" ds:itemID="{4A159A33-DDBF-4E6D-BA39-54E79122560E}"/>
</file>

<file path=customXml/itemProps4.xml><?xml version="1.0" encoding="utf-8"?>
<ds:datastoreItem xmlns:ds="http://schemas.openxmlformats.org/officeDocument/2006/customXml" ds:itemID="{F266A463-19E0-46D1-8E16-0DC9D1FC2247}">
  <ds:schemaRefs>
    <ds:schemaRef ds:uri="http://schemas.microsoft.com/sharepoint/events"/>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
  <TotalTime>189</TotalTime>
  <Words>827</Words>
  <Application>Microsoft Office PowerPoint</Application>
  <PresentationFormat>Custom</PresentationFormat>
  <Paragraphs>53</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Helvetica Neue</vt:lpstr>
      <vt:lpstr>Wingdings</vt:lpstr>
      <vt:lpstr>PNNL_Option_4</vt:lpstr>
      <vt:lpstr>First-in-Human Trial of Oral Drug to Remove Radioactive Contamination</vt:lpstr>
      <vt:lpstr>Potassium Iodide (KI)</vt:lpstr>
      <vt:lpstr>How KI Works</vt:lpstr>
      <vt:lpstr>Federal KI Policy</vt:lpstr>
      <vt:lpstr>Introducing  Dr. David Cassatt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lastModifiedBy>Gadey, Harish</cp:lastModifiedBy>
  <cp:revision>11</cp:revision>
  <dcterms:created xsi:type="dcterms:W3CDTF">2022-09-08T04:47:07Z</dcterms:created>
  <dcterms:modified xsi:type="dcterms:W3CDTF">2023-10-26T12:07:06Z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0x0101004E34D12BCFAC0240A20826305D23CE28</vt:lpwstr>
  </property>
</Properties>
</file>