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44"/>
  </p:notesMasterIdLst>
  <p:sldIdLst>
    <p:sldId id="272" r:id="rId5"/>
    <p:sldId id="273" r:id="rId6"/>
    <p:sldId id="289" r:id="rId7"/>
    <p:sldId id="290" r:id="rId8"/>
    <p:sldId id="291" r:id="rId9"/>
    <p:sldId id="292" r:id="rId10"/>
    <p:sldId id="293" r:id="rId11"/>
    <p:sldId id="303" r:id="rId12"/>
    <p:sldId id="304" r:id="rId13"/>
    <p:sldId id="307" r:id="rId14"/>
    <p:sldId id="294" r:id="rId15"/>
    <p:sldId id="309" r:id="rId16"/>
    <p:sldId id="311" r:id="rId17"/>
    <p:sldId id="316" r:id="rId18"/>
    <p:sldId id="317" r:id="rId19"/>
    <p:sldId id="329" r:id="rId20"/>
    <p:sldId id="330" r:id="rId21"/>
    <p:sldId id="326" r:id="rId22"/>
    <p:sldId id="331" r:id="rId23"/>
    <p:sldId id="337" r:id="rId24"/>
    <p:sldId id="336" r:id="rId25"/>
    <p:sldId id="332" r:id="rId26"/>
    <p:sldId id="338" r:id="rId27"/>
    <p:sldId id="333" r:id="rId28"/>
    <p:sldId id="334" r:id="rId29"/>
    <p:sldId id="340" r:id="rId30"/>
    <p:sldId id="335" r:id="rId31"/>
    <p:sldId id="315" r:id="rId32"/>
    <p:sldId id="320" r:id="rId33"/>
    <p:sldId id="341" r:id="rId34"/>
    <p:sldId id="344" r:id="rId35"/>
    <p:sldId id="342" r:id="rId36"/>
    <p:sldId id="345" r:id="rId37"/>
    <p:sldId id="343" r:id="rId38"/>
    <p:sldId id="346" r:id="rId39"/>
    <p:sldId id="347" r:id="rId40"/>
    <p:sldId id="327" r:id="rId41"/>
    <p:sldId id="328" r:id="rId42"/>
    <p:sldId id="32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75CA-7537-4AB6-BF6C-96910041BBC3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9A8B-6423-4DD8-A52A-D5F1BE33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856001"/>
            <a:ext cx="454351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AEBC-05E3-4C84-B19E-92E4DA9C1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4335676"/>
            <a:ext cx="4543514" cy="156946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[name]</a:t>
            </a:r>
          </a:p>
          <a:p>
            <a:r>
              <a:rPr lang="en-US" dirty="0"/>
              <a:t>[title]</a:t>
            </a:r>
          </a:p>
          <a:p>
            <a:r>
              <a:rPr lang="en-US" dirty="0"/>
              <a:t>Corvallis, Oregon</a:t>
            </a:r>
          </a:p>
          <a:p>
            <a:r>
              <a:rPr lang="en-US" dirty="0"/>
              <a:t>First.last@rcdsoftware.com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6F8-AA73-4FD8-AF51-69D0AE6E4C13}" type="datetime1">
              <a:rPr lang="en-US" smtClean="0"/>
              <a:t>10/16/23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B74BB-6BEF-4214-9521-74EE6BA9F06D}"/>
              </a:ext>
            </a:extLst>
          </p:cNvPr>
          <p:cNvGrpSpPr/>
          <p:nvPr userDrawn="1"/>
        </p:nvGrpSpPr>
        <p:grpSpPr>
          <a:xfrm>
            <a:off x="0" y="0"/>
            <a:ext cx="12192002" cy="1140849"/>
            <a:chOff x="-2" y="0"/>
            <a:chExt cx="12192002" cy="11408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26A6D-4FFB-44D6-BD8E-C9D281831937}"/>
                </a:ext>
              </a:extLst>
            </p:cNvPr>
            <p:cNvSpPr/>
            <p:nvPr/>
          </p:nvSpPr>
          <p:spPr>
            <a:xfrm>
              <a:off x="-2" y="0"/>
              <a:ext cx="12191999" cy="380283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F992E-5463-4B43-924F-8386B40894C9}"/>
                </a:ext>
              </a:extLst>
            </p:cNvPr>
            <p:cNvSpPr/>
            <p:nvPr/>
          </p:nvSpPr>
          <p:spPr>
            <a:xfrm>
              <a:off x="-1" y="380283"/>
              <a:ext cx="12192000" cy="380283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4725B-9809-4836-9350-B70C81E2CD37}"/>
                </a:ext>
              </a:extLst>
            </p:cNvPr>
            <p:cNvSpPr/>
            <p:nvPr/>
          </p:nvSpPr>
          <p:spPr>
            <a:xfrm>
              <a:off x="0" y="760566"/>
              <a:ext cx="12192000" cy="380283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9CFB4-950B-4994-BBBC-7EE4DB822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8" y="2102211"/>
            <a:ext cx="3620456" cy="3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4C8F-3E7C-4A95-B0F0-1BB077C2F5AD}" type="datetime1">
              <a:rPr lang="en-US" smtClean="0"/>
              <a:t>10/16/23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B3027C-1A26-4EEA-881B-10C1F3A02534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F1C0E0-12A2-44BE-8FC4-8C14B2334FFC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0C6AED-49CD-4F35-B5F8-F8C5C2A9BB43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46896D-0BA4-4504-80AB-5B94BDBC9323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BFF5-E414-40C9-9F12-4C08C83509FF}" type="datetime1">
              <a:rPr lang="en-US" smtClean="0"/>
              <a:t>10/16/23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4A51F-F343-48F7-A5BF-E0E3B1A63368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CDA1AE-5911-40E7-B4B7-54CDD6D8D7ED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2D955-64F7-42E1-B707-7488C70EA8EF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19268A-2A30-4638-8C36-70E28C6ACEF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3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645B-EF4D-46AE-98F9-EBCE871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0EBD-BA2F-4E87-B18D-7E4D9CE17EAA}" type="datetime1">
              <a:rPr lang="en-US" smtClean="0"/>
              <a:t>10/16/23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033C18-89A9-4989-90CD-84F3D40D5E19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EAC560-71A3-4675-8CF7-13468B81A9F0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AFDBE5-C132-41F0-AFAF-3303FF5012F5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419CAE-E13B-4200-A1B0-2BBF54D9498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C64F-CDEC-4A8A-ACAF-3900438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2621-10F7-46E3-A931-E17B6BC9F495}" type="datetime1">
              <a:rPr lang="en-US" smtClean="0"/>
              <a:t>10/16/23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D0E97-699D-4911-BEAA-A7D4D8EB04A0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E9F794-7212-4F60-A35E-8CF7EAD09EA6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6CEC16-30EA-4FEA-BAA2-6AE26154592E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98281F-17BA-4523-A331-9A4304F3EED9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3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5834-0297-447C-9FF1-306882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671D-D2C2-4BC4-8E91-2E7ED131DA5D}" type="datetime1">
              <a:rPr lang="en-US" smtClean="0"/>
              <a:t>10/16/23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A66423-FA57-44A5-9D88-83DF24ADAAC7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857567-7CB9-47F5-8E6B-D2CDB5CF9A49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B9FBA7-9CF7-4A1D-A668-33B97C75C406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BC3113-49C1-43EE-9ED4-E73D3DAD51C9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1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0A0AD1-2026-4F47-B2DE-8E29523CDCAE}" type="datetime1">
              <a:rPr lang="en-US" smtClean="0"/>
              <a:t>10/16/23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BE43E-328A-486A-A00D-F33F5F2DF2A6}"/>
              </a:ext>
            </a:extLst>
          </p:cNvPr>
          <p:cNvGrpSpPr/>
          <p:nvPr userDrawn="1"/>
        </p:nvGrpSpPr>
        <p:grpSpPr>
          <a:xfrm>
            <a:off x="10125814" y="210268"/>
            <a:ext cx="1761816" cy="607933"/>
            <a:chOff x="10125814" y="210268"/>
            <a:chExt cx="1761816" cy="6079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3B636B-600D-4ECD-9FEA-54ED684EE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814" y="210268"/>
              <a:ext cx="1754889" cy="3874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9EC1E6-764C-4CED-A830-4F76E9E7440C}"/>
                </a:ext>
              </a:extLst>
            </p:cNvPr>
            <p:cNvSpPr txBox="1"/>
            <p:nvPr userDrawn="1"/>
          </p:nvSpPr>
          <p:spPr>
            <a:xfrm>
              <a:off x="10226598" y="571980"/>
              <a:ext cx="16610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Corvallis, Seattle, and Austin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4151-D22E-AD97-CC76-196D348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501" y="1856001"/>
            <a:ext cx="8167955" cy="23876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Using IMBA to Estimate Uptake from Excretion Measurement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2023 RAMP Users’ Group Meeting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9B894-B686-71CD-83E8-3A2B1F17F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Colby Mangini, PhD, CHP</a:t>
            </a:r>
          </a:p>
        </p:txBody>
      </p:sp>
    </p:spTree>
    <p:extLst>
      <p:ext uri="{BB962C8B-B14F-4D97-AF65-F5344CB8AC3E}">
        <p14:creationId xmlns:p14="http://schemas.microsoft.com/office/powerpoint/2010/main" val="35300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CA56-24A5-81AE-184E-72C6AA72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Uptake from a Wound (#5)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61ED-297F-82F2-FA9A-A939A62C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923"/>
            <a:ext cx="5418221" cy="4177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Enables the user to specify how the activity reaches the blood following a wound contamination                                                                                                                                                           </a:t>
            </a:r>
          </a:p>
          <a:p>
            <a:r>
              <a:rPr lang="en-US" dirty="0"/>
              <a:t>Implements NCRP No. 156 wound model</a:t>
            </a:r>
          </a:p>
          <a:p>
            <a:r>
              <a:rPr lang="en-US" dirty="0"/>
              <a:t>Choose one of the "NCRP Defaults" wound categories: Soluble, Colloid, Particle or Fragment.</a:t>
            </a:r>
          </a:p>
          <a:p>
            <a:r>
              <a:rPr lang="en-US" dirty="0"/>
              <a:t>Users may enter their own values for the retention function as a sum of exponentials (User Defined Mode)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653F-F1BD-9411-F526-114B3C50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1200A-2B82-FDD4-BD23-A3F916F9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4" y="1215189"/>
            <a:ext cx="4591308" cy="54276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032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CF65-146E-7AF3-88C0-50F65920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 Pro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A1DE-183F-A646-F43C-2C045C54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All IMBA Plus functionality</a:t>
            </a:r>
          </a:p>
          <a:p>
            <a:r>
              <a:rPr lang="en-US" dirty="0"/>
              <a:t>(6) Errors on Intake</a:t>
            </a:r>
          </a:p>
          <a:p>
            <a:r>
              <a:rPr lang="en-US" dirty="0"/>
              <a:t>(7) Bayes Implementation</a:t>
            </a:r>
          </a:p>
          <a:p>
            <a:r>
              <a:rPr lang="en-US" dirty="0"/>
              <a:t>(8) Tritium Tool</a:t>
            </a:r>
          </a:p>
          <a:p>
            <a:r>
              <a:rPr lang="en-US" dirty="0"/>
              <a:t>(9) Compensation Type Calculations</a:t>
            </a:r>
          </a:p>
          <a:p>
            <a:r>
              <a:rPr lang="en-US" dirty="0"/>
              <a:t>(10) Ingrowth of Americium</a:t>
            </a:r>
          </a:p>
          <a:p>
            <a:r>
              <a:rPr lang="en-US" b="1" dirty="0"/>
              <a:t>(11) Statistics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F62DE-21BD-86E1-404C-91A851D8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E6C1-7AD0-33A8-4DF0-4782BB1B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Package (#11)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88FC-CA07-887C-FDB9-75DBAD3D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3204411" cy="4177247"/>
          </a:xfrm>
        </p:spPr>
        <p:txBody>
          <a:bodyPr>
            <a:normAutofit/>
          </a:bodyPr>
          <a:lstStyle/>
          <a:p>
            <a:r>
              <a:rPr lang="en-US" dirty="0"/>
              <a:t>Allows the user to examine useful statistical information immediately after fitting intakes to measurement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36CBE-ED12-25F6-49E4-064C2017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67C90-C643-F262-2A7B-98F299FB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04" y="1860025"/>
            <a:ext cx="3589991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6A301-6A98-4A25-FA95-97816F558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141" y="1860025"/>
            <a:ext cx="3603109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382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3796-3A4C-5646-94F9-AD9AEE3C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23E2-CD40-3CA3-4D9D-5F2F24DF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I-125 inhalation with limited urine excretion data</a:t>
            </a:r>
          </a:p>
          <a:p>
            <a:pPr lvl="1"/>
            <a:r>
              <a:rPr lang="en-US" dirty="0"/>
              <a:t>Find acute inhalation intake</a:t>
            </a:r>
          </a:p>
          <a:p>
            <a:pPr lvl="1"/>
            <a:r>
              <a:rPr lang="en-US" dirty="0"/>
              <a:t>Find intake assuming  vapor form</a:t>
            </a:r>
          </a:p>
          <a:p>
            <a:pPr lvl="1"/>
            <a:r>
              <a:rPr lang="en-US" dirty="0"/>
              <a:t>Find intake assuming uptake via a wound</a:t>
            </a:r>
          </a:p>
          <a:p>
            <a:pPr lvl="1"/>
            <a:r>
              <a:rPr lang="en-US" dirty="0"/>
              <a:t>Determine most likely intake</a:t>
            </a:r>
          </a:p>
          <a:p>
            <a:r>
              <a:rPr lang="en-US" dirty="0"/>
              <a:t>Co-60 inhalation with 2 types of bioassay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F3044-B335-177F-CF44-097F1207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3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40E7-5172-76D6-BFC9-55758450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105D-8B0E-656C-E845-A0B557BA4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515600" cy="4177247"/>
          </a:xfrm>
        </p:spPr>
        <p:txBody>
          <a:bodyPr>
            <a:normAutofit/>
          </a:bodyPr>
          <a:lstStyle/>
          <a:p>
            <a:r>
              <a:rPr lang="en-US" dirty="0"/>
              <a:t>A lab worker working with an I‐125 radiolabeling solution gets sprayed on her arm from a leak in a syringe‐to‐needle fitting. The  liquid is reportedly deposited on the lab coat above her gloves. The  solution penetrates the coat and contaminates the skin.  </a:t>
            </a:r>
          </a:p>
          <a:p>
            <a:r>
              <a:rPr lang="en-US" dirty="0"/>
              <a:t>The skin is decontaminated and no signal can be detected at the  thyroid with a handheld monitor during the rest of day of the incident </a:t>
            </a:r>
          </a:p>
          <a:p>
            <a:r>
              <a:rPr lang="en-US" dirty="0"/>
              <a:t>The chemical composition of the I‐125 solution is unknown</a:t>
            </a:r>
          </a:p>
          <a:p>
            <a:r>
              <a:rPr lang="en-US" dirty="0"/>
              <a:t>Very few urine spot samples (25 ml) were taken</a:t>
            </a:r>
          </a:p>
          <a:p>
            <a:r>
              <a:rPr lang="en-US" dirty="0"/>
              <a:t>The spill happens at 11:00 on 8/5/2015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6A6B1-B814-2098-C32A-F9EEE06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CE68-4608-AEA1-2499-977C99C1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379720" cy="37538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acute inhalation intake from urine samples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2.242E+03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		(P = 2.09E-01)</a:t>
            </a:r>
          </a:p>
          <a:p>
            <a:r>
              <a:rPr lang="en-US" dirty="0"/>
              <a:t>Intake as a vapor?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1.268E+03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 		(P = 9.97E-02)</a:t>
            </a:r>
          </a:p>
          <a:p>
            <a:r>
              <a:rPr lang="en-US" dirty="0"/>
              <a:t>Intake via wound model?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6.649E+02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		(P = 7.34E-01)</a:t>
            </a:r>
          </a:p>
          <a:p>
            <a:r>
              <a:rPr lang="en-US" dirty="0"/>
              <a:t>Wound intake AND acute inhalation?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5.042E+02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wound	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4.338E+02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inhalation 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9.380E+02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– total 	 (P = 9.98E-01)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810BDE-FCB4-9D67-BE0A-910782294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118338"/>
              </p:ext>
            </p:extLst>
          </p:nvPr>
        </p:nvGraphicFramePr>
        <p:xfrm>
          <a:off x="6570785" y="1999715"/>
          <a:ext cx="5078437" cy="1670684"/>
        </p:xfrm>
        <a:graphic>
          <a:graphicData uri="http://schemas.openxmlformats.org/drawingml/2006/table">
            <a:tbl>
              <a:tblPr/>
              <a:tblGrid>
                <a:gridCol w="181186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810561">
                  <a:extLst>
                    <a:ext uri="{9D8B030D-6E8A-4147-A177-3AD203B41FA5}">
                      <a16:colId xmlns:a16="http://schemas.microsoft.com/office/drawing/2014/main" val="2642507785"/>
                    </a:ext>
                  </a:extLst>
                </a:gridCol>
                <a:gridCol w="1456007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Measurement Date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8/5/2015 17:00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406.6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569.2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8/7/2015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9/2/2015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&lt;4.5 [LOD]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&lt;6.3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0DE725-EC06-EB88-1714-F9E731EB01D7}"/>
              </a:ext>
            </a:extLst>
          </p:cNvPr>
          <p:cNvSpPr txBox="1"/>
          <p:nvPr/>
        </p:nvSpPr>
        <p:spPr>
          <a:xfrm>
            <a:off x="7260701" y="3719006"/>
            <a:ext cx="439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Assumed daily urine production of 1.40 liters</a:t>
            </a:r>
          </a:p>
          <a:p>
            <a:r>
              <a:rPr lang="en-US" dirty="0"/>
              <a:t>Collection period is 25ml/1400ml or 0.018</a:t>
            </a:r>
          </a:p>
        </p:txBody>
      </p:sp>
    </p:spTree>
    <p:extLst>
      <p:ext uri="{BB962C8B-B14F-4D97-AF65-F5344CB8AC3E}">
        <p14:creationId xmlns:p14="http://schemas.microsoft.com/office/powerpoint/2010/main" val="395741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796-6913-6A46-9B0B-B4D6DDFC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CF29-E36D-B046-AF2A-4BF8417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17311-43C4-CB47-818A-701DB29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C8FE68-E165-A147-BE58-6853EC0856B8}"/>
              </a:ext>
            </a:extLst>
          </p:cNvPr>
          <p:cNvGrpSpPr/>
          <p:nvPr/>
        </p:nvGrpSpPr>
        <p:grpSpPr>
          <a:xfrm>
            <a:off x="0" y="1804956"/>
            <a:ext cx="10127679" cy="3937000"/>
            <a:chOff x="0" y="1804956"/>
            <a:chExt cx="10127679" cy="3937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5C065E-55A0-F84F-82FC-CBBCAC7DF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779" y="1804956"/>
              <a:ext cx="9994900" cy="39370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6C35A2-EEE7-0143-9F48-CEB91474DC3A}"/>
                </a:ext>
              </a:extLst>
            </p:cNvPr>
            <p:cNvSpPr/>
            <p:nvPr/>
          </p:nvSpPr>
          <p:spPr>
            <a:xfrm>
              <a:off x="7799175" y="1999715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DF10BD-6261-3C4F-BAA1-08211EF19175}"/>
                </a:ext>
              </a:extLst>
            </p:cNvPr>
            <p:cNvSpPr/>
            <p:nvPr/>
          </p:nvSpPr>
          <p:spPr>
            <a:xfrm>
              <a:off x="0" y="2814607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7DD335-0DD4-FE4A-AA69-D2A2A727A0C7}"/>
              </a:ext>
            </a:extLst>
          </p:cNvPr>
          <p:cNvGrpSpPr/>
          <p:nvPr/>
        </p:nvGrpSpPr>
        <p:grpSpPr>
          <a:xfrm>
            <a:off x="4572463" y="351972"/>
            <a:ext cx="7559607" cy="6231276"/>
            <a:chOff x="4572463" y="351972"/>
            <a:chExt cx="7559607" cy="62312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ACE1E8-8D42-544B-B977-D6688F45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463" y="351972"/>
              <a:ext cx="7559607" cy="623127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0D20F8-7350-0445-AF01-D39EEF90C4CA}"/>
                </a:ext>
              </a:extLst>
            </p:cNvPr>
            <p:cNvSpPr/>
            <p:nvPr/>
          </p:nvSpPr>
          <p:spPr>
            <a:xfrm>
              <a:off x="5062282" y="1924912"/>
              <a:ext cx="1123537" cy="404968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5B19B9A-DB99-2345-986D-D238072EDED2}"/>
                </a:ext>
              </a:extLst>
            </p:cNvPr>
            <p:cNvSpPr/>
            <p:nvPr/>
          </p:nvSpPr>
          <p:spPr>
            <a:xfrm>
              <a:off x="6796900" y="3610428"/>
              <a:ext cx="2706694" cy="227513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D08DFD-D73C-D84D-AFDC-DC9E2B4A7529}"/>
              </a:ext>
            </a:extLst>
          </p:cNvPr>
          <p:cNvGrpSpPr/>
          <p:nvPr/>
        </p:nvGrpSpPr>
        <p:grpSpPr>
          <a:xfrm>
            <a:off x="954900" y="1174246"/>
            <a:ext cx="5842000" cy="5562600"/>
            <a:chOff x="954900" y="1174246"/>
            <a:chExt cx="5842000" cy="5562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FC0AFD-EBEA-934B-94D1-3F2DBA7AA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900" y="1174246"/>
              <a:ext cx="5842000" cy="55626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F9EE4C-CFB9-0141-B0A6-82D955696BA0}"/>
                </a:ext>
              </a:extLst>
            </p:cNvPr>
            <p:cNvSpPr/>
            <p:nvPr/>
          </p:nvSpPr>
          <p:spPr>
            <a:xfrm>
              <a:off x="4302573" y="2550632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4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796-6913-6A46-9B0B-B4D6DDF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31" y="51052"/>
            <a:ext cx="10515600" cy="1009651"/>
          </a:xfrm>
        </p:spPr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CF29-E36D-B046-AF2A-4BF8417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17311-43C4-CB47-818A-701DB29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F2F5C2-81F0-BB49-A382-A0308A83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937927"/>
            <a:ext cx="7708900" cy="58801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43A011B-2A56-B844-B8CF-200A61DC1A65}"/>
              </a:ext>
            </a:extLst>
          </p:cNvPr>
          <p:cNvGrpSpPr/>
          <p:nvPr/>
        </p:nvGrpSpPr>
        <p:grpSpPr>
          <a:xfrm>
            <a:off x="2373168" y="1131342"/>
            <a:ext cx="9385300" cy="5346700"/>
            <a:chOff x="2373168" y="1131342"/>
            <a:chExt cx="9385300" cy="53467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5D640C-BB66-6044-8ED6-DC9B7198A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3168" y="1131342"/>
              <a:ext cx="9385300" cy="53467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249D74-E4C8-AD45-9003-66D39F474940}"/>
                </a:ext>
              </a:extLst>
            </p:cNvPr>
            <p:cNvSpPr/>
            <p:nvPr/>
          </p:nvSpPr>
          <p:spPr>
            <a:xfrm>
              <a:off x="2373168" y="1776260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D080924-DBC7-4B42-8744-B23B9842AC9A}"/>
                </a:ext>
              </a:extLst>
            </p:cNvPr>
            <p:cNvSpPr/>
            <p:nvPr/>
          </p:nvSpPr>
          <p:spPr>
            <a:xfrm>
              <a:off x="5583382" y="3358872"/>
              <a:ext cx="2275031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4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CE68-4608-AEA1-2499-977C99C1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379720" cy="37538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acute inhalation intake from urine samples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2.242E+03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		(P = 2.09E-01)</a:t>
            </a:r>
          </a:p>
          <a:p>
            <a:r>
              <a:rPr lang="en-US" dirty="0"/>
              <a:t>Intake as a vapor?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1.268E+03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 		(P = 9.97E-02)</a:t>
            </a:r>
          </a:p>
          <a:p>
            <a:r>
              <a:rPr lang="en-US" dirty="0"/>
              <a:t>Could these be modeled as a wound?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6.649E+02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		(P = 7.34E-01)</a:t>
            </a:r>
          </a:p>
          <a:p>
            <a:r>
              <a:rPr lang="en-US" dirty="0"/>
              <a:t>Wound intake AND acute inhalation?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5.042E+02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wound	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4.338E+02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inhalation 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9.380E+02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– total 	 (P = 9.98E-01)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810BDE-FCB4-9D67-BE0A-9107822949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785" y="1999715"/>
          <a:ext cx="5078437" cy="1670684"/>
        </p:xfrm>
        <a:graphic>
          <a:graphicData uri="http://schemas.openxmlformats.org/drawingml/2006/table">
            <a:tbl>
              <a:tblPr/>
              <a:tblGrid>
                <a:gridCol w="181186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810561">
                  <a:extLst>
                    <a:ext uri="{9D8B030D-6E8A-4147-A177-3AD203B41FA5}">
                      <a16:colId xmlns:a16="http://schemas.microsoft.com/office/drawing/2014/main" val="2642507785"/>
                    </a:ext>
                  </a:extLst>
                </a:gridCol>
                <a:gridCol w="1456007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Measurement Date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8/5/2015 17:00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406.6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569.2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8/7/2015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9/2/2015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&lt;4.5 [LOD]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&lt;6.3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0DE725-EC06-EB88-1714-F9E731EB01D7}"/>
              </a:ext>
            </a:extLst>
          </p:cNvPr>
          <p:cNvSpPr txBox="1"/>
          <p:nvPr/>
        </p:nvSpPr>
        <p:spPr>
          <a:xfrm>
            <a:off x="7260701" y="3719006"/>
            <a:ext cx="439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Assumed daily urine production of 1.40 liters</a:t>
            </a:r>
          </a:p>
          <a:p>
            <a:r>
              <a:rPr lang="en-US" dirty="0"/>
              <a:t>Collection period is 25ml/1400ml or 0.018</a:t>
            </a:r>
          </a:p>
        </p:txBody>
      </p:sp>
    </p:spTree>
    <p:extLst>
      <p:ext uri="{BB962C8B-B14F-4D97-AF65-F5344CB8AC3E}">
        <p14:creationId xmlns:p14="http://schemas.microsoft.com/office/powerpoint/2010/main" val="169029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796-6913-6A46-9B0B-B4D6DDF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58" y="86200"/>
            <a:ext cx="10515600" cy="1009651"/>
          </a:xfrm>
        </p:spPr>
        <p:txBody>
          <a:bodyPr/>
          <a:lstStyle/>
          <a:p>
            <a:r>
              <a:rPr lang="en-US" dirty="0"/>
              <a:t>I-125 Inhalation: Vapor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CF29-E36D-B046-AF2A-4BF8417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17311-43C4-CB47-818A-701DB29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DDE992-4CC6-814E-B485-1466E6809BB5}"/>
              </a:ext>
            </a:extLst>
          </p:cNvPr>
          <p:cNvGrpSpPr/>
          <p:nvPr/>
        </p:nvGrpSpPr>
        <p:grpSpPr>
          <a:xfrm>
            <a:off x="1316181" y="945182"/>
            <a:ext cx="9116291" cy="5791664"/>
            <a:chOff x="3075708" y="945182"/>
            <a:chExt cx="9116291" cy="57916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C752D5-CFC3-124D-A3FE-788A3FA0F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5708" y="945182"/>
              <a:ext cx="9116291" cy="579166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9F44008-7642-1B4B-8AD5-E30B5E0CE92F}"/>
                </a:ext>
              </a:extLst>
            </p:cNvPr>
            <p:cNvSpPr/>
            <p:nvPr/>
          </p:nvSpPr>
          <p:spPr>
            <a:xfrm>
              <a:off x="7871095" y="4848031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7815E8-15D4-1147-BF6D-A55081C669C1}"/>
                </a:ext>
              </a:extLst>
            </p:cNvPr>
            <p:cNvSpPr/>
            <p:nvPr/>
          </p:nvSpPr>
          <p:spPr>
            <a:xfrm>
              <a:off x="9951261" y="4848031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47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C0E9-69CA-8EF4-C2CC-8419491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A130-0E9F-993E-7E0A-E00C8B724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Overview of IMBA</a:t>
            </a:r>
          </a:p>
          <a:p>
            <a:pPr lvl="1"/>
            <a:r>
              <a:rPr lang="en-US" dirty="0"/>
              <a:t>IMBA Lite vs Plus vs Pro</a:t>
            </a:r>
          </a:p>
          <a:p>
            <a:pPr lvl="1"/>
            <a:r>
              <a:rPr lang="en-US" dirty="0"/>
              <a:t>Tour of Main Screen, Bioassay Calculations Screen, and Dose Calculations Screen</a:t>
            </a:r>
          </a:p>
          <a:p>
            <a:r>
              <a:rPr lang="en-US" dirty="0"/>
              <a:t>Using IMBA to estimate intake from one excretion data set with multiple intake regimes</a:t>
            </a:r>
          </a:p>
          <a:p>
            <a:r>
              <a:rPr lang="en-US" dirty="0"/>
              <a:t>Using IMBA to estimate intake from two bioassay data sets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42D3-7952-E73B-65F7-F924B2AF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796-6913-6A46-9B0B-B4D6DDF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58" y="86200"/>
            <a:ext cx="10515600" cy="1009651"/>
          </a:xfrm>
        </p:spPr>
        <p:txBody>
          <a:bodyPr/>
          <a:lstStyle/>
          <a:p>
            <a:r>
              <a:rPr lang="en-US" dirty="0"/>
              <a:t>I-125 Inhalation: Vapor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CF29-E36D-B046-AF2A-4BF8417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17311-43C4-CB47-818A-701DB29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37546-6A75-B447-8CC4-8516B031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55961"/>
            <a:ext cx="10337800" cy="54991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4C22C37-48FF-104A-808D-B9C43DEE0A45}"/>
              </a:ext>
            </a:extLst>
          </p:cNvPr>
          <p:cNvSpPr/>
          <p:nvPr/>
        </p:nvSpPr>
        <p:spPr>
          <a:xfrm>
            <a:off x="913245" y="1676547"/>
            <a:ext cx="2095928" cy="72946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2679C2-C42F-DE4C-A2EC-C324C76B6606}"/>
              </a:ext>
            </a:extLst>
          </p:cNvPr>
          <p:cNvSpPr/>
          <p:nvPr/>
        </p:nvSpPr>
        <p:spPr>
          <a:xfrm>
            <a:off x="4378394" y="3579434"/>
            <a:ext cx="2095928" cy="72946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CE68-4608-AEA1-2499-977C99C1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379720" cy="37538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acute inhalation intake from urine samples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2.242E+03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		(P = 2.09E-01)</a:t>
            </a:r>
          </a:p>
          <a:p>
            <a:r>
              <a:rPr lang="en-US" dirty="0"/>
              <a:t>Intake as a vapor?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1.268E+03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 		(P = 9.97E-02)</a:t>
            </a:r>
          </a:p>
          <a:p>
            <a:r>
              <a:rPr lang="en-US" dirty="0"/>
              <a:t>Intake via wound model?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6.649E+02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		(P = 7.34E-01)</a:t>
            </a:r>
          </a:p>
          <a:p>
            <a:r>
              <a:rPr lang="en-US" dirty="0"/>
              <a:t>Wound intake AND acute inhalation?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5.042E+02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wound	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4.338E+02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inhalation 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9.380E+02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– total 	 (P = 9.98E-01)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810BDE-FCB4-9D67-BE0A-9107822949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785" y="1999715"/>
          <a:ext cx="5078437" cy="1670684"/>
        </p:xfrm>
        <a:graphic>
          <a:graphicData uri="http://schemas.openxmlformats.org/drawingml/2006/table">
            <a:tbl>
              <a:tblPr/>
              <a:tblGrid>
                <a:gridCol w="181186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810561">
                  <a:extLst>
                    <a:ext uri="{9D8B030D-6E8A-4147-A177-3AD203B41FA5}">
                      <a16:colId xmlns:a16="http://schemas.microsoft.com/office/drawing/2014/main" val="2642507785"/>
                    </a:ext>
                  </a:extLst>
                </a:gridCol>
                <a:gridCol w="1456007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Measurement Date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8/5/2015 17:00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406.6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569.2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8/7/2015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9/2/2015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&lt;4.5 [LOD]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&lt;6.3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0DE725-EC06-EB88-1714-F9E731EB01D7}"/>
              </a:ext>
            </a:extLst>
          </p:cNvPr>
          <p:cNvSpPr txBox="1"/>
          <p:nvPr/>
        </p:nvSpPr>
        <p:spPr>
          <a:xfrm>
            <a:off x="7260701" y="3719006"/>
            <a:ext cx="439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Assumed daily urine production of 1.40 liters</a:t>
            </a:r>
          </a:p>
          <a:p>
            <a:r>
              <a:rPr lang="en-US" dirty="0"/>
              <a:t>Collection period is 25ml/1400ml or 0.018</a:t>
            </a:r>
          </a:p>
        </p:txBody>
      </p:sp>
    </p:spTree>
    <p:extLst>
      <p:ext uri="{BB962C8B-B14F-4D97-AF65-F5344CB8AC3E}">
        <p14:creationId xmlns:p14="http://schemas.microsoft.com/office/powerpoint/2010/main" val="32505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796-6913-6A46-9B0B-B4D6DDF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430180"/>
            <a:ext cx="4080164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I-125 Inhalation: Wound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CF29-E36D-B046-AF2A-4BF8417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17311-43C4-CB47-818A-701DB29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1D0CE-0CFB-0346-A5D4-3F231E6A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83646"/>
            <a:ext cx="7988300" cy="6553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39F19AE-572D-0147-9C8F-0AAC475EBE72}"/>
              </a:ext>
            </a:extLst>
          </p:cNvPr>
          <p:cNvSpPr/>
          <p:nvPr/>
        </p:nvSpPr>
        <p:spPr>
          <a:xfrm>
            <a:off x="7483167" y="4373521"/>
            <a:ext cx="2095928" cy="729466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796-6913-6A46-9B0B-B4D6DDF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" y="76413"/>
            <a:ext cx="6961909" cy="1009651"/>
          </a:xfrm>
        </p:spPr>
        <p:txBody>
          <a:bodyPr>
            <a:normAutofit/>
          </a:bodyPr>
          <a:lstStyle/>
          <a:p>
            <a:r>
              <a:rPr lang="en-US" dirty="0"/>
              <a:t>I-125 Inhalation: Wound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CF29-E36D-B046-AF2A-4BF84172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17311-43C4-CB47-818A-701DB29A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65D563-644C-4D46-B5BB-7000446496C6}"/>
              </a:ext>
            </a:extLst>
          </p:cNvPr>
          <p:cNvGrpSpPr/>
          <p:nvPr/>
        </p:nvGrpSpPr>
        <p:grpSpPr>
          <a:xfrm>
            <a:off x="1018309" y="991683"/>
            <a:ext cx="10471150" cy="5562600"/>
            <a:chOff x="838200" y="-2069558"/>
            <a:chExt cx="10471150" cy="556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2BD345-0D7F-3143-824B-0D436994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650" y="-2069558"/>
              <a:ext cx="10426700" cy="55626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EB594D6-F114-0C4C-A84D-D903FDAD99B1}"/>
                </a:ext>
              </a:extLst>
            </p:cNvPr>
            <p:cNvSpPr/>
            <p:nvPr/>
          </p:nvSpPr>
          <p:spPr>
            <a:xfrm>
              <a:off x="838200" y="-1454152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FDB43B-D14E-1246-9F9D-45D4825AC984}"/>
                </a:ext>
              </a:extLst>
            </p:cNvPr>
            <p:cNvSpPr/>
            <p:nvPr/>
          </p:nvSpPr>
          <p:spPr>
            <a:xfrm>
              <a:off x="4763785" y="205539"/>
              <a:ext cx="2095928" cy="729466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6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CE68-4608-AEA1-2499-977C99C1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379720" cy="37538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acute inhalation intake from urine samples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2.242E+03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		(P = 2.09E-01)</a:t>
            </a:r>
          </a:p>
          <a:p>
            <a:r>
              <a:rPr lang="en-US" dirty="0"/>
              <a:t>Intake as a vapor?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1.268E+03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 		(P = 9.97E-02)</a:t>
            </a:r>
          </a:p>
          <a:p>
            <a:r>
              <a:rPr lang="en-US" dirty="0"/>
              <a:t>Intake via wound model?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6.649E+02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		(P = 7.34E-01)</a:t>
            </a:r>
          </a:p>
          <a:p>
            <a:r>
              <a:rPr lang="en-US" dirty="0"/>
              <a:t>Wound intake AND acute inhalation?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5.042E+02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wound	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4.338E+02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– inhalation 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9.380E+02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– total 	 (P = 9.98E-01)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810BDE-FCB4-9D67-BE0A-9107822949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785" y="1999715"/>
          <a:ext cx="5078437" cy="1670684"/>
        </p:xfrm>
        <a:graphic>
          <a:graphicData uri="http://schemas.openxmlformats.org/drawingml/2006/table">
            <a:tbl>
              <a:tblPr/>
              <a:tblGrid>
                <a:gridCol w="181186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810561">
                  <a:extLst>
                    <a:ext uri="{9D8B030D-6E8A-4147-A177-3AD203B41FA5}">
                      <a16:colId xmlns:a16="http://schemas.microsoft.com/office/drawing/2014/main" val="2642507785"/>
                    </a:ext>
                  </a:extLst>
                </a:gridCol>
                <a:gridCol w="1456007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Measurement Date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8/5/2015 17:00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406.6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569.2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8/7/2015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9/2/2015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&lt;4.5 [LOD]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&lt;6.3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0DE725-EC06-EB88-1714-F9E731EB01D7}"/>
              </a:ext>
            </a:extLst>
          </p:cNvPr>
          <p:cNvSpPr txBox="1"/>
          <p:nvPr/>
        </p:nvSpPr>
        <p:spPr>
          <a:xfrm>
            <a:off x="7260701" y="3719006"/>
            <a:ext cx="439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Assumed daily urine production of 1.40 liters</a:t>
            </a:r>
          </a:p>
          <a:p>
            <a:r>
              <a:rPr lang="en-US" dirty="0"/>
              <a:t>Collection period is 25ml/1400ml or 0.018</a:t>
            </a:r>
          </a:p>
        </p:txBody>
      </p:sp>
    </p:spTree>
    <p:extLst>
      <p:ext uri="{BB962C8B-B14F-4D97-AF65-F5344CB8AC3E}">
        <p14:creationId xmlns:p14="http://schemas.microsoft.com/office/powerpoint/2010/main" val="232102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139431"/>
            <a:ext cx="10515600" cy="1009651"/>
          </a:xfrm>
        </p:spPr>
        <p:txBody>
          <a:bodyPr/>
          <a:lstStyle/>
          <a:p>
            <a:r>
              <a:rPr lang="en-US" dirty="0"/>
              <a:t>I-125 Inhalation: Wound and Acute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F9D491-6E6A-CC43-814D-123A40D8C983}"/>
              </a:ext>
            </a:extLst>
          </p:cNvPr>
          <p:cNvGrpSpPr/>
          <p:nvPr/>
        </p:nvGrpSpPr>
        <p:grpSpPr>
          <a:xfrm>
            <a:off x="505690" y="1675450"/>
            <a:ext cx="7797800" cy="4305300"/>
            <a:chOff x="505690" y="1309879"/>
            <a:chExt cx="7797800" cy="43053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3919D07-37D4-EE4D-A2B0-80EC2CABEF9C}"/>
                </a:ext>
              </a:extLst>
            </p:cNvPr>
            <p:cNvGrpSpPr/>
            <p:nvPr/>
          </p:nvGrpSpPr>
          <p:grpSpPr>
            <a:xfrm>
              <a:off x="505690" y="1309879"/>
              <a:ext cx="7797800" cy="4305300"/>
              <a:chOff x="505690" y="1309879"/>
              <a:chExt cx="7797800" cy="43053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5B61046-40CF-3A49-9174-7E0C11CB0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5690" y="1309879"/>
                <a:ext cx="7797800" cy="4305300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7B09841-3660-1542-9659-EA2B2B31D55F}"/>
                  </a:ext>
                </a:extLst>
              </p:cNvPr>
              <p:cNvSpPr/>
              <p:nvPr/>
            </p:nvSpPr>
            <p:spPr>
              <a:xfrm>
                <a:off x="939930" y="4001070"/>
                <a:ext cx="1387634" cy="570929"/>
              </a:xfrm>
              <a:prstGeom prst="ellipse">
                <a:avLst/>
              </a:prstGeom>
              <a:solidFill>
                <a:schemeClr val="accent1">
                  <a:alpha val="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7CA8B3-EDC0-8644-B61C-BD273CEDD84E}"/>
                </a:ext>
              </a:extLst>
            </p:cNvPr>
            <p:cNvSpPr/>
            <p:nvPr/>
          </p:nvSpPr>
          <p:spPr>
            <a:xfrm>
              <a:off x="6800402" y="1812052"/>
              <a:ext cx="1387634" cy="570929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CE7F2C-91E1-3447-B3C3-98F7EC7B2EB1}"/>
              </a:ext>
            </a:extLst>
          </p:cNvPr>
          <p:cNvGrpSpPr/>
          <p:nvPr/>
        </p:nvGrpSpPr>
        <p:grpSpPr>
          <a:xfrm>
            <a:off x="2831652" y="1309879"/>
            <a:ext cx="7937500" cy="4279900"/>
            <a:chOff x="2831652" y="1309879"/>
            <a:chExt cx="7937500" cy="42799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ACC437-3141-094C-8E1B-96903523C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1652" y="1309879"/>
              <a:ext cx="7937500" cy="42799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C9B004-CC1D-344B-9DA0-7A5EFC7FE56B}"/>
                </a:ext>
              </a:extLst>
            </p:cNvPr>
            <p:cNvSpPr/>
            <p:nvPr/>
          </p:nvSpPr>
          <p:spPr>
            <a:xfrm>
              <a:off x="3350621" y="3045107"/>
              <a:ext cx="1387634" cy="570929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0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139431"/>
            <a:ext cx="10515600" cy="1009651"/>
          </a:xfrm>
        </p:spPr>
        <p:txBody>
          <a:bodyPr/>
          <a:lstStyle/>
          <a:p>
            <a:r>
              <a:rPr lang="en-US" dirty="0"/>
              <a:t>I-125 Inhalation: Wound and Acute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DAA916-ED34-7346-BCA3-5CC2DABC7E41}"/>
              </a:ext>
            </a:extLst>
          </p:cNvPr>
          <p:cNvGrpSpPr/>
          <p:nvPr/>
        </p:nvGrpSpPr>
        <p:grpSpPr>
          <a:xfrm>
            <a:off x="935759" y="1032212"/>
            <a:ext cx="10375900" cy="5511800"/>
            <a:chOff x="935759" y="1032212"/>
            <a:chExt cx="10375900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1070B7-5948-224F-85AF-320469D12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759" y="1032212"/>
              <a:ext cx="10375900" cy="55118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284A01-F8E0-9344-9D6D-144E604816F0}"/>
                </a:ext>
              </a:extLst>
            </p:cNvPr>
            <p:cNvSpPr/>
            <p:nvPr/>
          </p:nvSpPr>
          <p:spPr>
            <a:xfrm>
              <a:off x="935759" y="1548813"/>
              <a:ext cx="2292350" cy="1166674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BACBC67-6A06-0743-9AD4-8475F5D5CB61}"/>
                </a:ext>
              </a:extLst>
            </p:cNvPr>
            <p:cNvSpPr/>
            <p:nvPr/>
          </p:nvSpPr>
          <p:spPr>
            <a:xfrm>
              <a:off x="5539639" y="3512918"/>
              <a:ext cx="1387634" cy="477191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14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9CE-B0A1-FCC2-17EF-D06DBC99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I-125 Inhalation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CE68-4608-AEA1-2499-977C99C1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379720" cy="37538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Determine acute inhalation intake from urine samples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2.242E+03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		(P = 2.09E-01)</a:t>
            </a:r>
          </a:p>
          <a:p>
            <a:r>
              <a:rPr lang="en-US" dirty="0"/>
              <a:t>Intake as a vapor?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1.268E+03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 		(P = 9.97E-02)</a:t>
            </a:r>
          </a:p>
          <a:p>
            <a:r>
              <a:rPr lang="en-US" dirty="0"/>
              <a:t>Intake via wound model?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6.649E+02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		(P = 7.34E-01)</a:t>
            </a:r>
          </a:p>
          <a:p>
            <a:r>
              <a:rPr lang="en-US" dirty="0"/>
              <a:t>Wound intake AND acute inhalation?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5.042E+02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– wound	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4.338E+02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– inhalation 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9.380E+02 </a:t>
            </a:r>
            <a:r>
              <a:rPr lang="en-US" b="1" u="sng" dirty="0" err="1">
                <a:solidFill>
                  <a:srgbClr val="C00000"/>
                </a:solidFill>
              </a:rPr>
              <a:t>Bq</a:t>
            </a:r>
            <a:r>
              <a:rPr lang="en-US" b="1" u="sng" dirty="0">
                <a:solidFill>
                  <a:srgbClr val="C00000"/>
                </a:solidFill>
              </a:rPr>
              <a:t> – total 	 (P = 9.98E-01)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1C2-EC4F-BD44-59FE-7555AEBE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810BDE-FCB4-9D67-BE0A-9107822949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785" y="1999715"/>
          <a:ext cx="5078437" cy="1670684"/>
        </p:xfrm>
        <a:graphic>
          <a:graphicData uri="http://schemas.openxmlformats.org/drawingml/2006/table">
            <a:tbl>
              <a:tblPr/>
              <a:tblGrid>
                <a:gridCol w="181186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810561">
                  <a:extLst>
                    <a:ext uri="{9D8B030D-6E8A-4147-A177-3AD203B41FA5}">
                      <a16:colId xmlns:a16="http://schemas.microsoft.com/office/drawing/2014/main" val="2642507785"/>
                    </a:ext>
                  </a:extLst>
                </a:gridCol>
                <a:gridCol w="1456007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Measurement Date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/l)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8/5/2015 17:00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406.6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569.2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8/7/2015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9/2/2015 12:00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&lt;4.5 [LOD]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&lt;6.3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0DE725-EC06-EB88-1714-F9E731EB01D7}"/>
              </a:ext>
            </a:extLst>
          </p:cNvPr>
          <p:cNvSpPr txBox="1"/>
          <p:nvPr/>
        </p:nvSpPr>
        <p:spPr>
          <a:xfrm>
            <a:off x="7260701" y="3719006"/>
            <a:ext cx="439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Assumed daily urine production of 1.40 liters</a:t>
            </a:r>
          </a:p>
          <a:p>
            <a:r>
              <a:rPr lang="en-US" dirty="0"/>
              <a:t>Collection period is 25ml/1400ml or 0.018</a:t>
            </a:r>
          </a:p>
        </p:txBody>
      </p:sp>
    </p:spTree>
    <p:extLst>
      <p:ext uri="{BB962C8B-B14F-4D97-AF65-F5344CB8AC3E}">
        <p14:creationId xmlns:p14="http://schemas.microsoft.com/office/powerpoint/2010/main" val="4161861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Co-60 Inhalation: Urine samples coupled with whole body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51A0-8D4B-F9DD-E6EE-3D1C6A96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Worker inhalation of fine dust containing Co-60 (acute intake)</a:t>
            </a:r>
          </a:p>
          <a:p>
            <a:r>
              <a:rPr lang="en-US" dirty="0"/>
              <a:t>After the incident, the worker followed up with internal monitoring and it was decided to collect urine samples and perform whole body counting</a:t>
            </a:r>
          </a:p>
          <a:p>
            <a:r>
              <a:rPr lang="en-US" dirty="0"/>
              <a:t>Urine samples had a 1-day collection period</a:t>
            </a:r>
          </a:p>
          <a:p>
            <a:r>
              <a:rPr lang="en-US" dirty="0"/>
              <a:t>Assume 10% relative uncertainty in bioassay data</a:t>
            </a:r>
          </a:p>
          <a:p>
            <a:r>
              <a:rPr lang="en-US" dirty="0"/>
              <a:t>There are no earlier known intakes</a:t>
            </a:r>
          </a:p>
          <a:p>
            <a:r>
              <a:rPr lang="en-US" dirty="0"/>
              <a:t>Assume moderate (M) clearance and 5 um AMAD</a:t>
            </a:r>
          </a:p>
          <a:p>
            <a:endParaRPr lang="en-US" dirty="0"/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42"/>
            <a:ext cx="10515600" cy="1009651"/>
          </a:xfrm>
        </p:spPr>
        <p:txBody>
          <a:bodyPr/>
          <a:lstStyle/>
          <a:p>
            <a:r>
              <a:rPr lang="en-US" dirty="0"/>
              <a:t>Co-60 Inhalation: 2 bioassay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852729-289D-C362-EDA5-669FD1662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97124"/>
              </p:ext>
            </p:extLst>
          </p:nvPr>
        </p:nvGraphicFramePr>
        <p:xfrm>
          <a:off x="725789" y="1777339"/>
          <a:ext cx="2754392" cy="4664390"/>
        </p:xfrm>
        <a:graphic>
          <a:graphicData uri="http://schemas.openxmlformats.org/drawingml/2006/table">
            <a:tbl>
              <a:tblPr/>
              <a:tblGrid>
                <a:gridCol w="101805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736333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9.76E+05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5.07E+05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2.90E+05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2.01E+05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1.65E+05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1.49E+05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1.38E+05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1.32E+05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1.21E+05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D8AEC6-C07A-181B-3A05-185C79259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7530"/>
              </p:ext>
            </p:extLst>
          </p:nvPr>
        </p:nvGraphicFramePr>
        <p:xfrm>
          <a:off x="4018175" y="1777339"/>
          <a:ext cx="2666525" cy="4664390"/>
        </p:xfrm>
        <a:graphic>
          <a:graphicData uri="http://schemas.openxmlformats.org/drawingml/2006/table">
            <a:tbl>
              <a:tblPr/>
              <a:tblGrid>
                <a:gridCol w="991837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674688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2.09E+04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9.82E+03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3.95E+03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2.33E+03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1.79E+03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1.55E+03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1.27E+03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1.06E+03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8.22E+02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6.53E+02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ECF6C6-CD16-D221-97D6-43F9D11E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386861"/>
            <a:ext cx="11269012" cy="156151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          Whole Body                      Urine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03BC8-58A8-8344-A196-A7027E9153BB}"/>
              </a:ext>
            </a:extLst>
          </p:cNvPr>
          <p:cNvSpPr txBox="1"/>
          <p:nvPr/>
        </p:nvSpPr>
        <p:spPr>
          <a:xfrm>
            <a:off x="6862793" y="1777339"/>
            <a:ext cx="4777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acute inhalation intake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1.261E+06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2.401E+06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Type M and S combined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1.275E+06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6.908E+05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1.966E+06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(total) (P = 1.00E+00)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2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41C8-89D6-6985-AD7F-2B81EDC1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7D85-A756-5053-9C7E-058AA216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5021179" cy="417724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Understand Lite vs Plus vs Pro</a:t>
            </a:r>
          </a:p>
          <a:p>
            <a:r>
              <a:rPr lang="en-US" dirty="0"/>
              <a:t>Step through IMBA Modules</a:t>
            </a:r>
          </a:p>
          <a:p>
            <a:r>
              <a:rPr lang="en-US" dirty="0"/>
              <a:t>Highlight aspects that will be used for todays discussion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3791-76ED-EC89-5EA4-7C3E89DE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3D827-D594-EC10-59BF-DD5F17CB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657" y="1298909"/>
            <a:ext cx="4978204" cy="46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6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9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Co-60 Inhalation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F2243-3D10-F64C-B044-8CC2F9B2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E234E6-6E5C-8748-9ECE-48F2C04DBD97}"/>
              </a:ext>
            </a:extLst>
          </p:cNvPr>
          <p:cNvGrpSpPr/>
          <p:nvPr/>
        </p:nvGrpSpPr>
        <p:grpSpPr>
          <a:xfrm>
            <a:off x="488950" y="1190646"/>
            <a:ext cx="10299700" cy="3987800"/>
            <a:chOff x="488950" y="1190646"/>
            <a:chExt cx="10299700" cy="3987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B9059D-189D-1D4D-BC78-8C40D34A7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950" y="1190646"/>
              <a:ext cx="10299700" cy="3987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3E819C-150F-2B43-8AB3-B25605F887A2}"/>
                </a:ext>
              </a:extLst>
            </p:cNvPr>
            <p:cNvSpPr/>
            <p:nvPr/>
          </p:nvSpPr>
          <p:spPr>
            <a:xfrm>
              <a:off x="8352110" y="1466709"/>
              <a:ext cx="2066507" cy="574571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6F51E7-D41B-6E45-BFDB-5C01360B2CB2}"/>
                </a:ext>
              </a:extLst>
            </p:cNvPr>
            <p:cNvSpPr/>
            <p:nvPr/>
          </p:nvSpPr>
          <p:spPr>
            <a:xfrm>
              <a:off x="651164" y="1921250"/>
              <a:ext cx="997527" cy="379812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2851DA-D384-BD46-9414-6F215B347FAB}"/>
              </a:ext>
            </a:extLst>
          </p:cNvPr>
          <p:cNvGrpSpPr/>
          <p:nvPr/>
        </p:nvGrpSpPr>
        <p:grpSpPr>
          <a:xfrm>
            <a:off x="2187862" y="1545721"/>
            <a:ext cx="8255000" cy="4826000"/>
            <a:chOff x="2187862" y="1545721"/>
            <a:chExt cx="8255000" cy="4826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A1196B-6C1A-CA4A-951A-817909F9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7862" y="1545721"/>
              <a:ext cx="8255000" cy="48260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1277FE-BB68-2948-A0E4-E588D2509879}"/>
                </a:ext>
              </a:extLst>
            </p:cNvPr>
            <p:cNvSpPr/>
            <p:nvPr/>
          </p:nvSpPr>
          <p:spPr>
            <a:xfrm>
              <a:off x="4266462" y="4609032"/>
              <a:ext cx="4572000" cy="379812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1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9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Co-60 Inhalation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F2243-3D10-F64C-B044-8CC2F9B2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E346EE-0F5B-2649-A009-1F42F2AEA2B6}"/>
              </a:ext>
            </a:extLst>
          </p:cNvPr>
          <p:cNvGrpSpPr/>
          <p:nvPr/>
        </p:nvGrpSpPr>
        <p:grpSpPr>
          <a:xfrm>
            <a:off x="4681913" y="0"/>
            <a:ext cx="7136014" cy="6736846"/>
            <a:chOff x="4681913" y="0"/>
            <a:chExt cx="7136014" cy="6736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C7C85C-8164-0545-A3D4-F2C6531D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1913" y="59841"/>
              <a:ext cx="7136014" cy="667700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ADFEE6-23B3-FB49-8968-CC42F89920E5}"/>
                </a:ext>
              </a:extLst>
            </p:cNvPr>
            <p:cNvSpPr/>
            <p:nvPr/>
          </p:nvSpPr>
          <p:spPr>
            <a:xfrm>
              <a:off x="7077493" y="0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CE18F5-5D8F-404A-9A37-7A8E412ABB67}"/>
                </a:ext>
              </a:extLst>
            </p:cNvPr>
            <p:cNvSpPr/>
            <p:nvPr/>
          </p:nvSpPr>
          <p:spPr>
            <a:xfrm>
              <a:off x="7077493" y="2249098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82CB8-323B-C445-A7A5-CE1CA596BE05}"/>
              </a:ext>
            </a:extLst>
          </p:cNvPr>
          <p:cNvGrpSpPr/>
          <p:nvPr/>
        </p:nvGrpSpPr>
        <p:grpSpPr>
          <a:xfrm>
            <a:off x="336135" y="1056287"/>
            <a:ext cx="10287000" cy="5740400"/>
            <a:chOff x="336135" y="1056287"/>
            <a:chExt cx="10287000" cy="5740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1EE37F-19AB-264E-A0C6-6F0BDBD6F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135" y="1056287"/>
              <a:ext cx="10287000" cy="57404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12F181-AE92-FC4A-9EDB-B44D7893193A}"/>
                </a:ext>
              </a:extLst>
            </p:cNvPr>
            <p:cNvSpPr/>
            <p:nvPr/>
          </p:nvSpPr>
          <p:spPr>
            <a:xfrm>
              <a:off x="732934" y="1809379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02452E-3983-594A-AAAF-3BDDD470EE9C}"/>
                </a:ext>
              </a:extLst>
            </p:cNvPr>
            <p:cNvSpPr/>
            <p:nvPr/>
          </p:nvSpPr>
          <p:spPr>
            <a:xfrm>
              <a:off x="4785818" y="3725594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43452A-D746-7E4A-AFFD-6276A185BE7A}"/>
                </a:ext>
              </a:extLst>
            </p:cNvPr>
            <p:cNvSpPr/>
            <p:nvPr/>
          </p:nvSpPr>
          <p:spPr>
            <a:xfrm>
              <a:off x="7445890" y="3079688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8EBF100-7F45-D143-A2E7-9419AE18B39E}"/>
                </a:ext>
              </a:extLst>
            </p:cNvPr>
            <p:cNvSpPr/>
            <p:nvPr/>
          </p:nvSpPr>
          <p:spPr>
            <a:xfrm>
              <a:off x="7445890" y="3720239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0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42"/>
            <a:ext cx="10515600" cy="1009651"/>
          </a:xfrm>
        </p:spPr>
        <p:txBody>
          <a:bodyPr/>
          <a:lstStyle/>
          <a:p>
            <a:r>
              <a:rPr lang="en-US" dirty="0"/>
              <a:t>Co-60 Inhalation: 2 bioassay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852729-289D-C362-EDA5-669FD1662A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789" y="1777339"/>
          <a:ext cx="2754392" cy="4664390"/>
        </p:xfrm>
        <a:graphic>
          <a:graphicData uri="http://schemas.openxmlformats.org/drawingml/2006/table">
            <a:tbl>
              <a:tblPr/>
              <a:tblGrid>
                <a:gridCol w="101805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736333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9.76E+05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5.07E+05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2.90E+05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2.01E+05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1.65E+05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1.49E+05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1.38E+05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1.32E+05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1.21E+05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D8AEC6-C07A-181B-3A05-185C79259A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8175" y="1777339"/>
          <a:ext cx="2666525" cy="4664390"/>
        </p:xfrm>
        <a:graphic>
          <a:graphicData uri="http://schemas.openxmlformats.org/drawingml/2006/table">
            <a:tbl>
              <a:tblPr/>
              <a:tblGrid>
                <a:gridCol w="991837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674688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2.09E+04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9.82E+03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3.95E+03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2.33E+03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1.79E+03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1.55E+03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1.27E+03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1.06E+03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8.22E+02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6.53E+02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ECF6C6-CD16-D221-97D6-43F9D11E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386861"/>
            <a:ext cx="11269012" cy="156151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          Whole Body                      Urine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03BC8-58A8-8344-A196-A7027E9153BB}"/>
              </a:ext>
            </a:extLst>
          </p:cNvPr>
          <p:cNvSpPr txBox="1"/>
          <p:nvPr/>
        </p:nvSpPr>
        <p:spPr>
          <a:xfrm>
            <a:off x="6862793" y="1777339"/>
            <a:ext cx="4777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acute inhalation intake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1.261E+06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2.401E+06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Type M and S combined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1.275E+06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6.908E+05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1.966E+06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(total) (P = 1.00E+00)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0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9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Co-60 Inhalation: Type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F2243-3D10-F64C-B044-8CC2F9B2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5DEB33-87EC-024D-B809-5F4F268563EB}"/>
              </a:ext>
            </a:extLst>
          </p:cNvPr>
          <p:cNvGrpSpPr/>
          <p:nvPr/>
        </p:nvGrpSpPr>
        <p:grpSpPr>
          <a:xfrm>
            <a:off x="339435" y="1548338"/>
            <a:ext cx="6112165" cy="2540000"/>
            <a:chOff x="339435" y="1548338"/>
            <a:chExt cx="6112165" cy="254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4001B8-97EE-2941-8D03-8A236C2EB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548338"/>
              <a:ext cx="6070600" cy="25400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23786A-07C4-F344-8907-89CB57E8DD34}"/>
                </a:ext>
              </a:extLst>
            </p:cNvPr>
            <p:cNvSpPr/>
            <p:nvPr/>
          </p:nvSpPr>
          <p:spPr>
            <a:xfrm>
              <a:off x="339435" y="2559157"/>
              <a:ext cx="4572000" cy="379812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B87DC9-DE8D-9C46-AAD4-ADCD533F4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18" y="3471862"/>
            <a:ext cx="7645400" cy="27051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AFF3A82-3617-954A-8401-5B028DE4AC10}"/>
              </a:ext>
            </a:extLst>
          </p:cNvPr>
          <p:cNvGrpSpPr/>
          <p:nvPr/>
        </p:nvGrpSpPr>
        <p:grpSpPr>
          <a:xfrm>
            <a:off x="1490518" y="1037721"/>
            <a:ext cx="10439400" cy="5334000"/>
            <a:chOff x="1490518" y="1037721"/>
            <a:chExt cx="10439400" cy="5334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94C280-E202-774A-AF36-22D22DD9C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0518" y="1037721"/>
              <a:ext cx="10439400" cy="533400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67E781-BCBB-0945-A856-65E7DE9740C0}"/>
                </a:ext>
              </a:extLst>
            </p:cNvPr>
            <p:cNvSpPr/>
            <p:nvPr/>
          </p:nvSpPr>
          <p:spPr>
            <a:xfrm>
              <a:off x="5674208" y="3386066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CBA153-E641-484D-BF0D-3430FE0F62E1}"/>
                </a:ext>
              </a:extLst>
            </p:cNvPr>
            <p:cNvSpPr/>
            <p:nvPr/>
          </p:nvSpPr>
          <p:spPr>
            <a:xfrm>
              <a:off x="1931618" y="1502214"/>
              <a:ext cx="1387634" cy="318655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9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42"/>
            <a:ext cx="10515600" cy="1009651"/>
          </a:xfrm>
        </p:spPr>
        <p:txBody>
          <a:bodyPr/>
          <a:lstStyle/>
          <a:p>
            <a:r>
              <a:rPr lang="en-US" dirty="0"/>
              <a:t>Co-60 Inhalation: 2 bioassay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852729-289D-C362-EDA5-669FD1662A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789" y="1777339"/>
          <a:ext cx="2754392" cy="4664390"/>
        </p:xfrm>
        <a:graphic>
          <a:graphicData uri="http://schemas.openxmlformats.org/drawingml/2006/table">
            <a:tbl>
              <a:tblPr/>
              <a:tblGrid>
                <a:gridCol w="101805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736333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9.76E+05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5.07E+05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2.90E+05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2.01E+05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1.65E+05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1.49E+05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1.38E+05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1.32E+05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1.21E+05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D8AEC6-C07A-181B-3A05-185C79259A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8175" y="1777339"/>
          <a:ext cx="2666525" cy="4664390"/>
        </p:xfrm>
        <a:graphic>
          <a:graphicData uri="http://schemas.openxmlformats.org/drawingml/2006/table">
            <a:tbl>
              <a:tblPr/>
              <a:tblGrid>
                <a:gridCol w="991837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674688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2.09E+04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9.82E+03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3.95E+03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2.33E+03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1.79E+03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1.55E+03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1.27E+03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1.06E+03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8.22E+02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6.53E+02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ECF6C6-CD16-D221-97D6-43F9D11E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386861"/>
            <a:ext cx="11269012" cy="156151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          Whole Body                      Urine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03BC8-58A8-8344-A196-A7027E9153BB}"/>
              </a:ext>
            </a:extLst>
          </p:cNvPr>
          <p:cNvSpPr txBox="1"/>
          <p:nvPr/>
        </p:nvSpPr>
        <p:spPr>
          <a:xfrm>
            <a:off x="6862793" y="1777339"/>
            <a:ext cx="4777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acute inhalation intake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1.261E+06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2.401E+06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Type M and S combined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1.275E+06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6.908E+05 </a:t>
            </a:r>
            <a:r>
              <a:rPr lang="en-US" dirty="0" err="1">
                <a:solidFill>
                  <a:schemeClr val="bg1"/>
                </a:solidFill>
              </a:rPr>
              <a:t>Bq</a:t>
            </a:r>
            <a:r>
              <a:rPr lang="en-US" dirty="0">
                <a:solidFill>
                  <a:schemeClr val="bg1"/>
                </a:solidFill>
              </a:rPr>
              <a:t> (M)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1.966E+06 </a:t>
            </a:r>
            <a:r>
              <a:rPr lang="en-US" b="1" u="sng" dirty="0" err="1">
                <a:solidFill>
                  <a:schemeClr val="bg1"/>
                </a:solidFill>
              </a:rPr>
              <a:t>Bq</a:t>
            </a:r>
            <a:r>
              <a:rPr lang="en-US" b="1" u="sng" dirty="0">
                <a:solidFill>
                  <a:schemeClr val="bg1"/>
                </a:solidFill>
              </a:rPr>
              <a:t> (total) (P = 1.00E+00)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22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9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Co-60 Inhalation: Type M and Type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35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C068C34-210B-7144-A6BC-727962B0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55FBA5-2AD0-4442-BAF2-0CA0F511230D}"/>
              </a:ext>
            </a:extLst>
          </p:cNvPr>
          <p:cNvGrpSpPr/>
          <p:nvPr/>
        </p:nvGrpSpPr>
        <p:grpSpPr>
          <a:xfrm>
            <a:off x="671946" y="977396"/>
            <a:ext cx="8686800" cy="5778500"/>
            <a:chOff x="27709" y="945053"/>
            <a:chExt cx="8686800" cy="5778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482334-3DE8-9B4D-B42F-0D89C19A5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09" y="945053"/>
              <a:ext cx="8686800" cy="577850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6005BD-AA92-3947-84EB-23646107D0FE}"/>
                </a:ext>
              </a:extLst>
            </p:cNvPr>
            <p:cNvSpPr/>
            <p:nvPr/>
          </p:nvSpPr>
          <p:spPr>
            <a:xfrm>
              <a:off x="180108" y="1954704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04B55F-8B38-A248-BC7F-D56CC7A41CFD}"/>
                </a:ext>
              </a:extLst>
            </p:cNvPr>
            <p:cNvSpPr/>
            <p:nvPr/>
          </p:nvSpPr>
          <p:spPr>
            <a:xfrm>
              <a:off x="4297607" y="6136262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48A176-E08A-594D-83A3-065A4D8F266F}"/>
              </a:ext>
            </a:extLst>
          </p:cNvPr>
          <p:cNvGrpSpPr/>
          <p:nvPr/>
        </p:nvGrpSpPr>
        <p:grpSpPr>
          <a:xfrm>
            <a:off x="2485241" y="977396"/>
            <a:ext cx="8191500" cy="5740400"/>
            <a:chOff x="5155785" y="-2303918"/>
            <a:chExt cx="8191500" cy="5740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481AC2-9C80-4F44-8065-ABADF4D0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5785" y="-2303918"/>
              <a:ext cx="8191500" cy="57404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CF1A1BE-5C88-1842-AA07-490AD02B27F1}"/>
                </a:ext>
              </a:extLst>
            </p:cNvPr>
            <p:cNvSpPr/>
            <p:nvPr/>
          </p:nvSpPr>
          <p:spPr>
            <a:xfrm>
              <a:off x="6096000" y="-928214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3B5D19A-1BBE-2A4B-9A5E-B26B6F649408}"/>
                </a:ext>
              </a:extLst>
            </p:cNvPr>
            <p:cNvSpPr/>
            <p:nvPr/>
          </p:nvSpPr>
          <p:spPr>
            <a:xfrm>
              <a:off x="9372601" y="2895640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8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995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/>
              <a:t>Co-60 Inhalation: Type M and Type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C068C34-210B-7144-A6BC-727962B0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E05B0-AD4C-DB41-ADD4-45EDF37F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68" y="1472138"/>
            <a:ext cx="7581900" cy="2616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EA9C26-EC33-4241-8A82-698E9AB99A9E}"/>
              </a:ext>
            </a:extLst>
          </p:cNvPr>
          <p:cNvGrpSpPr/>
          <p:nvPr/>
        </p:nvGrpSpPr>
        <p:grpSpPr>
          <a:xfrm>
            <a:off x="1271732" y="1385405"/>
            <a:ext cx="10388600" cy="5321300"/>
            <a:chOff x="1271732" y="1385405"/>
            <a:chExt cx="10388600" cy="5321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859462-664B-5D42-B8B9-230A3FC43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732" y="1385405"/>
              <a:ext cx="10388600" cy="53213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9F0FD3-4DF1-0B42-84B3-49B23E0CABCB}"/>
                </a:ext>
              </a:extLst>
            </p:cNvPr>
            <p:cNvSpPr/>
            <p:nvPr/>
          </p:nvSpPr>
          <p:spPr>
            <a:xfrm>
              <a:off x="1762911" y="1819504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C9706-8AA0-B249-BA9E-126E56C3DAD9}"/>
                </a:ext>
              </a:extLst>
            </p:cNvPr>
            <p:cNvSpPr/>
            <p:nvPr/>
          </p:nvSpPr>
          <p:spPr>
            <a:xfrm>
              <a:off x="1762911" y="2234445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79FB78-9BAB-E54D-9484-6B67B122BEB5}"/>
                </a:ext>
              </a:extLst>
            </p:cNvPr>
            <p:cNvSpPr/>
            <p:nvPr/>
          </p:nvSpPr>
          <p:spPr>
            <a:xfrm>
              <a:off x="5869195" y="3739137"/>
              <a:ext cx="1110543" cy="300140"/>
            </a:xfrm>
            <a:prstGeom prst="ellips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4027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DF96-B47E-4F91-C55C-29C2493C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42"/>
            <a:ext cx="10515600" cy="1009651"/>
          </a:xfrm>
        </p:spPr>
        <p:txBody>
          <a:bodyPr/>
          <a:lstStyle/>
          <a:p>
            <a:r>
              <a:rPr lang="en-US" dirty="0"/>
              <a:t>Co-60 Inhalation: 2 bioassay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AB-245E-BA1C-E9B3-DDE3BE80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852729-289D-C362-EDA5-669FD1662A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5789" y="1777339"/>
          <a:ext cx="2754392" cy="4664390"/>
        </p:xfrm>
        <a:graphic>
          <a:graphicData uri="http://schemas.openxmlformats.org/drawingml/2006/table">
            <a:tbl>
              <a:tblPr/>
              <a:tblGrid>
                <a:gridCol w="1018059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736333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9.76E+05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5.07E+05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2.90E+05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2.01E+05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1.65E+05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1.49E+05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1.38E+05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1.32E+05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1.26E+05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1.21E+05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D8AEC6-C07A-181B-3A05-185C79259A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8175" y="1777339"/>
          <a:ext cx="2666525" cy="4664390"/>
        </p:xfrm>
        <a:graphic>
          <a:graphicData uri="http://schemas.openxmlformats.org/drawingml/2006/table">
            <a:tbl>
              <a:tblPr/>
              <a:tblGrid>
                <a:gridCol w="991837">
                  <a:extLst>
                    <a:ext uri="{9D8B030D-6E8A-4147-A177-3AD203B41FA5}">
                      <a16:colId xmlns:a16="http://schemas.microsoft.com/office/drawing/2014/main" val="4106557331"/>
                    </a:ext>
                  </a:extLst>
                </a:gridCol>
                <a:gridCol w="1674688">
                  <a:extLst>
                    <a:ext uri="{9D8B030D-6E8A-4147-A177-3AD203B41FA5}">
                      <a16:colId xmlns:a16="http://schemas.microsoft.com/office/drawing/2014/main" val="3638044600"/>
                    </a:ext>
                  </a:extLst>
                </a:gridCol>
              </a:tblGrid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Time after intake (d)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Bioassay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Bq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/d)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82259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2.09E+04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86510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9.82E+03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21308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3.95E+03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0670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2.33E+03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358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1.79E+03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08137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1.55E+03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14724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1.27E+03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88735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1.06E+03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871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8.22E+02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469126"/>
                  </a:ext>
                </a:extLst>
              </a:tr>
              <a:tr h="41767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256" marR="36256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6.53E+02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890192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ECF6C6-CD16-D221-97D6-43F9D11E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386861"/>
            <a:ext cx="11269012" cy="156151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          Whole Body                      Urine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03BC8-58A8-8344-A196-A7027E9153BB}"/>
              </a:ext>
            </a:extLst>
          </p:cNvPr>
          <p:cNvSpPr txBox="1"/>
          <p:nvPr/>
        </p:nvSpPr>
        <p:spPr>
          <a:xfrm>
            <a:off x="6862793" y="1777339"/>
            <a:ext cx="4777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acute inhalation intake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1.261E+06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intake, type 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2.401E+06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(P = 0.00E+00)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Type M and S combined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1.275E+06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6.908E+05 </a:t>
            </a:r>
            <a:r>
              <a:rPr lang="en-US" dirty="0" err="1">
                <a:solidFill>
                  <a:srgbClr val="C00000"/>
                </a:solidFill>
              </a:rPr>
              <a:t>Bq</a:t>
            </a:r>
            <a:r>
              <a:rPr lang="en-US" dirty="0">
                <a:solidFill>
                  <a:srgbClr val="C00000"/>
                </a:solidFill>
              </a:rPr>
              <a:t> (M)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C00000"/>
                </a:solidFill>
              </a:rPr>
              <a:t>1.966E+06 </a:t>
            </a:r>
            <a:r>
              <a:rPr lang="en-US" b="1" u="sng" dirty="0" err="1">
                <a:solidFill>
                  <a:srgbClr val="C00000"/>
                </a:solidFill>
              </a:rPr>
              <a:t>Bq</a:t>
            </a:r>
            <a:r>
              <a:rPr lang="en-US" b="1" u="sng" dirty="0">
                <a:solidFill>
                  <a:srgbClr val="C00000"/>
                </a:solidFill>
              </a:rPr>
              <a:t> (total) (P = 1.00E+00)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71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306B-7003-4C42-8B1A-6CE3AA4C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Takeaways when estimating intakes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C50-A41B-334D-B4FB-E7D3F56C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9715"/>
            <a:ext cx="10716491" cy="4177247"/>
          </a:xfrm>
        </p:spPr>
        <p:txBody>
          <a:bodyPr>
            <a:normAutofit/>
          </a:bodyPr>
          <a:lstStyle/>
          <a:p>
            <a:r>
              <a:rPr lang="en-US" sz="3200" u="sng" dirty="0"/>
              <a:t>Understand the ICRP biokinetic models before you use IMBA!</a:t>
            </a:r>
          </a:p>
          <a:p>
            <a:r>
              <a:rPr lang="en-US" sz="3200" dirty="0"/>
              <a:t>Use realistic assumptions with biokinetic models</a:t>
            </a:r>
          </a:p>
          <a:p>
            <a:r>
              <a:rPr lang="en-US" sz="3200" dirty="0"/>
              <a:t>Don’t always assume “one size fits all” with bioassay data</a:t>
            </a:r>
          </a:p>
          <a:p>
            <a:r>
              <a:rPr lang="en-US" sz="3200" dirty="0"/>
              <a:t>Avoid “this fits best mentality”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6A7F7-3A80-8743-A16F-915BC062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8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DE00-4BAD-237A-277D-4B4607AD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5737631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6F2B-07A8-684B-5271-6EC12ED2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FB5B-703A-60EA-FAA2-2BB5BED8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IMBA?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DB3E-1D02-D5D5-C306-FAB20B08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Answer: </a:t>
            </a:r>
            <a:r>
              <a:rPr lang="en-US" b="1" dirty="0">
                <a:solidFill>
                  <a:schemeClr val="accent2"/>
                </a:solidFill>
              </a:rPr>
              <a:t>I</a:t>
            </a:r>
            <a:r>
              <a:rPr lang="en-US" dirty="0"/>
              <a:t>ntegrated </a:t>
            </a:r>
            <a:r>
              <a:rPr lang="en-US" b="1" dirty="0">
                <a:solidFill>
                  <a:schemeClr val="accent2"/>
                </a:solidFill>
              </a:rPr>
              <a:t>M</a:t>
            </a:r>
            <a:r>
              <a:rPr lang="en-US" dirty="0"/>
              <a:t>odules for </a:t>
            </a:r>
            <a:r>
              <a:rPr lang="en-US" b="1" dirty="0">
                <a:solidFill>
                  <a:schemeClr val="accent2"/>
                </a:solidFill>
              </a:rPr>
              <a:t>B</a:t>
            </a:r>
            <a:r>
              <a:rPr lang="en-US" dirty="0"/>
              <a:t>ioassay </a:t>
            </a:r>
            <a:r>
              <a:rPr lang="en-US" b="1" dirty="0">
                <a:solidFill>
                  <a:schemeClr val="accent2"/>
                </a:solidFill>
              </a:rPr>
              <a:t>A</a:t>
            </a:r>
            <a:r>
              <a:rPr lang="en-US" dirty="0"/>
              <a:t>nalysis</a:t>
            </a:r>
          </a:p>
          <a:p>
            <a:r>
              <a:rPr lang="en-US" dirty="0"/>
              <a:t>The IMBA code is a suite of software modules for internal dosimetry that implements respiratory tract, GI-tract, tissue dosimetry, biokinetic and bioassay models as recommended by the International Commission on Radiological Protection (ICRP)</a:t>
            </a:r>
          </a:p>
          <a:p>
            <a:r>
              <a:rPr lang="en-US" dirty="0"/>
              <a:t>Originally designed by the </a:t>
            </a:r>
            <a:r>
              <a:rPr lang="en-US" u="sng" dirty="0"/>
              <a:t>UK's Health Security Agency</a:t>
            </a:r>
            <a:r>
              <a:rPr lang="en-US" dirty="0"/>
              <a:t>, the IMBA modules can estimate single or multiple intakes of different radionuclides and calculate resulting doses in the body for the ICRP 68 Reference Worker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4CF12-8B7C-1555-8C8A-BFF5D551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8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E071-E977-CBEE-659F-8EEA05D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42DD-A3F3-05CC-533E-38BAA34B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Mid 1980’s codes to evaluate bioassay data and calculate internal doses</a:t>
            </a:r>
          </a:p>
          <a:p>
            <a:pPr lvl="1"/>
            <a:r>
              <a:rPr lang="en-US" dirty="0"/>
              <a:t>GENMOD, INDOS, REMEDY, and CINDY… based on ICRP 26/30</a:t>
            </a:r>
          </a:p>
          <a:p>
            <a:r>
              <a:rPr lang="en-US" dirty="0"/>
              <a:t>Mid 1980’s these codes couldn’t use new ICRP 66 HRTM</a:t>
            </a:r>
          </a:p>
          <a:p>
            <a:pPr lvl="1"/>
            <a:r>
              <a:rPr lang="en-US" dirty="0"/>
              <a:t>IMBA was born in 1997</a:t>
            </a:r>
          </a:p>
          <a:p>
            <a:pPr lvl="2"/>
            <a:r>
              <a:rPr lang="en-US" dirty="0"/>
              <a:t>British Nuclear Fuels</a:t>
            </a:r>
          </a:p>
          <a:p>
            <a:pPr lvl="2"/>
            <a:r>
              <a:rPr lang="en-US" dirty="0" err="1"/>
              <a:t>Westlakes</a:t>
            </a:r>
            <a:r>
              <a:rPr lang="en-US" dirty="0"/>
              <a:t> Research Institute</a:t>
            </a:r>
          </a:p>
          <a:p>
            <a:pPr lvl="2"/>
            <a:r>
              <a:rPr lang="en-US" dirty="0"/>
              <a:t>UK National Radiological Protection Board (NRPB) (absorbed into UK Health Protection Agency)</a:t>
            </a:r>
          </a:p>
          <a:p>
            <a:r>
              <a:rPr lang="en-US" dirty="0"/>
              <a:t>Fast forward to today…</a:t>
            </a:r>
          </a:p>
          <a:p>
            <a:pPr lvl="1"/>
            <a:r>
              <a:rPr lang="en-US" b="1" dirty="0"/>
              <a:t>IMBA 5.0.1</a:t>
            </a:r>
            <a:r>
              <a:rPr lang="en-US" dirty="0"/>
              <a:t>: developed by UK HPA and licensed by RAMP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51591-F91B-7EE5-2105-EF2C1FC1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4F69-7A5E-5585-9FF2-38E8939D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 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1FDE-4A7D-C905-3839-02C5F2589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base unit is the core of IMBA Professional Plus and enables the user to perform basic internal dosimetry calculations (e.g., calculating doses from a specified intake, estimating an intake from bioassay measurements and calculating bioassay quantities from a given intake)</a:t>
            </a:r>
          </a:p>
          <a:p>
            <a:r>
              <a:rPr lang="en-US" dirty="0"/>
              <a:t>Includes 75 radionuclides</a:t>
            </a:r>
          </a:p>
          <a:p>
            <a:pPr lvl="1"/>
            <a:r>
              <a:rPr lang="en-US" dirty="0"/>
              <a:t>Additional Radionuclides Pack 1 and 2 adding ~665 more</a:t>
            </a:r>
          </a:p>
          <a:p>
            <a:r>
              <a:rPr lang="en-US" dirty="0"/>
              <a:t>Assess an intake from either inhalation, ingestion, or direct injection </a:t>
            </a:r>
          </a:p>
          <a:p>
            <a:r>
              <a:rPr lang="en-US" dirty="0"/>
              <a:t>Full access to ICRP 60/68 and ICRP 26/30 models and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F1508-7160-8C3D-6596-E83F60C9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3FC8-8F6F-6146-0B57-492EDDA6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 Plus Ad-</a:t>
            </a:r>
            <a:r>
              <a:rPr lang="en-US" dirty="0" err="1"/>
              <a:t>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EB13A-EBF0-5B17-3FA6-5C6657089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All IMBA Lite functionality</a:t>
            </a:r>
          </a:p>
          <a:p>
            <a:r>
              <a:rPr lang="en-US" b="1" dirty="0"/>
              <a:t>(1) Multiple Intake Regimes</a:t>
            </a:r>
          </a:p>
          <a:p>
            <a:r>
              <a:rPr lang="en-US" b="1" dirty="0"/>
              <a:t>(2) Multiple Bioassay Types</a:t>
            </a:r>
          </a:p>
          <a:p>
            <a:r>
              <a:rPr lang="en-US" dirty="0"/>
              <a:t>(3) Associated Radionuclides</a:t>
            </a:r>
          </a:p>
          <a:p>
            <a:r>
              <a:rPr lang="en-US" dirty="0"/>
              <a:t>(4) Uranium Mixtures</a:t>
            </a:r>
          </a:p>
          <a:p>
            <a:r>
              <a:rPr lang="en-US" dirty="0"/>
              <a:t>(5) </a:t>
            </a:r>
            <a:r>
              <a:rPr lang="en-US" b="1" dirty="0"/>
              <a:t>Uptake from Wounds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849F3-A688-D41E-31CA-D79D3421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CA56-24A5-81AE-184E-72C6AA72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Intake Regimes (#1)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61ED-297F-82F2-FA9A-A939A62C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3240505" cy="4177247"/>
          </a:xfrm>
        </p:spPr>
        <p:txBody>
          <a:bodyPr/>
          <a:lstStyle/>
          <a:p>
            <a:r>
              <a:rPr lang="en-US" dirty="0"/>
              <a:t>Up to 10</a:t>
            </a:r>
          </a:p>
          <a:p>
            <a:r>
              <a:rPr lang="en-US" dirty="0"/>
              <a:t>Contributions from each included in bioassay and dose calculations</a:t>
            </a:r>
          </a:p>
          <a:p>
            <a:r>
              <a:rPr lang="en-US" dirty="0"/>
              <a:t>Different model parameters assigned to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653F-F1BD-9411-F526-114B3C50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6F331-5F3F-2998-C2CE-99A870FD1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97" y="1999715"/>
            <a:ext cx="7772400" cy="3843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924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CA56-24A5-81AE-184E-72C6AA72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Bioassay Types (#2)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E61ED-297F-82F2-FA9A-A939A62C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3541295" cy="4177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8 different bioassay quantities</a:t>
            </a:r>
          </a:p>
          <a:p>
            <a:r>
              <a:rPr lang="en-US" dirty="0"/>
              <a:t>This allows user to fit the intake to different bioassay types simultaneously</a:t>
            </a:r>
          </a:p>
          <a:p>
            <a:r>
              <a:rPr lang="en-US" dirty="0"/>
              <a:t>This Add-On also works with Add-On 1 to enable multiple intakes to be fitted to multiple bioassay data types simultaneously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653F-F1BD-9411-F526-114B3C50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590D0-3308-928C-5E3F-E83C2654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495" y="1999715"/>
            <a:ext cx="7683501" cy="3902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4711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" id="{00B3DD91-18F7-4707-AA9A-9DD826AE7E73}" vid="{9E634E56-F28E-4F81-9B08-20FF1D44D6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945A35-6AF9-4AA8-A8B1-540F2AEFF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6DBFD-F168-48D2-97B5-47E874747DAB}"/>
</file>

<file path=customXml/itemProps3.xml><?xml version="1.0" encoding="utf-8"?>
<ds:datastoreItem xmlns:ds="http://schemas.openxmlformats.org/officeDocument/2006/customXml" ds:itemID="{C889D0C3-9219-4D47-B9F3-2377CE70C431}">
  <ds:schemaRefs>
    <ds:schemaRef ds:uri="http://schemas.openxmlformats.org/package/2006/metadata/core-properties"/>
    <ds:schemaRef ds:uri="http://schemas.microsoft.com/office/2006/documentManagement/types"/>
    <ds:schemaRef ds:uri="40d9f68b-69d6-403e-8d3b-2d51d93110b6"/>
    <ds:schemaRef ds:uri="d06d6844-9428-4cca-bef9-363f8d29b3c1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2BB0EC6-828B-4004-A273-960330AAE36C}"/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24380</TotalTime>
  <Words>2303</Words>
  <Application>Microsoft Macintosh PowerPoint</Application>
  <PresentationFormat>Widescreen</PresentationFormat>
  <Paragraphs>493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Custom Design</vt:lpstr>
      <vt:lpstr>Using IMBA to Estimate Uptake from Excretion Measurement  2023 RAMP Users’ Group Meeting</vt:lpstr>
      <vt:lpstr>Agenda</vt:lpstr>
      <vt:lpstr>IMBA Overview</vt:lpstr>
      <vt:lpstr>What is IMBA?</vt:lpstr>
      <vt:lpstr>A Bit of History</vt:lpstr>
      <vt:lpstr>IMBA Lite</vt:lpstr>
      <vt:lpstr>IMBA Plus Ad-Ons</vt:lpstr>
      <vt:lpstr>Multiple Intake Regimes (#1)</vt:lpstr>
      <vt:lpstr>Multiple Bioassay Types (#2)</vt:lpstr>
      <vt:lpstr>Uptake from a Wound (#5)</vt:lpstr>
      <vt:lpstr>IMBA Pro</vt:lpstr>
      <vt:lpstr>Statistics Package (#11)</vt:lpstr>
      <vt:lpstr>Demonstrations </vt:lpstr>
      <vt:lpstr>I-125 Inhalation</vt:lpstr>
      <vt:lpstr>I-125 Inhalation</vt:lpstr>
      <vt:lpstr>I-125 Inhalation</vt:lpstr>
      <vt:lpstr>I-125 Inhalation</vt:lpstr>
      <vt:lpstr>I-125 Inhalation</vt:lpstr>
      <vt:lpstr>I-125 Inhalation: Vapor</vt:lpstr>
      <vt:lpstr>I-125 Inhalation: Vapor</vt:lpstr>
      <vt:lpstr>I-125 Inhalation</vt:lpstr>
      <vt:lpstr>I-125 Inhalation: Wound</vt:lpstr>
      <vt:lpstr>I-125 Inhalation: Wound</vt:lpstr>
      <vt:lpstr>I-125 Inhalation</vt:lpstr>
      <vt:lpstr>I-125 Inhalation: Wound and Acute</vt:lpstr>
      <vt:lpstr>I-125 Inhalation: Wound and Acute</vt:lpstr>
      <vt:lpstr>I-125 Inhalation</vt:lpstr>
      <vt:lpstr>Co-60 Inhalation: Urine samples coupled with whole body counting</vt:lpstr>
      <vt:lpstr>Co-60 Inhalation: 2 bioassay datasets</vt:lpstr>
      <vt:lpstr>Co-60 Inhalation</vt:lpstr>
      <vt:lpstr>Co-60 Inhalation</vt:lpstr>
      <vt:lpstr>Co-60 Inhalation: 2 bioassay datasets</vt:lpstr>
      <vt:lpstr>Co-60 Inhalation: Type S</vt:lpstr>
      <vt:lpstr>Co-60 Inhalation: 2 bioassay datasets</vt:lpstr>
      <vt:lpstr>Co-60 Inhalation: Type M and Type S</vt:lpstr>
      <vt:lpstr>Co-60 Inhalation: Type M and Type S</vt:lpstr>
      <vt:lpstr>Co-60 Inhalation: 2 bioassay datasets</vt:lpstr>
      <vt:lpstr>Main Takeaways when estimating intakes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IMBA Training Fall 2022 RAMP Users’ Group Meeting</dc:title>
  <dc:creator>Colby Mangini</dc:creator>
  <cp:lastModifiedBy>Colby Mangini</cp:lastModifiedBy>
  <cp:revision>44</cp:revision>
  <dcterms:created xsi:type="dcterms:W3CDTF">2022-10-20T20:05:01Z</dcterms:created>
  <dcterms:modified xsi:type="dcterms:W3CDTF">2023-10-25T13:26:52Z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  <property fmtid="{D5CDD505-2E9C-101B-9397-08002B2CF9AE}" pid="3" name="MediaServiceImageTags">
    <vt:lpwstr/>
  </property>
  <property fmtid="{D5CDD505-2E9C-101B-9397-08002B2CF9AE}" pid="4" name="_dlc_DocIdItemGuid">
    <vt:lpwstr>33d11bf1-c8a8-498c-9d85-a8ef82bbf98b</vt:lpwstr>
  </property>
</Properties>
</file>