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3" r:id="rId5"/>
  </p:sldMasterIdLst>
  <p:notesMasterIdLst>
    <p:notesMasterId r:id="rId34"/>
  </p:notesMasterIdLst>
  <p:handoutMasterIdLst>
    <p:handoutMasterId r:id="rId35"/>
  </p:handoutMasterIdLst>
  <p:sldIdLst>
    <p:sldId id="269" r:id="rId6"/>
    <p:sldId id="1110" r:id="rId7"/>
    <p:sldId id="1084" r:id="rId8"/>
    <p:sldId id="1112" r:id="rId9"/>
    <p:sldId id="275" r:id="rId10"/>
    <p:sldId id="1119" r:id="rId11"/>
    <p:sldId id="1108" r:id="rId12"/>
    <p:sldId id="1114" r:id="rId13"/>
    <p:sldId id="1118" r:id="rId14"/>
    <p:sldId id="1089" r:id="rId15"/>
    <p:sldId id="1090" r:id="rId16"/>
    <p:sldId id="1088" r:id="rId17"/>
    <p:sldId id="1101" r:id="rId18"/>
    <p:sldId id="1102" r:id="rId19"/>
    <p:sldId id="1092" r:id="rId20"/>
    <p:sldId id="1120" r:id="rId21"/>
    <p:sldId id="1086" r:id="rId22"/>
    <p:sldId id="1087" r:id="rId23"/>
    <p:sldId id="1121" r:id="rId24"/>
    <p:sldId id="1098" r:id="rId25"/>
    <p:sldId id="1096" r:id="rId26"/>
    <p:sldId id="1122" r:id="rId27"/>
    <p:sldId id="1129" r:id="rId28"/>
    <p:sldId id="1127" r:id="rId29"/>
    <p:sldId id="1128" r:id="rId30"/>
    <p:sldId id="1094" r:id="rId31"/>
    <p:sldId id="1130" r:id="rId32"/>
    <p:sldId id="1124" r:id="rId33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  <p15:guide id="3" pos="37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D7E9"/>
    <a:srgbClr val="18335A"/>
    <a:srgbClr val="6F64A8"/>
    <a:srgbClr val="140F23"/>
    <a:srgbClr val="6B5EA3"/>
    <a:srgbClr val="719500"/>
    <a:srgbClr val="80A430"/>
    <a:srgbClr val="685B94"/>
    <a:srgbClr val="493064"/>
    <a:srgbClr val="9C4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AE6D48-D62A-4905-BF1E-586788214285}" v="12" dt="2024-10-20T19:05:39.183"/>
    <p1510:client id="{ECF0C9B1-810E-0D07-C694-F858B4DA0CC1}" v="25" dt="2024-10-21T00:46:07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6" autoAdjust="0"/>
    <p:restoredTop sz="93792" autoAdjust="0"/>
  </p:normalViewPr>
  <p:slideViewPr>
    <p:cSldViewPr snapToGrid="0">
      <p:cViewPr varScale="1">
        <p:scale>
          <a:sx n="52" d="100"/>
          <a:sy n="52" d="100"/>
        </p:scale>
        <p:origin x="152" y="60"/>
      </p:cViewPr>
      <p:guideLst>
        <p:guide orient="horz" pos="2592"/>
        <p:guide pos="4608"/>
        <p:guide pos="37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-997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Bush-Goddard" userId="S::stephanie.bush-goddard_nrc.gov#ext#@pnnl.onmicrosoft.com::87c0665c-da79-4456-92b2-33401e26fc81" providerId="AD" clId="Web-{ECF0C9B1-810E-0D07-C694-F858B4DA0CC1}"/>
    <pc:docChg chg="modSld">
      <pc:chgData name="Stephanie Bush-Goddard" userId="S::stephanie.bush-goddard_nrc.gov#ext#@pnnl.onmicrosoft.com::87c0665c-da79-4456-92b2-33401e26fc81" providerId="AD" clId="Web-{ECF0C9B1-810E-0D07-C694-F858B4DA0CC1}" dt="2024-10-21T00:46:07.610" v="18" actId="20577"/>
      <pc:docMkLst>
        <pc:docMk/>
      </pc:docMkLst>
      <pc:sldChg chg="addSp delSp modSp">
        <pc:chgData name="Stephanie Bush-Goddard" userId="S::stephanie.bush-goddard_nrc.gov#ext#@pnnl.onmicrosoft.com::87c0665c-da79-4456-92b2-33401e26fc81" providerId="AD" clId="Web-{ECF0C9B1-810E-0D07-C694-F858B4DA0CC1}" dt="2024-10-21T00:43:50.128" v="11" actId="1076"/>
        <pc:sldMkLst>
          <pc:docMk/>
          <pc:sldMk cId="1260077138" sldId="1128"/>
        </pc:sldMkLst>
        <pc:picChg chg="add mod modCrop">
          <ac:chgData name="Stephanie Bush-Goddard" userId="S::stephanie.bush-goddard_nrc.gov#ext#@pnnl.onmicrosoft.com::87c0665c-da79-4456-92b2-33401e26fc81" providerId="AD" clId="Web-{ECF0C9B1-810E-0D07-C694-F858B4DA0CC1}" dt="2024-10-21T00:43:42.222" v="9" actId="14100"/>
          <ac:picMkLst>
            <pc:docMk/>
            <pc:sldMk cId="1260077138" sldId="1128"/>
            <ac:picMk id="4" creationId="{FB73CD26-B441-4FF3-2570-33A5B42994BB}"/>
          </ac:picMkLst>
        </pc:picChg>
        <pc:picChg chg="del">
          <ac:chgData name="Stephanie Bush-Goddard" userId="S::stephanie.bush-goddard_nrc.gov#ext#@pnnl.onmicrosoft.com::87c0665c-da79-4456-92b2-33401e26fc81" providerId="AD" clId="Web-{ECF0C9B1-810E-0D07-C694-F858B4DA0CC1}" dt="2024-10-21T00:42:44.395" v="0"/>
          <ac:picMkLst>
            <pc:docMk/>
            <pc:sldMk cId="1260077138" sldId="1128"/>
            <ac:picMk id="5" creationId="{256DAAFA-0594-3A24-8727-6DAA7727103A}"/>
          </ac:picMkLst>
        </pc:picChg>
        <pc:picChg chg="mod">
          <ac:chgData name="Stephanie Bush-Goddard" userId="S::stephanie.bush-goddard_nrc.gov#ext#@pnnl.onmicrosoft.com::87c0665c-da79-4456-92b2-33401e26fc81" providerId="AD" clId="Web-{ECF0C9B1-810E-0D07-C694-F858B4DA0CC1}" dt="2024-10-21T00:43:50.128" v="11" actId="1076"/>
          <ac:picMkLst>
            <pc:docMk/>
            <pc:sldMk cId="1260077138" sldId="1128"/>
            <ac:picMk id="2050" creationId="{2CD7028E-4336-BB01-7178-6FAF9F88CCB3}"/>
          </ac:picMkLst>
        </pc:picChg>
      </pc:sldChg>
      <pc:sldChg chg="modSp">
        <pc:chgData name="Stephanie Bush-Goddard" userId="S::stephanie.bush-goddard_nrc.gov#ext#@pnnl.onmicrosoft.com::87c0665c-da79-4456-92b2-33401e26fc81" providerId="AD" clId="Web-{ECF0C9B1-810E-0D07-C694-F858B4DA0CC1}" dt="2024-10-21T00:46:07.610" v="18" actId="20577"/>
        <pc:sldMkLst>
          <pc:docMk/>
          <pc:sldMk cId="671111457" sldId="1129"/>
        </pc:sldMkLst>
        <pc:spChg chg="mod">
          <ac:chgData name="Stephanie Bush-Goddard" userId="S::stephanie.bush-goddard_nrc.gov#ext#@pnnl.onmicrosoft.com::87c0665c-da79-4456-92b2-33401e26fc81" providerId="AD" clId="Web-{ECF0C9B1-810E-0D07-C694-F858B4DA0CC1}" dt="2024-10-21T00:46:07.610" v="18" actId="20577"/>
          <ac:spMkLst>
            <pc:docMk/>
            <pc:sldMk cId="671111457" sldId="1129"/>
            <ac:spMk id="12" creationId="{48E36782-12CA-098B-91FF-07FCB968BB9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06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588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543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069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59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820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70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latin typeface="Arial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029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014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583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latin typeface="Arial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843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1329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470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38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3583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61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26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4048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1636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064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09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396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77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Arial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02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299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sz="1800" b="0" i="0" u="none" strike="noStrike" baseline="0" dirty="0">
              <a:latin typeface="Arial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719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212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latin typeface="ArialMT"/>
            </a:endParaRP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021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BD4F8E3-4ED9-44B4-99E6-8A3D2CF8D415}" type="datetime4">
              <a:rPr lang="en-US" smtClean="0"/>
              <a:pPr/>
              <a:t>October 20, 2024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88442"/>
            <a:ext cx="4963110" cy="441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1BC267-6301-D647-5DD0-B5814043AC79}"/>
              </a:ext>
            </a:extLst>
          </p:cNvPr>
          <p:cNvSpPr/>
          <p:nvPr userDrawn="1"/>
        </p:nvSpPr>
        <p:spPr>
          <a:xfrm>
            <a:off x="6408814" y="0"/>
            <a:ext cx="8221586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98104" y="457200"/>
            <a:ext cx="7275095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8104" y="6858000"/>
            <a:ext cx="7275095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buClr>
                <a:srgbClr val="F37421"/>
              </a:buClr>
              <a:defRPr sz="2800">
                <a:solidFill>
                  <a:schemeClr val="bg1"/>
                </a:solidFill>
              </a:defRPr>
            </a:lvl1pPr>
            <a:lvl2pPr marL="822960" indent="-274320">
              <a:buClr>
                <a:srgbClr val="F3742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2pPr>
            <a:lvl3pPr marL="1371600" indent="-274320">
              <a:buClr>
                <a:srgbClr val="F37421"/>
              </a:buClr>
              <a:buFont typeface="Wingdings" panose="05000000000000000000" pitchFamily="2" charset="2"/>
              <a:buChar char="ü"/>
              <a:defRPr sz="2000">
                <a:solidFill>
                  <a:schemeClr val="bg1"/>
                </a:solidFill>
              </a:defRPr>
            </a:lvl3pPr>
            <a:lvl4pPr>
              <a:buClr>
                <a:srgbClr val="F37421"/>
              </a:buClr>
              <a:defRPr sz="1800">
                <a:solidFill>
                  <a:schemeClr val="bg1"/>
                </a:solidFill>
              </a:defRPr>
            </a:lvl4pPr>
            <a:lvl5pPr marL="2468880" indent="-274320">
              <a:buClr>
                <a:srgbClr val="F3742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10/20/2024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6408814" y="0"/>
            <a:ext cx="8221586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829168" y="457199"/>
            <a:ext cx="7373874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buClr>
                <a:srgbClr val="F37421"/>
              </a:buClr>
              <a:defRPr sz="2800">
                <a:solidFill>
                  <a:schemeClr val="bg1"/>
                </a:solidFill>
              </a:defRPr>
            </a:lvl1pPr>
            <a:lvl2pPr marL="822960" indent="-274320">
              <a:buClr>
                <a:srgbClr val="F3742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2pPr>
            <a:lvl3pPr marL="1371600" indent="-274320">
              <a:buClr>
                <a:srgbClr val="F37421"/>
              </a:buClr>
              <a:buFont typeface="Wingdings" panose="05000000000000000000" pitchFamily="2" charset="2"/>
              <a:buChar char="ü"/>
              <a:defRPr sz="2000">
                <a:solidFill>
                  <a:schemeClr val="bg1"/>
                </a:solidFill>
              </a:defRPr>
            </a:lvl3pPr>
            <a:lvl4pPr>
              <a:buClr>
                <a:srgbClr val="F37421"/>
              </a:buClr>
              <a:defRPr sz="1800">
                <a:solidFill>
                  <a:schemeClr val="bg1"/>
                </a:solidFill>
              </a:defRPr>
            </a:lvl4pPr>
            <a:lvl5pPr marL="2468880" indent="-274320">
              <a:buClr>
                <a:srgbClr val="F3742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10/20/2024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903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929246" y="0"/>
            <a:ext cx="13701154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1" y="472966"/>
            <a:ext cx="8073512" cy="874673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1833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buClr>
                <a:srgbClr val="18335A"/>
              </a:buCl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Clr>
                <a:srgbClr val="18335A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Clr>
                <a:srgbClr val="18335A"/>
              </a:buClr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18335A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Clr>
                <a:srgbClr val="18335A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10/20/2024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6CD40E-4F18-75F7-79A8-011C7628FB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0215" y="651470"/>
            <a:ext cx="3552552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54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6317672" y="0"/>
            <a:ext cx="8312727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2036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96836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82036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96836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2036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2036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96836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96836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buClr>
                <a:srgbClr val="F37421"/>
              </a:buClr>
              <a:defRPr sz="2800">
                <a:solidFill>
                  <a:schemeClr val="bg1"/>
                </a:solidFill>
              </a:defRPr>
            </a:lvl1pPr>
            <a:lvl2pPr marL="822960" indent="-274320">
              <a:buClr>
                <a:srgbClr val="F3742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2pPr>
            <a:lvl3pPr marL="1371600" indent="-274320">
              <a:buClr>
                <a:srgbClr val="F37421"/>
              </a:buClr>
              <a:buFont typeface="Wingdings" panose="05000000000000000000" pitchFamily="2" charset="2"/>
              <a:buChar char="ü"/>
              <a:defRPr sz="2000">
                <a:solidFill>
                  <a:schemeClr val="bg1"/>
                </a:solidFill>
              </a:defRPr>
            </a:lvl3pPr>
            <a:lvl4pPr>
              <a:buClr>
                <a:srgbClr val="F37421"/>
              </a:buClr>
              <a:defRPr sz="1800">
                <a:solidFill>
                  <a:schemeClr val="bg1"/>
                </a:solidFill>
              </a:defRPr>
            </a:lvl4pPr>
            <a:lvl5pPr marL="2468880" indent="-274320">
              <a:buClr>
                <a:srgbClr val="F3742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10/20/2024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929246" y="0"/>
            <a:ext cx="13701154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10/20/2024</a:t>
            </a:fld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buClr>
                <a:srgbClr val="18335A"/>
              </a:buCl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9476DF-EB14-B0C0-F260-BEAA5736E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1" y="472966"/>
            <a:ext cx="8073512" cy="874673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1833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97D58-B226-C3DC-EAF2-075252DCC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0215" y="651470"/>
            <a:ext cx="3552552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929246" y="0"/>
            <a:ext cx="13701154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10/20/2024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E24851-2E35-F5FE-EAAC-B1980208F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1" y="472966"/>
            <a:ext cx="8073512" cy="874673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1833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3BD22-CF1A-08FD-E440-8A92AF455B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0215" y="651470"/>
            <a:ext cx="3552552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929246" y="0"/>
            <a:ext cx="13701153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10/20/2024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4343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72400"/>
            <a:ext cx="4937125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40" userDrawn="1">
          <p15:clr>
            <a:srgbClr val="F26B43"/>
          </p15:clr>
        </p15:guide>
        <p15:guide id="2" pos="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nirp-support-fogbugs@sandia.go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nirp.sandia.gov/Software/TurboFRMAC/TurboFRMAC.aspx" TargetMode="Externa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9.png"/><Relationship Id="rId4" Type="http://schemas.openxmlformats.org/officeDocument/2006/relationships/slide" Target="slide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amp.nrc-gateway.gov/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EE0BE7-99BF-4161-B088-8724880AA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671" y="2560320"/>
            <a:ext cx="5204642" cy="2011680"/>
          </a:xfrm>
        </p:spPr>
        <p:txBody>
          <a:bodyPr/>
          <a:lstStyle/>
          <a:p>
            <a:r>
              <a:rPr lang="en-US" dirty="0"/>
              <a:t>RAMP Codes in the Regulatory Environment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AF8584-F7D3-43CB-B2DB-D1799F2830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6312" y="5671290"/>
            <a:ext cx="4572000" cy="274320"/>
          </a:xfrm>
        </p:spPr>
        <p:txBody>
          <a:bodyPr wrap="none" lIns="0" tIns="0" rIns="0" bIns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Stephanie Bush-Goddard, Ph. D.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C12910-3A9C-4FFC-A950-52D0A31734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66312" y="6011426"/>
            <a:ext cx="4572000" cy="274320"/>
          </a:xfrm>
        </p:spPr>
        <p:txBody>
          <a:bodyPr/>
          <a:lstStyle/>
          <a:p>
            <a:r>
              <a:rPr lang="en-US" dirty="0"/>
              <a:t>Senior RAMP Program Manager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28D170-B3DB-1A3F-09C3-0DAF447C84C8}"/>
              </a:ext>
            </a:extLst>
          </p:cNvPr>
          <p:cNvSpPr txBox="1"/>
          <p:nvPr/>
        </p:nvSpPr>
        <p:spPr>
          <a:xfrm>
            <a:off x="1666312" y="6900203"/>
            <a:ext cx="45720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i="0" dirty="0">
                <a:solidFill>
                  <a:schemeClr val="bg1"/>
                </a:solidFill>
                <a:effectLst/>
              </a:rPr>
              <a:t>2024 Fall RUG &amp; MUG Meeting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b="0" i="0" dirty="0">
                <a:solidFill>
                  <a:schemeClr val="bg1"/>
                </a:solidFill>
                <a:effectLst/>
              </a:rPr>
              <a:t>October 21–25, 2024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b="0" i="0" dirty="0">
                <a:solidFill>
                  <a:schemeClr val="bg1"/>
                </a:solidFill>
                <a:effectLst/>
              </a:rPr>
              <a:t>Rockville, MD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75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2. Licensing Support Codes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C1AA2C-4B78-5642-E903-BE4D47E40D64}"/>
              </a:ext>
            </a:extLst>
          </p:cNvPr>
          <p:cNvSpPr txBox="1">
            <a:spLocks/>
          </p:cNvSpPr>
          <p:nvPr/>
        </p:nvSpPr>
        <p:spPr>
          <a:xfrm>
            <a:off x="1251856" y="1361183"/>
            <a:ext cx="2897195" cy="807583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GALE</a:t>
            </a:r>
            <a:endParaRPr lang="en-US" sz="4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CB2A9D-D213-7581-41E4-575FA484BE99}"/>
              </a:ext>
            </a:extLst>
          </p:cNvPr>
          <p:cNvSpPr txBox="1">
            <a:spLocks/>
          </p:cNvSpPr>
          <p:nvPr/>
        </p:nvSpPr>
        <p:spPr>
          <a:xfrm>
            <a:off x="1362515" y="2191274"/>
            <a:ext cx="7649099" cy="116736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Calculates the gaseous and liquid effluents from routine releases (normal source term) from light water reactors. Aids in determination of compliance with the requirements of Appendix I to 10 CFR Part 50.</a:t>
            </a:r>
          </a:p>
          <a:p>
            <a:endParaRPr lang="en-US" sz="96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83DDE1E-244E-AC84-EBB2-0668DFEFB140}"/>
              </a:ext>
            </a:extLst>
          </p:cNvPr>
          <p:cNvSpPr/>
          <p:nvPr/>
        </p:nvSpPr>
        <p:spPr>
          <a:xfrm>
            <a:off x="9795549" y="1442578"/>
            <a:ext cx="4656470" cy="4480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4231F98E-B201-7A78-F2A5-033AA6447636}"/>
              </a:ext>
            </a:extLst>
          </p:cNvPr>
          <p:cNvSpPr txBox="1">
            <a:spLocks/>
          </p:cNvSpPr>
          <p:nvPr/>
        </p:nvSpPr>
        <p:spPr>
          <a:xfrm>
            <a:off x="4031644" y="1435433"/>
            <a:ext cx="4656470" cy="659082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 dirty="0"/>
              <a:t>Gaseous And Liquid Effluents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EA81445-7C60-D5C3-08B3-47EEC4F3BDC7}"/>
              </a:ext>
            </a:extLst>
          </p:cNvPr>
          <p:cNvSpPr txBox="1">
            <a:spLocks/>
          </p:cNvSpPr>
          <p:nvPr/>
        </p:nvSpPr>
        <p:spPr>
          <a:xfrm>
            <a:off x="1378819" y="3335022"/>
            <a:ext cx="6802098" cy="154477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Code Consolidation – Incorporating into Software Integration for Environmental Radiological Release Assessments (SIERRA) code, including lwr and non-lwr source terms.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D174F5-34CC-7D45-096F-8D13BCD88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3697" y="2706702"/>
            <a:ext cx="4943788" cy="40600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1CAC47-02D6-79E4-667C-023D0B223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448" y="4224993"/>
            <a:ext cx="4190162" cy="296609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6BCDE2E-8846-D2A2-B5E0-1C87FEF35C48}"/>
              </a:ext>
            </a:extLst>
          </p:cNvPr>
          <p:cNvGrpSpPr/>
          <p:nvPr/>
        </p:nvGrpSpPr>
        <p:grpSpPr>
          <a:xfrm>
            <a:off x="2551009" y="5494954"/>
            <a:ext cx="4182904" cy="1848609"/>
            <a:chOff x="1872971" y="6184510"/>
            <a:chExt cx="4182904" cy="1848609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D28A5A50-E671-A899-8879-62D119B29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971" y="6204880"/>
              <a:ext cx="1215203" cy="1828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A person with a beard and glasses&#10;&#10;Description automatically generated with low confidence">
              <a:extLst>
                <a:ext uri="{FF2B5EF4-FFF2-40B4-BE49-F238E27FC236}">
                  <a16:creationId xmlns:a16="http://schemas.microsoft.com/office/drawing/2014/main" id="{D9087F80-B0DF-E5AF-85EB-E1B6E4C77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81085" y="6204880"/>
              <a:ext cx="1166676" cy="182823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42890E3-056B-8C5E-D168-D93F929DF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40672" y="6184510"/>
              <a:ext cx="1215203" cy="1848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708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Licensing Support Codes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712CDC-7E8D-6E8C-68A0-1DB4657FE443}"/>
              </a:ext>
            </a:extLst>
          </p:cNvPr>
          <p:cNvSpPr txBox="1">
            <a:spLocks/>
          </p:cNvSpPr>
          <p:nvPr/>
        </p:nvSpPr>
        <p:spPr>
          <a:xfrm>
            <a:off x="1600860" y="1426769"/>
            <a:ext cx="4029628" cy="696943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528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NRCDose3</a:t>
            </a:r>
            <a:endParaRPr lang="en-US" sz="18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F00BF6-92CF-A5AE-C20D-A9B543AC7577}"/>
              </a:ext>
            </a:extLst>
          </p:cNvPr>
          <p:cNvSpPr txBox="1">
            <a:spLocks/>
          </p:cNvSpPr>
          <p:nvPr/>
        </p:nvSpPr>
        <p:spPr>
          <a:xfrm>
            <a:off x="1060904" y="2198402"/>
            <a:ext cx="10359696" cy="69694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Calculates offsite doses of liquid and gaseous releases from normal nuclear operations.  </a:t>
            </a: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61610B3-7B47-E5E9-F995-6307C9375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604" y="1484039"/>
            <a:ext cx="2395361" cy="3890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4778D5-C248-9990-D6B1-03467F2C2E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704" y="3169102"/>
            <a:ext cx="4486400" cy="36102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63B6A26F-7954-8A09-B173-C70F18BDF5A2}"/>
              </a:ext>
            </a:extLst>
          </p:cNvPr>
          <p:cNvSpPr txBox="1">
            <a:spLocks/>
          </p:cNvSpPr>
          <p:nvPr/>
        </p:nvSpPr>
        <p:spPr>
          <a:xfrm>
            <a:off x="1054926" y="2976812"/>
            <a:ext cx="5688774" cy="18456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NRCDose3 v1.1.4 – released in late 2023.</a:t>
            </a:r>
            <a:endParaRPr lang="en-US" sz="18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Publish NUREG: User Guide and Technical Manual in early 2024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Code Consolidation into SIERRA.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27C8F5-7B15-6029-C7BD-39821627DA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06" r="14330" b="18978"/>
          <a:stretch/>
        </p:blipFill>
        <p:spPr>
          <a:xfrm>
            <a:off x="10240655" y="5074025"/>
            <a:ext cx="3475345" cy="2396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7D76E48-B281-F8EC-E98E-C81EAFE6E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637" y="5494954"/>
            <a:ext cx="1584732" cy="195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03CF5C5-9A77-06C3-2CEC-B031653D0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1805" y="5494953"/>
            <a:ext cx="1588607" cy="1959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8E65BE-267F-4670-0EE7-C38B25D712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3515" y="5494954"/>
            <a:ext cx="1418485" cy="197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4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Licensing Support Codes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75E8932-DF9D-E7A6-167E-23F91AA1CE51}"/>
              </a:ext>
            </a:extLst>
          </p:cNvPr>
          <p:cNvSpPr txBox="1">
            <a:spLocks/>
          </p:cNvSpPr>
          <p:nvPr/>
        </p:nvSpPr>
        <p:spPr>
          <a:xfrm>
            <a:off x="1682964" y="1274697"/>
            <a:ext cx="6055134" cy="951918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SNAP/RADTRAD</a:t>
            </a:r>
            <a:endParaRPr lang="en-US" sz="480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F34EE38-ADDA-C96A-0FFE-F4DE633B8B41}"/>
              </a:ext>
            </a:extLst>
          </p:cNvPr>
          <p:cNvSpPr txBox="1">
            <a:spLocks/>
          </p:cNvSpPr>
          <p:nvPr/>
        </p:nvSpPr>
        <p:spPr>
          <a:xfrm>
            <a:off x="1379705" y="3290329"/>
            <a:ext cx="6129918" cy="36645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Performs dose calculations for design-basis accidents at the exclusion area boundary, low population zone, and control room.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NRC staff uses to perform licensing confirmatory analyses of the plant’s design and the licensee’s offsite and control room dose calculations following a design basis accident.</a:t>
            </a:r>
          </a:p>
          <a:p>
            <a:endParaRPr lang="en-US" sz="9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SNAP/RADTRAD v5.0.4– released in March  2024.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Revising code to incorporate RG-1.183 revision 1 (March 2025) and 2 (TBD).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205176-86A9-7424-F4A1-845267AB6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899" y="3747600"/>
            <a:ext cx="5623007" cy="3816779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760AC21A-AC6F-5FB2-6B6C-776006DDFA3A}"/>
              </a:ext>
            </a:extLst>
          </p:cNvPr>
          <p:cNvSpPr txBox="1">
            <a:spLocks/>
          </p:cNvSpPr>
          <p:nvPr/>
        </p:nvSpPr>
        <p:spPr>
          <a:xfrm>
            <a:off x="914371" y="2153673"/>
            <a:ext cx="7592320" cy="875589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 dirty="0"/>
              <a:t>Symbolic Nuclear Analysis Package/RADionuclide Transport Removal And Dose Evaluation</a:t>
            </a:r>
          </a:p>
        </p:txBody>
      </p:sp>
      <p:pic>
        <p:nvPicPr>
          <p:cNvPr id="10" name="Picture 9" descr="A person wearing glasses and a brown shirt&#10;&#10;Description automatically generated">
            <a:extLst>
              <a:ext uri="{FF2B5EF4-FFF2-40B4-BE49-F238E27FC236}">
                <a16:creationId xmlns:a16="http://schemas.microsoft.com/office/drawing/2014/main" id="{24ED3855-AF3E-8787-88BE-297752BC3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7809" y="1686027"/>
            <a:ext cx="1723186" cy="17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ABBF14-9CBE-59E5-B9BF-C1887287F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4EDF0C50-0DDC-2643-47B0-AA1EC7F154D0}"/>
              </a:ext>
            </a:extLst>
          </p:cNvPr>
          <p:cNvSpPr txBox="1">
            <a:spLocks/>
          </p:cNvSpPr>
          <p:nvPr/>
        </p:nvSpPr>
        <p:spPr>
          <a:xfrm>
            <a:off x="948063" y="1413429"/>
            <a:ext cx="4936444" cy="1004017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RESRAD</a:t>
            </a:r>
            <a:endParaRPr lang="en-US" b="1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325F4DB-9FD7-2971-7653-A2827251D975}"/>
              </a:ext>
            </a:extLst>
          </p:cNvPr>
          <p:cNvSpPr txBox="1">
            <a:spLocks/>
          </p:cNvSpPr>
          <p:nvPr/>
        </p:nvSpPr>
        <p:spPr>
          <a:xfrm>
            <a:off x="1015765" y="2309901"/>
            <a:ext cx="7879599" cy="16311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pc="-4" dirty="0">
                <a:latin typeface="Arial" panose="020B0604020202020204" pitchFamily="34" charset="0"/>
                <a:cs typeface="Arial" panose="020B0604020202020204" pitchFamily="34" charset="0"/>
              </a:rPr>
              <a:t>Family of codes used to analyze human and biota radiation exposures from environmental contamination of residual radioactive materials.</a:t>
            </a:r>
          </a:p>
          <a:p>
            <a:r>
              <a:rPr lang="en-US" sz="1800" spc="-4" dirty="0">
                <a:latin typeface="Arial" panose="020B0604020202020204" pitchFamily="34" charset="0"/>
                <a:cs typeface="Arial" panose="020B0604020202020204" pitchFamily="34" charset="0"/>
              </a:rPr>
              <a:t>Uses pathway analysis to evaluate exposure and associated risks, which then informs cleanup criteria and authorized limits.</a:t>
            </a:r>
            <a:endParaRPr lang="en-US" sz="9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Current Activities: 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RESRAD ONSITE v8.0 FGR-15 DCFs.</a:t>
            </a:r>
            <a:endParaRPr lang="en-US" sz="1800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053BAC-5957-4E54-C447-5F3F12FD883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489475" y="286864"/>
            <a:ext cx="3635123" cy="1736736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5D84A3B-A299-B8AD-1A32-5DD8F1A58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103" y="286864"/>
            <a:ext cx="8073512" cy="1347639"/>
          </a:xfrm>
        </p:spPr>
        <p:txBody>
          <a:bodyPr/>
          <a:lstStyle/>
          <a:p>
            <a:r>
              <a:rPr lang="en-US" sz="4400" dirty="0"/>
              <a:t>2. Decommissioning &amp; Environmental Assessment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2ED12D4A-B682-2DE9-6C8F-A59FE2E2917B}"/>
              </a:ext>
            </a:extLst>
          </p:cNvPr>
          <p:cNvSpPr txBox="1">
            <a:spLocks/>
          </p:cNvSpPr>
          <p:nvPr/>
        </p:nvSpPr>
        <p:spPr>
          <a:xfrm>
            <a:off x="4955565" y="1605812"/>
            <a:ext cx="4239089" cy="616684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 dirty="0"/>
              <a:t>Residual Radioactivity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E1C46E-2FD1-E0B8-39F3-AD1729AF1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052" y="2336504"/>
            <a:ext cx="4726599" cy="2561863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DE4C6589-6BE7-8050-E0F7-E37513B3A773}"/>
              </a:ext>
            </a:extLst>
          </p:cNvPr>
          <p:cNvSpPr txBox="1">
            <a:spLocks/>
          </p:cNvSpPr>
          <p:nvPr/>
        </p:nvSpPr>
        <p:spPr>
          <a:xfrm>
            <a:off x="3864993" y="4709015"/>
            <a:ext cx="4794761" cy="89695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MILDOS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CD24978F-4ABA-387F-AB1F-73404CDF9564}"/>
              </a:ext>
            </a:extLst>
          </p:cNvPr>
          <p:cNvSpPr txBox="1">
            <a:spLocks/>
          </p:cNvSpPr>
          <p:nvPr/>
        </p:nvSpPr>
        <p:spPr>
          <a:xfrm>
            <a:off x="6306268" y="5411016"/>
            <a:ext cx="8053461" cy="26730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Evaluates radiation protection compliance at uranium recovery facilities, both ore mining and the associated on-site milling facilities.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Calculates the radiological dose commitments received by individuals and the general population with an 80-kilometer radius of operating uranium recovery facility.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Estimates air and ground concentrations of radionuclides for individual locations as well as for a generalized population grid.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Current Activities: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Current version 4.21.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07FC86-2E7E-1E33-E502-5D0A6CC5C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63" y="4200148"/>
            <a:ext cx="3317795" cy="260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E304D8D-6868-A481-D501-0BA00F833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86" y="5591971"/>
            <a:ext cx="4279392" cy="24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63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ABBF14-9CBE-59E5-B9BF-C1887287F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2B7C87BF-9C6F-A779-2400-AC5A6652017B}"/>
              </a:ext>
            </a:extLst>
          </p:cNvPr>
          <p:cNvSpPr txBox="1">
            <a:spLocks/>
          </p:cNvSpPr>
          <p:nvPr/>
        </p:nvSpPr>
        <p:spPr>
          <a:xfrm>
            <a:off x="1758462" y="1634502"/>
            <a:ext cx="2884616" cy="615787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VSP</a:t>
            </a:r>
            <a:endParaRPr lang="en-US" b="1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BE96F58-1372-7B1D-4BFD-0DF064BB173D}"/>
              </a:ext>
            </a:extLst>
          </p:cNvPr>
          <p:cNvSpPr txBox="1">
            <a:spLocks/>
          </p:cNvSpPr>
          <p:nvPr/>
        </p:nvSpPr>
        <p:spPr>
          <a:xfrm>
            <a:off x="1061139" y="2250289"/>
            <a:ext cx="8073511" cy="283417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VSP is a software tool that assists in creating a defensible sampling plan based upon statistical sampling theory and the analysis of sample results.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Ensures the right type, quality, location, and quantity of data are gathered for statistical evaluations for regulatory decision making (decommissioning).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Distributed by Pacific Northwest National Laboratory.</a:t>
            </a:r>
          </a:p>
          <a:p>
            <a:endParaRPr lang="en-US" sz="9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Current Activities: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improvement of VSP subsurface radiological survey design, visualization and analysis tools and improvement of continuously collected data visualization and analysis tools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707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FA14C9F-6DE0-E6D1-2902-A2FCB4D79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813" y="200097"/>
            <a:ext cx="3331986" cy="248733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34597F4-A8EB-9E38-4EE9-FD77C1566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04964" y="1427303"/>
            <a:ext cx="3072956" cy="231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04B27F15-09DA-31C0-C250-22A6A7794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103" y="286864"/>
            <a:ext cx="8073512" cy="1347639"/>
          </a:xfrm>
        </p:spPr>
        <p:txBody>
          <a:bodyPr/>
          <a:lstStyle/>
          <a:p>
            <a:r>
              <a:rPr lang="en-US" sz="4400" dirty="0"/>
              <a:t>Decommissioning &amp; Environmental Assessment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8762BAA1-76BD-1CAE-5474-4F50E97063C7}"/>
              </a:ext>
            </a:extLst>
          </p:cNvPr>
          <p:cNvSpPr txBox="1">
            <a:spLocks/>
          </p:cNvSpPr>
          <p:nvPr/>
        </p:nvSpPr>
        <p:spPr>
          <a:xfrm>
            <a:off x="4026557" y="1491683"/>
            <a:ext cx="4387802" cy="92922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 dirty="0"/>
              <a:t>Visual Sample Plan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10C0A3D-3E3A-8A5E-8CE7-E319F36404CF}"/>
              </a:ext>
            </a:extLst>
          </p:cNvPr>
          <p:cNvSpPr txBox="1">
            <a:spLocks/>
          </p:cNvSpPr>
          <p:nvPr/>
        </p:nvSpPr>
        <p:spPr>
          <a:xfrm>
            <a:off x="1458604" y="4972533"/>
            <a:ext cx="3184474" cy="1000615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GENII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745DD322-5826-EC69-8649-CBB158782C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491" y="4484274"/>
            <a:ext cx="3551901" cy="3372224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2C5F3D9-1C93-1DBF-0891-78C0FF0B7252}"/>
              </a:ext>
            </a:extLst>
          </p:cNvPr>
          <p:cNvSpPr txBox="1">
            <a:spLocks/>
          </p:cNvSpPr>
          <p:nvPr/>
        </p:nvSpPr>
        <p:spPr>
          <a:xfrm>
            <a:off x="1019634" y="5748096"/>
            <a:ext cx="8156519" cy="25594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GENII is an environmental assessment code for estimating radionuclide concentrations in the environment from acute and chronic radiological releases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Dose to humans and biota from acute and chronic radiological releases.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Supported radionuclide transport options include: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Biological Acti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FBFDB1-8577-25A0-7FB7-C215D5485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0511" y="4690197"/>
            <a:ext cx="4270396" cy="310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6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3. Licensing/Environment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061182-FCAB-1C3C-1584-0ACFC7BA9EF3}"/>
              </a:ext>
            </a:extLst>
          </p:cNvPr>
          <p:cNvSpPr txBox="1">
            <a:spLocks/>
          </p:cNvSpPr>
          <p:nvPr/>
        </p:nvSpPr>
        <p:spPr>
          <a:xfrm>
            <a:off x="1096572" y="1347639"/>
            <a:ext cx="4572000" cy="924862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528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NRC-RADTRAN</a:t>
            </a:r>
            <a:endParaRPr lang="en-US" sz="528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9C070A-E622-8939-41C0-90E50220CC90}"/>
              </a:ext>
            </a:extLst>
          </p:cNvPr>
          <p:cNvSpPr txBox="1">
            <a:spLocks/>
          </p:cNvSpPr>
          <p:nvPr/>
        </p:nvSpPr>
        <p:spPr>
          <a:xfrm>
            <a:off x="870928" y="2186603"/>
            <a:ext cx="9481404" cy="775275"/>
          </a:xfrm>
          <a:prstGeom prst="rect">
            <a:avLst/>
          </a:prstGeom>
        </p:spPr>
        <p:txBody>
          <a:bodyPr lIns="109728" tIns="54864" rIns="109728" bIns="54864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Code for risk and consequence analysis of radioactive material transportation.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97CDFE4-AE99-9B63-73DC-88D281B1F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32" y="2186603"/>
            <a:ext cx="3707765" cy="2538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E75920-CC00-549F-C147-C84BB25A9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" t="1330" r="1176" b="6363"/>
          <a:stretch/>
        </p:blipFill>
        <p:spPr bwMode="auto">
          <a:xfrm>
            <a:off x="8387181" y="3091264"/>
            <a:ext cx="5712653" cy="3910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A573AA17-1EA4-F598-602C-18E5C369A954}"/>
              </a:ext>
            </a:extLst>
          </p:cNvPr>
          <p:cNvSpPr txBox="1">
            <a:spLocks/>
          </p:cNvSpPr>
          <p:nvPr/>
        </p:nvSpPr>
        <p:spPr>
          <a:xfrm>
            <a:off x="5446457" y="1524778"/>
            <a:ext cx="4905875" cy="532439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 dirty="0"/>
              <a:t>Radioactive Material Transport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5671A70-DE16-01BE-CED4-E2E490FA3A03}"/>
              </a:ext>
            </a:extLst>
          </p:cNvPr>
          <p:cNvSpPr txBox="1">
            <a:spLocks/>
          </p:cNvSpPr>
          <p:nvPr/>
        </p:nvSpPr>
        <p:spPr>
          <a:xfrm>
            <a:off x="927869" y="2840603"/>
            <a:ext cx="8555344" cy="1734077"/>
          </a:xfrm>
          <a:prstGeom prst="rect">
            <a:avLst/>
          </a:prstGeom>
        </p:spPr>
        <p:txBody>
          <a:bodyPr lIns="109728" tIns="54864" rIns="109728" bIns="54864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Updated Code ‒ NRC-RADTRAN v1.1 in FY 2025, to include:</a:t>
            </a:r>
          </a:p>
          <a:p>
            <a:pPr lvl="2"/>
            <a:r>
              <a:rPr lang="en-US" sz="1800" dirty="0">
                <a:latin typeface="Arial"/>
                <a:cs typeface="Arial"/>
              </a:rPr>
              <a:t>.Corrections to population densities and route speeds</a:t>
            </a:r>
          </a:p>
          <a:p>
            <a:pPr lvl="1"/>
            <a:r>
              <a:rPr lang="en-US" sz="2200" dirty="0">
                <a:latin typeface="Arial"/>
                <a:cs typeface="Arial"/>
              </a:rPr>
              <a:t>Preparing for non-lwr activities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829657-CD37-71CC-7CF3-03B45F85C99A}"/>
              </a:ext>
            </a:extLst>
          </p:cNvPr>
          <p:cNvGrpSpPr/>
          <p:nvPr/>
        </p:nvGrpSpPr>
        <p:grpSpPr>
          <a:xfrm>
            <a:off x="3042827" y="5479341"/>
            <a:ext cx="4541876" cy="2355580"/>
            <a:chOff x="3042827" y="6221546"/>
            <a:chExt cx="3502162" cy="161992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E38D5AF-85D0-F6D6-27E3-241DCBA363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827" y="6221547"/>
              <a:ext cx="1439932" cy="1619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F3C820E4-EA2E-D17B-95AC-AECF9DA9D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1536" y="6221546"/>
              <a:ext cx="1443453" cy="1619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640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721FD8-CCD7-857A-21EE-EAC872E2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7A4BB3-E848-5A44-82DF-322201952CD8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53EB392-C8E1-39BC-B9F2-633055CD289E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 rotWithShape="1">
          <a:blip r:embed="rId3"/>
          <a:srcRect l="5204" t="2555" r="10384" b="4412"/>
          <a:stretch/>
        </p:blipFill>
        <p:spPr>
          <a:xfrm>
            <a:off x="6570616" y="781897"/>
            <a:ext cx="8167117" cy="6990503"/>
          </a:xfrm>
          <a:prstGeom prst="rect">
            <a:avLst/>
          </a:prstGeom>
          <a:noFill/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2A3DA510-EE93-654A-3BE9-D7422E06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59" y="2403102"/>
            <a:ext cx="2444497" cy="676275"/>
          </a:xfrm>
        </p:spPr>
        <p:txBody>
          <a:bodyPr/>
          <a:lstStyle/>
          <a:p>
            <a:r>
              <a:rPr lang="en-US" dirty="0"/>
              <a:t>Oversight</a:t>
            </a:r>
          </a:p>
        </p:txBody>
      </p:sp>
      <p:pic>
        <p:nvPicPr>
          <p:cNvPr id="8" name="Content Placeholder 7" descr="A diagram of safety and safety">
            <a:extLst>
              <a:ext uri="{FF2B5EF4-FFF2-40B4-BE49-F238E27FC236}">
                <a16:creationId xmlns:a16="http://schemas.microsoft.com/office/drawing/2014/main" id="{079920D3-6BB5-3060-F089-D09FCD9AE6D8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4"/>
          <a:stretch>
            <a:fillRect/>
          </a:stretch>
        </p:blipFill>
        <p:spPr>
          <a:xfrm>
            <a:off x="1393825" y="4700582"/>
            <a:ext cx="4572000" cy="2774961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55063B-7F89-DE57-D357-D0263CA98076}"/>
              </a:ext>
            </a:extLst>
          </p:cNvPr>
          <p:cNvSpPr>
            <a:spLocks/>
          </p:cNvSpPr>
          <p:nvPr/>
        </p:nvSpPr>
        <p:spPr>
          <a:xfrm>
            <a:off x="9146405" y="5802630"/>
            <a:ext cx="263525" cy="224282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A8E7D1-AB96-2426-EBF5-DCA4D79462B0}"/>
              </a:ext>
            </a:extLst>
          </p:cNvPr>
          <p:cNvGrpSpPr/>
          <p:nvPr/>
        </p:nvGrpSpPr>
        <p:grpSpPr>
          <a:xfrm>
            <a:off x="6675120" y="571501"/>
            <a:ext cx="8062612" cy="7035799"/>
            <a:chOff x="6675120" y="571501"/>
            <a:chExt cx="8062612" cy="7035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14116B-0876-6FD6-451B-3D82FECEF731}"/>
                </a:ext>
              </a:extLst>
            </p:cNvPr>
            <p:cNvSpPr>
              <a:spLocks/>
            </p:cNvSpPr>
            <p:nvPr/>
          </p:nvSpPr>
          <p:spPr>
            <a:xfrm>
              <a:off x="6675120" y="571501"/>
              <a:ext cx="7955280" cy="4792979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D5345F-C162-2C48-01D0-74ED62914302}"/>
                </a:ext>
              </a:extLst>
            </p:cNvPr>
            <p:cNvSpPr>
              <a:spLocks/>
            </p:cNvSpPr>
            <p:nvPr/>
          </p:nvSpPr>
          <p:spPr>
            <a:xfrm>
              <a:off x="9448800" y="5364480"/>
              <a:ext cx="2876550" cy="179070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4C9BFB-7975-4826-9D19-2704800D4920}"/>
                </a:ext>
              </a:extLst>
            </p:cNvPr>
            <p:cNvSpPr>
              <a:spLocks/>
            </p:cNvSpPr>
            <p:nvPr/>
          </p:nvSpPr>
          <p:spPr>
            <a:xfrm>
              <a:off x="12280900" y="5364480"/>
              <a:ext cx="2456832" cy="2242820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1CA6B4-B0C6-FA59-66DB-D482A94809F4}"/>
                </a:ext>
              </a:extLst>
            </p:cNvPr>
            <p:cNvSpPr>
              <a:spLocks/>
            </p:cNvSpPr>
            <p:nvPr/>
          </p:nvSpPr>
          <p:spPr>
            <a:xfrm>
              <a:off x="6689573" y="5364480"/>
              <a:ext cx="2456832" cy="2242820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BBAF1D-9808-48B9-566F-AC3F752199D2}"/>
                </a:ext>
              </a:extLst>
            </p:cNvPr>
            <p:cNvSpPr/>
            <p:nvPr/>
          </p:nvSpPr>
          <p:spPr>
            <a:xfrm flipH="1" flipV="1">
              <a:off x="10415588" y="5589583"/>
              <a:ext cx="1676400" cy="282579"/>
            </a:xfrm>
            <a:prstGeom prst="rect">
              <a:avLst/>
            </a:prstGeom>
            <a:solidFill>
              <a:srgbClr val="C7D7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0F8451-5F14-12EE-05A0-9C9279517569}"/>
                </a:ext>
              </a:extLst>
            </p:cNvPr>
            <p:cNvSpPr/>
            <p:nvPr/>
          </p:nvSpPr>
          <p:spPr>
            <a:xfrm flipH="1" flipV="1">
              <a:off x="9608344" y="5589582"/>
              <a:ext cx="829493" cy="66731"/>
            </a:xfrm>
            <a:prstGeom prst="rect">
              <a:avLst/>
            </a:prstGeom>
            <a:solidFill>
              <a:srgbClr val="C7D7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494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4A3A46-696C-5265-A3CA-37E1B4E4E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60D979-6483-41AA-3FD1-4A27B6EE8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200" y="926600"/>
            <a:ext cx="8073512" cy="874673"/>
          </a:xfrm>
        </p:spPr>
        <p:txBody>
          <a:bodyPr/>
          <a:lstStyle/>
          <a:p>
            <a:r>
              <a:rPr lang="en-US" sz="4400" dirty="0"/>
              <a:t>3. INCIDENT RESPONSE</a:t>
            </a:r>
            <a:br>
              <a:rPr lang="en-US" sz="4400" dirty="0"/>
            </a:br>
            <a:r>
              <a:rPr lang="en-US" sz="4400" dirty="0"/>
              <a:t>Emergency Response Codes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7987FFD-01F5-F4D6-2C2E-B49DA3E20C7E}"/>
              </a:ext>
            </a:extLst>
          </p:cNvPr>
          <p:cNvSpPr txBox="1">
            <a:spLocks/>
          </p:cNvSpPr>
          <p:nvPr/>
        </p:nvSpPr>
        <p:spPr>
          <a:xfrm>
            <a:off x="743046" y="1748539"/>
            <a:ext cx="3742416" cy="960325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RASCAL</a:t>
            </a:r>
            <a:endParaRPr lang="en-US" sz="4800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A32485B-13E4-C3F7-1329-51BF0D5F22EF}"/>
              </a:ext>
            </a:extLst>
          </p:cNvPr>
          <p:cNvSpPr txBox="1">
            <a:spLocks/>
          </p:cNvSpPr>
          <p:nvPr/>
        </p:nvSpPr>
        <p:spPr>
          <a:xfrm>
            <a:off x="1486155" y="2841920"/>
            <a:ext cx="7920603" cy="229414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Fast-running software used for beyond-design-basis radiological incidents to assess off-site dose consequences and to help inform or evaluate protective actions.</a:t>
            </a:r>
          </a:p>
          <a:p>
            <a:endParaRPr lang="en-US" sz="9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/>
                <a:cs typeface="Arial"/>
              </a:rPr>
              <a:t>Current Activities:</a:t>
            </a:r>
            <a:endParaRPr lang="en-US" sz="1800" dirty="0">
              <a:latin typeface="Arial"/>
              <a:cs typeface="Arial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RASCAL 5.0 development underway with PNNL.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2EBCDB94-1905-AB33-0632-D1C0DB5DEE8A}"/>
              </a:ext>
            </a:extLst>
          </p:cNvPr>
          <p:cNvSpPr txBox="1">
            <a:spLocks/>
          </p:cNvSpPr>
          <p:nvPr/>
        </p:nvSpPr>
        <p:spPr>
          <a:xfrm>
            <a:off x="4025788" y="1823951"/>
            <a:ext cx="5364423" cy="862235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 dirty="0"/>
              <a:t>Radiological Assessment System for Consequence Analysis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57C2E8-208F-1B95-6FD5-A0A0FCE80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562" y="4070090"/>
            <a:ext cx="6637688" cy="4047730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EB00D22-6FBF-3DC5-A23D-6CDAA1394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213" y="1302282"/>
            <a:ext cx="4070305" cy="27678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D7398F0-20F4-5AA0-A31B-87BF55A241F2}"/>
              </a:ext>
            </a:extLst>
          </p:cNvPr>
          <p:cNvGrpSpPr/>
          <p:nvPr/>
        </p:nvGrpSpPr>
        <p:grpSpPr>
          <a:xfrm>
            <a:off x="1603525" y="4847887"/>
            <a:ext cx="5133605" cy="2309048"/>
            <a:chOff x="1309236" y="4855337"/>
            <a:chExt cx="5133605" cy="230904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C9ABDF9-4F93-FDA9-C823-0D0945FC823A}"/>
                </a:ext>
              </a:extLst>
            </p:cNvPr>
            <p:cNvGrpSpPr/>
            <p:nvPr/>
          </p:nvGrpSpPr>
          <p:grpSpPr>
            <a:xfrm>
              <a:off x="1309236" y="4855337"/>
              <a:ext cx="5133605" cy="2298104"/>
              <a:chOff x="562901" y="5031151"/>
              <a:chExt cx="5133605" cy="2298104"/>
            </a:xfrm>
          </p:grpSpPr>
          <p:pic>
            <p:nvPicPr>
              <p:cNvPr id="5" name="Content Placeholder 5">
                <a:extLst>
                  <a:ext uri="{FF2B5EF4-FFF2-40B4-BE49-F238E27FC236}">
                    <a16:creationId xmlns:a16="http://schemas.microsoft.com/office/drawing/2014/main" id="{F3F07944-5F72-E8FF-FA9B-AA0DCA4B7F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562901" y="5031151"/>
                <a:ext cx="1626278" cy="229414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E699B86-B02D-6E77-B827-B8E4B4639E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70228" y="5048930"/>
                <a:ext cx="1626278" cy="2280325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4B177B-4D73-E740-D217-36EFF3FC5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61338" y="4875995"/>
              <a:ext cx="1229401" cy="2288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214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D499B-37E3-E0C6-FC84-DD00A282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DDF541-D7F4-2479-B26A-4D16638AB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Emergency Response Codes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C05D0B4-54E3-6BB6-E4DC-8543528781D8}"/>
              </a:ext>
            </a:extLst>
          </p:cNvPr>
          <p:cNvSpPr txBox="1">
            <a:spLocks/>
          </p:cNvSpPr>
          <p:nvPr/>
        </p:nvSpPr>
        <p:spPr>
          <a:xfrm>
            <a:off x="1090835" y="2493276"/>
            <a:ext cx="6596897" cy="32860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Turbo FRMAC performs complex calculations to quickly evaluate radiological hazards during an emergency response by assessing impacts to the public, workers, and the food supply.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Sandia National Laboratories maintains distribution of Turbo FRMAC, but RAMP users have access to code discussions, training, and technical support.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Web-based training that will be available on demand is in development.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If you need technical support for Turbo FRMAC please email: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nirp-support-fogbugs@sandia.gov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C7948D7-9C13-C246-C239-DA013DCA9101}"/>
              </a:ext>
            </a:extLst>
          </p:cNvPr>
          <p:cNvSpPr txBox="1">
            <a:spLocks/>
          </p:cNvSpPr>
          <p:nvPr/>
        </p:nvSpPr>
        <p:spPr>
          <a:xfrm>
            <a:off x="1276832" y="1440410"/>
            <a:ext cx="4360039" cy="1009860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Turbo FRMAC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A1B04EC-D501-5DF1-49EE-5D6DBEA57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067" y="1477693"/>
            <a:ext cx="5414432" cy="391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DE347B-A794-EC26-A197-918FD4297B3C}"/>
              </a:ext>
            </a:extLst>
          </p:cNvPr>
          <p:cNvSpPr txBox="1"/>
          <p:nvPr/>
        </p:nvSpPr>
        <p:spPr>
          <a:xfrm>
            <a:off x="6214533" y="5779331"/>
            <a:ext cx="880134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https://nirp.sandia.gov/Software/TurboFRMAC/TurboFRMAC.aspx</a:t>
            </a:r>
            <a:r>
              <a:rPr lang="en-US" dirty="0"/>
              <a:t> 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9C631F8-060F-3D3E-C944-4911ADF5C334}"/>
              </a:ext>
            </a:extLst>
          </p:cNvPr>
          <p:cNvSpPr txBox="1">
            <a:spLocks/>
          </p:cNvSpPr>
          <p:nvPr/>
        </p:nvSpPr>
        <p:spPr>
          <a:xfrm>
            <a:off x="2684228" y="6746774"/>
            <a:ext cx="10540706" cy="1009860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MACCS:  IMUG Code</a:t>
            </a:r>
          </a:p>
          <a:p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See Next Presentation</a:t>
            </a:r>
          </a:p>
        </p:txBody>
      </p:sp>
    </p:spTree>
    <p:extLst>
      <p:ext uri="{BB962C8B-B14F-4D97-AF65-F5344CB8AC3E}">
        <p14:creationId xmlns:p14="http://schemas.microsoft.com/office/powerpoint/2010/main" val="267494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721FD8-CCD7-857A-21EE-EAC872E2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7A4BB3-E848-5A44-82DF-322201952CD8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53EB392-C8E1-39BC-B9F2-633055CD289E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 rotWithShape="1">
          <a:blip r:embed="rId3"/>
          <a:srcRect l="5204" t="2555" r="10384" b="4412"/>
          <a:stretch/>
        </p:blipFill>
        <p:spPr>
          <a:xfrm>
            <a:off x="6601766" y="781897"/>
            <a:ext cx="8135967" cy="6990503"/>
          </a:xfrm>
          <a:prstGeom prst="rect">
            <a:avLst/>
          </a:prstGeom>
          <a:noFill/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2A3DA510-EE93-654A-3BE9-D7422E06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834" y="2295525"/>
            <a:ext cx="5394961" cy="676275"/>
          </a:xfrm>
        </p:spPr>
        <p:txBody>
          <a:bodyPr/>
          <a:lstStyle/>
          <a:p>
            <a:r>
              <a:rPr lang="en-US" dirty="0"/>
              <a:t>Operational Experience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14116B-0876-6FD6-451B-3D82FECEF731}"/>
              </a:ext>
            </a:extLst>
          </p:cNvPr>
          <p:cNvSpPr/>
          <p:nvPr/>
        </p:nvSpPr>
        <p:spPr>
          <a:xfrm>
            <a:off x="9042400" y="571501"/>
            <a:ext cx="5587999" cy="753109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Content Placeholder 14" descr="A screenshot of a website&#10;&#10;Description automatically generated">
            <a:extLst>
              <a:ext uri="{FF2B5EF4-FFF2-40B4-BE49-F238E27FC236}">
                <a16:creationId xmlns:a16="http://schemas.microsoft.com/office/drawing/2014/main" id="{C89C7987-59AC-2B51-1D06-ED88AB254C27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 rotWithShape="1">
          <a:blip r:embed="rId4"/>
          <a:srcRect/>
          <a:stretch/>
        </p:blipFill>
        <p:spPr>
          <a:xfrm>
            <a:off x="1300314" y="3963928"/>
            <a:ext cx="4572000" cy="3255492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B0324F-3097-F67C-6041-6DC43336A36A}"/>
              </a:ext>
            </a:extLst>
          </p:cNvPr>
          <p:cNvSpPr/>
          <p:nvPr/>
        </p:nvSpPr>
        <p:spPr>
          <a:xfrm>
            <a:off x="6767995" y="571501"/>
            <a:ext cx="2274405" cy="259714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4C163B-2DD6-86CE-EA66-9ABD6D8238A8}"/>
              </a:ext>
            </a:extLst>
          </p:cNvPr>
          <p:cNvSpPr/>
          <p:nvPr/>
        </p:nvSpPr>
        <p:spPr>
          <a:xfrm>
            <a:off x="6767995" y="5022056"/>
            <a:ext cx="2274405" cy="26360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6A7C3D-A238-0892-C290-05DDEA63009F}"/>
              </a:ext>
            </a:extLst>
          </p:cNvPr>
          <p:cNvSpPr/>
          <p:nvPr/>
        </p:nvSpPr>
        <p:spPr>
          <a:xfrm flipH="1">
            <a:off x="8791337" y="3379045"/>
            <a:ext cx="190737" cy="1462829"/>
          </a:xfrm>
          <a:prstGeom prst="rect">
            <a:avLst/>
          </a:prstGeom>
          <a:solidFill>
            <a:srgbClr val="C7D7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5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BA55B7-5AC5-FFE9-70E1-930419336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7A4BB3-E848-5A44-82DF-322201952CD8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7F5BC-F9A3-12C0-D02B-F9086E8E680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51470" y="4373033"/>
            <a:ext cx="5943600" cy="3429000"/>
          </a:xfrm>
        </p:spPr>
        <p:txBody>
          <a:bodyPr>
            <a:normAutofit/>
          </a:bodyPr>
          <a:lstStyle/>
          <a:p>
            <a:r>
              <a:rPr lang="en-US" dirty="0"/>
              <a:t>Update on most RAMP Codes</a:t>
            </a:r>
          </a:p>
          <a:p>
            <a:r>
              <a:rPr lang="en-US" dirty="0"/>
              <a:t>How US NRC Regulates</a:t>
            </a:r>
          </a:p>
          <a:p>
            <a:r>
              <a:rPr lang="en-US" dirty="0"/>
              <a:t>RAMP and the Regulatory Environment</a:t>
            </a:r>
          </a:p>
          <a:p>
            <a:r>
              <a:rPr lang="en-US" dirty="0"/>
              <a:t>Who’s Who in RAMP!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B297C6-51D4-D237-14C4-8A774EAAE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295526"/>
            <a:ext cx="4572001" cy="620670"/>
          </a:xfrm>
        </p:spPr>
        <p:txBody>
          <a:bodyPr anchor="b">
            <a:normAutofit/>
          </a:bodyPr>
          <a:lstStyle/>
          <a:p>
            <a:r>
              <a:rPr lang="en-US" dirty="0"/>
              <a:t>Agenda/Goals</a:t>
            </a:r>
          </a:p>
        </p:txBody>
      </p:sp>
      <p:pic>
        <p:nvPicPr>
          <p:cNvPr id="13" name="Content Placeholder 12" descr="A logo with a human figure and colorful rings around it">
            <a:extLst>
              <a:ext uri="{FF2B5EF4-FFF2-40B4-BE49-F238E27FC236}">
                <a16:creationId xmlns:a16="http://schemas.microsoft.com/office/drawing/2014/main" id="{4C4DEA6C-B13B-F215-6069-CC5E497DE07D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3"/>
          <a:stretch>
            <a:fillRect/>
          </a:stretch>
        </p:blipFill>
        <p:spPr>
          <a:xfrm>
            <a:off x="6895070" y="352593"/>
            <a:ext cx="7308610" cy="7718511"/>
          </a:xfrm>
        </p:spPr>
      </p:pic>
    </p:spTree>
    <p:extLst>
      <p:ext uri="{BB962C8B-B14F-4D97-AF65-F5344CB8AC3E}">
        <p14:creationId xmlns:p14="http://schemas.microsoft.com/office/powerpoint/2010/main" val="20642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96" y="959074"/>
            <a:ext cx="9713224" cy="874673"/>
          </a:xfrm>
        </p:spPr>
        <p:txBody>
          <a:bodyPr/>
          <a:lstStyle/>
          <a:p>
            <a:r>
              <a:rPr lang="en-US" sz="4400" dirty="0"/>
              <a:t>4. OPERATIONAL EXPERIENCE</a:t>
            </a:r>
            <a:br>
              <a:rPr lang="en-US" sz="4400" dirty="0"/>
            </a:br>
            <a:r>
              <a:rPr lang="en-US" sz="4400" dirty="0"/>
              <a:t>Dosimetry Code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3D2C1C2-459B-9AE1-7921-3C7A90428044}"/>
              </a:ext>
            </a:extLst>
          </p:cNvPr>
          <p:cNvSpPr txBox="1">
            <a:spLocks/>
          </p:cNvSpPr>
          <p:nvPr/>
        </p:nvSpPr>
        <p:spPr>
          <a:xfrm>
            <a:off x="1169665" y="1714803"/>
            <a:ext cx="4846320" cy="962268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VARSKIN+ (V+)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B567ED4A-54AD-3BA1-EF28-3BB0AF21B468}"/>
              </a:ext>
            </a:extLst>
          </p:cNvPr>
          <p:cNvSpPr txBox="1">
            <a:spLocks/>
          </p:cNvSpPr>
          <p:nvPr/>
        </p:nvSpPr>
        <p:spPr>
          <a:xfrm>
            <a:off x="1020726" y="2635691"/>
            <a:ext cx="6294474" cy="3830038"/>
          </a:xfrm>
          <a:prstGeom prst="rect">
            <a:avLst/>
          </a:prstGeom>
        </p:spPr>
        <p:txBody>
          <a:bodyPr lIns="109728" tIns="54864" rIns="109728" bIns="54864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Historically been used to calculate occupational dose to the skin resulting from exposure to radiation emitted from contamination on or near skin.</a:t>
            </a:r>
          </a:p>
          <a:p>
            <a:r>
              <a:rPr lang="en-US" sz="1800" dirty="0">
                <a:latin typeface="Arial"/>
                <a:cs typeface="Arial"/>
              </a:rPr>
              <a:t>Recently, expanded to calculate radiation dose to a wound area, the human eye, and dose equivalent contributed by neutrons </a:t>
            </a:r>
          </a:p>
          <a:p>
            <a:r>
              <a:rPr lang="en-US" sz="1800" dirty="0">
                <a:latin typeface="Arial"/>
                <a:cs typeface="Arial"/>
              </a:rPr>
              <a:t>Radiological Toolbox was consolidated into V+</a:t>
            </a:r>
          </a:p>
          <a:p>
            <a:pPr lvl="1"/>
            <a:r>
              <a:rPr lang="en-US" sz="1400" dirty="0">
                <a:latin typeface="Arial"/>
                <a:cs typeface="Arial"/>
              </a:rPr>
              <a:t>An Electronic handbook containing Biological Data, Decay Data, Dose Coefficients, Element and Material Data, and Risk Coefficients.  </a:t>
            </a:r>
          </a:p>
          <a:p>
            <a:pPr marL="0" indent="0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/>
                <a:cs typeface="Arial"/>
              </a:rPr>
              <a:t>Current Activities: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Release of Extravasation Dose Module in FY25.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Code consolidation of Radiological Toolbox by combining with VARSKIN+ – FY 2024.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06B88-8110-ADE9-3C05-1A4E5D58E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702" y="1763871"/>
            <a:ext cx="2923749" cy="4334398"/>
          </a:xfrm>
          <a:prstGeom prst="rect">
            <a:avLst/>
          </a:prstGeom>
          <a:ln cmpd="dbl">
            <a:noFill/>
          </a:ln>
          <a:effectLst>
            <a:softEdge rad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541FAE-1DFF-1FFC-1853-C11E1B0E0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7168" y="1554690"/>
            <a:ext cx="3377453" cy="237638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88B6A366-2244-6E55-FA28-220C7724DC5B}"/>
              </a:ext>
            </a:extLst>
          </p:cNvPr>
          <p:cNvSpPr/>
          <p:nvPr/>
        </p:nvSpPr>
        <p:spPr>
          <a:xfrm>
            <a:off x="9404264" y="2942032"/>
            <a:ext cx="1203157" cy="18733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F7D9FCFE-1F04-E644-28FE-66EE33AAE6E0}"/>
              </a:ext>
            </a:extLst>
          </p:cNvPr>
          <p:cNvSpPr/>
          <p:nvPr/>
        </p:nvSpPr>
        <p:spPr>
          <a:xfrm>
            <a:off x="10756408" y="4276489"/>
            <a:ext cx="3258971" cy="30467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F84F0E3-4EC0-C618-9220-28C9603AF3AC}"/>
              </a:ext>
            </a:extLst>
          </p:cNvPr>
          <p:cNvSpPr/>
          <p:nvPr/>
        </p:nvSpPr>
        <p:spPr>
          <a:xfrm>
            <a:off x="9427791" y="4916737"/>
            <a:ext cx="1203157" cy="18733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erson in a black shirt and tie&#10;&#10;Description automatically generated">
            <a:extLst>
              <a:ext uri="{FF2B5EF4-FFF2-40B4-BE49-F238E27FC236}">
                <a16:creationId xmlns:a16="http://schemas.microsoft.com/office/drawing/2014/main" id="{C81912F7-9B44-1167-A5CE-D771E5C40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080" y="6291662"/>
            <a:ext cx="1720994" cy="180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1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Dosimetry</a:t>
            </a:r>
            <a:r>
              <a:rPr lang="en-US" dirty="0"/>
              <a:t> GUI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78D2E64-855E-627C-71C4-79DDA41D912E}"/>
              </a:ext>
            </a:extLst>
          </p:cNvPr>
          <p:cNvSpPr txBox="1">
            <a:spLocks/>
          </p:cNvSpPr>
          <p:nvPr/>
        </p:nvSpPr>
        <p:spPr>
          <a:xfrm>
            <a:off x="1920240" y="1313176"/>
            <a:ext cx="4937760" cy="1096510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PiMAL</a:t>
            </a:r>
            <a:endParaRPr lang="en-US" sz="5280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405FA28-CB15-2AE9-A0BE-EC32C87810D1}"/>
              </a:ext>
            </a:extLst>
          </p:cNvPr>
          <p:cNvSpPr txBox="1">
            <a:spLocks/>
          </p:cNvSpPr>
          <p:nvPr/>
        </p:nvSpPr>
        <p:spPr>
          <a:xfrm>
            <a:off x="1357357" y="2855461"/>
            <a:ext cx="7122615" cy="47965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Graphical User Interface which assists users in developing Monte Carlo N-Particle (MCNP) geometry input decks.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PiMAL allows for manipulation of the phantom within the GUI and will then provide the input deck to be utilized in MCNP.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Includes 23 organs</a:t>
            </a: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Incorporation of three animal phantoms due to increasing frequency of radiological veterinary treatments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Equine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Canine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Feline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30E4C93-F2CA-ABF6-F7A0-6A20AB664B4D}"/>
              </a:ext>
            </a:extLst>
          </p:cNvPr>
          <p:cNvSpPr/>
          <p:nvPr/>
        </p:nvSpPr>
        <p:spPr>
          <a:xfrm>
            <a:off x="8937172" y="1924760"/>
            <a:ext cx="5193824" cy="499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F2FF00C-DD85-E7C3-52D8-D664F8724AB6}"/>
              </a:ext>
            </a:extLst>
          </p:cNvPr>
          <p:cNvSpPr txBox="1">
            <a:spLocks/>
          </p:cNvSpPr>
          <p:nvPr/>
        </p:nvSpPr>
        <p:spPr>
          <a:xfrm>
            <a:off x="1357357" y="1879369"/>
            <a:ext cx="5646358" cy="1096510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 dirty="0"/>
              <a:t>Phantom with Moving Arms and Legs</a:t>
            </a:r>
          </a:p>
        </p:txBody>
      </p:sp>
      <p:pic>
        <p:nvPicPr>
          <p:cNvPr id="10" name="Picture 9" descr="A person in a black shirt and tie&#10;&#10;Description automatically generated">
            <a:extLst>
              <a:ext uri="{FF2B5EF4-FFF2-40B4-BE49-F238E27FC236}">
                <a16:creationId xmlns:a16="http://schemas.microsoft.com/office/drawing/2014/main" id="{4348496A-8E48-55D3-A01C-ADA14AF75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655" y="6170000"/>
            <a:ext cx="1720994" cy="180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721FD8-CCD7-857A-21EE-EAC872E2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7A4BB3-E848-5A44-82DF-322201952CD8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53EB392-C8E1-39BC-B9F2-633055CD289E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 rotWithShape="1">
          <a:blip r:embed="rId3"/>
          <a:srcRect l="5204" t="2555" r="10384" b="4412"/>
          <a:stretch/>
        </p:blipFill>
        <p:spPr>
          <a:xfrm>
            <a:off x="6714308" y="781897"/>
            <a:ext cx="8023425" cy="6990503"/>
          </a:xfrm>
          <a:prstGeom prst="rect">
            <a:avLst/>
          </a:prstGeom>
          <a:noFill/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2A3DA510-EE93-654A-3BE9-D7422E06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265" y="2295525"/>
            <a:ext cx="4888159" cy="676275"/>
          </a:xfrm>
        </p:spPr>
        <p:txBody>
          <a:bodyPr/>
          <a:lstStyle/>
          <a:p>
            <a:r>
              <a:rPr lang="en-US" dirty="0"/>
              <a:t>Support for Decisions</a:t>
            </a:r>
          </a:p>
        </p:txBody>
      </p:sp>
      <p:pic>
        <p:nvPicPr>
          <p:cNvPr id="12" name="Content Placeholder 11" descr="A cover of a book&#10;&#10;Description automatically generated">
            <a:extLst>
              <a:ext uri="{FF2B5EF4-FFF2-40B4-BE49-F238E27FC236}">
                <a16:creationId xmlns:a16="http://schemas.microsoft.com/office/drawing/2014/main" id="{F1DA6321-4A96-1F66-6557-050EBB25AE56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4"/>
          <a:stretch>
            <a:fillRect/>
          </a:stretch>
        </p:blipFill>
        <p:spPr>
          <a:xfrm>
            <a:off x="2353945" y="4373563"/>
            <a:ext cx="2651760" cy="3429000"/>
          </a:xfr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A44F610-F702-9449-4EAD-46AADD550A52}"/>
              </a:ext>
            </a:extLst>
          </p:cNvPr>
          <p:cNvGrpSpPr/>
          <p:nvPr/>
        </p:nvGrpSpPr>
        <p:grpSpPr>
          <a:xfrm>
            <a:off x="6705619" y="384597"/>
            <a:ext cx="7924781" cy="7603702"/>
            <a:chOff x="6705619" y="384597"/>
            <a:chExt cx="7924781" cy="760370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E55653B-5B99-90BE-13CB-D4555A60094B}"/>
                </a:ext>
              </a:extLst>
            </p:cNvPr>
            <p:cNvGrpSpPr/>
            <p:nvPr/>
          </p:nvGrpSpPr>
          <p:grpSpPr>
            <a:xfrm>
              <a:off x="6705619" y="384597"/>
              <a:ext cx="7924781" cy="7603702"/>
              <a:chOff x="6705619" y="384597"/>
              <a:chExt cx="7924781" cy="760370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14116B-0876-6FD6-451B-3D82FECEF731}"/>
                  </a:ext>
                </a:extLst>
              </p:cNvPr>
              <p:cNvSpPr/>
              <p:nvPr/>
            </p:nvSpPr>
            <p:spPr>
              <a:xfrm>
                <a:off x="6705619" y="457200"/>
                <a:ext cx="2919078" cy="7531099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4F0567E-1C6B-369A-CAD6-9E90194E5BAA}"/>
                  </a:ext>
                </a:extLst>
              </p:cNvPr>
              <p:cNvSpPr/>
              <p:nvPr/>
            </p:nvSpPr>
            <p:spPr>
              <a:xfrm>
                <a:off x="12242800" y="654896"/>
                <a:ext cx="2387600" cy="6990503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414F17-4A83-EDED-6F92-A0E5E0B8B446}"/>
                  </a:ext>
                </a:extLst>
              </p:cNvPr>
              <p:cNvSpPr/>
              <p:nvPr/>
            </p:nvSpPr>
            <p:spPr>
              <a:xfrm>
                <a:off x="9624697" y="5029202"/>
                <a:ext cx="2618103" cy="2616198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6220B99-C47A-9975-3966-337B7AB0C529}"/>
                  </a:ext>
                </a:extLst>
              </p:cNvPr>
              <p:cNvSpPr/>
              <p:nvPr/>
            </p:nvSpPr>
            <p:spPr>
              <a:xfrm flipH="1" flipV="1">
                <a:off x="9810749" y="3248025"/>
                <a:ext cx="2257425" cy="79376"/>
              </a:xfrm>
              <a:prstGeom prst="rect">
                <a:avLst/>
              </a:prstGeom>
              <a:solidFill>
                <a:srgbClr val="C7D7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4976500-15BA-4694-5FC1-95303DECFF1F}"/>
                  </a:ext>
                </a:extLst>
              </p:cNvPr>
              <p:cNvSpPr/>
              <p:nvPr/>
            </p:nvSpPr>
            <p:spPr>
              <a:xfrm>
                <a:off x="9624697" y="384597"/>
                <a:ext cx="2651758" cy="2815803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7B70E62-22AB-9BA0-D18F-418A5031F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99639" y="3108642"/>
                <a:ext cx="269451" cy="404177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6E379F-933D-EE5A-D88E-72DE13A3D47E}"/>
                  </a:ext>
                </a:extLst>
              </p:cNvPr>
              <p:cNvSpPr/>
              <p:nvPr/>
            </p:nvSpPr>
            <p:spPr>
              <a:xfrm flipH="1" flipV="1">
                <a:off x="9821862" y="4886326"/>
                <a:ext cx="2257425" cy="79376"/>
              </a:xfrm>
              <a:prstGeom prst="rect">
                <a:avLst/>
              </a:prstGeom>
              <a:solidFill>
                <a:srgbClr val="C7D7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7F64E10-662F-D113-1BA4-EF1F45FBF8BF}"/>
                  </a:ext>
                </a:extLst>
              </p:cNvPr>
              <p:cNvSpPr/>
              <p:nvPr/>
            </p:nvSpPr>
            <p:spPr>
              <a:xfrm flipH="1" flipV="1">
                <a:off x="10817223" y="4737100"/>
                <a:ext cx="1220787" cy="149226"/>
              </a:xfrm>
              <a:prstGeom prst="rect">
                <a:avLst/>
              </a:prstGeom>
              <a:solidFill>
                <a:srgbClr val="C7D7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D9D35CF-7541-BC8B-0782-1F720F73A9A0}"/>
                  </a:ext>
                </a:extLst>
              </p:cNvPr>
              <p:cNvSpPr/>
              <p:nvPr/>
            </p:nvSpPr>
            <p:spPr>
              <a:xfrm flipH="1" flipV="1">
                <a:off x="12026898" y="3391327"/>
                <a:ext cx="174625" cy="1384298"/>
              </a:xfrm>
              <a:prstGeom prst="rect">
                <a:avLst/>
              </a:prstGeom>
              <a:solidFill>
                <a:srgbClr val="C7D7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F55CFBE-55CF-5866-A8FA-B8DAD5ACF551}"/>
                  </a:ext>
                </a:extLst>
              </p:cNvPr>
              <p:cNvSpPr/>
              <p:nvPr/>
            </p:nvSpPr>
            <p:spPr>
              <a:xfrm flipH="1" flipV="1">
                <a:off x="9676554" y="3391327"/>
                <a:ext cx="84794" cy="1384298"/>
              </a:xfrm>
              <a:prstGeom prst="rect">
                <a:avLst/>
              </a:prstGeom>
              <a:solidFill>
                <a:srgbClr val="C7D7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F07E72-1E66-BC4C-FACA-64C6CE60AD14}"/>
                  </a:ext>
                </a:extLst>
              </p:cNvPr>
              <p:cNvSpPr/>
              <p:nvPr/>
            </p:nvSpPr>
            <p:spPr>
              <a:xfrm flipH="1">
                <a:off x="9761348" y="4055270"/>
                <a:ext cx="84794" cy="181874"/>
              </a:xfrm>
              <a:prstGeom prst="rect">
                <a:avLst/>
              </a:prstGeom>
              <a:solidFill>
                <a:srgbClr val="C7D7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79A99B3-5C7F-FEBD-F584-FE70232FA82F}"/>
                </a:ext>
              </a:extLst>
            </p:cNvPr>
            <p:cNvSpPr/>
            <p:nvPr/>
          </p:nvSpPr>
          <p:spPr>
            <a:xfrm flipH="1">
              <a:off x="10882313" y="3268663"/>
              <a:ext cx="88709" cy="134594"/>
            </a:xfrm>
            <a:prstGeom prst="rect">
              <a:avLst/>
            </a:prstGeom>
            <a:solidFill>
              <a:srgbClr val="C7D7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2526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11" y="738023"/>
            <a:ext cx="7208383" cy="1186027"/>
          </a:xfrm>
        </p:spPr>
        <p:txBody>
          <a:bodyPr/>
          <a:lstStyle/>
          <a:p>
            <a:r>
              <a:rPr lang="en-US" dirty="0"/>
              <a:t>5. SUPPORT FOR DECISIONS</a:t>
            </a:r>
            <a:br>
              <a:rPr lang="en-US" dirty="0"/>
            </a:br>
            <a:r>
              <a:rPr lang="en-US" dirty="0"/>
              <a:t>Research Activities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EB5DB8-9822-2158-D142-BD270F8C4E0F}"/>
              </a:ext>
            </a:extLst>
          </p:cNvPr>
          <p:cNvSpPr txBox="1">
            <a:spLocks/>
          </p:cNvSpPr>
          <p:nvPr/>
        </p:nvSpPr>
        <p:spPr>
          <a:xfrm>
            <a:off x="1237676" y="1924050"/>
            <a:ext cx="5194811" cy="6305550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HABIT </a:t>
            </a:r>
          </a:p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DandD</a:t>
            </a:r>
          </a:p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ARCON</a:t>
            </a:r>
          </a:p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PAVAN</a:t>
            </a:r>
          </a:p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IMBA</a:t>
            </a:r>
          </a:p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GENII</a:t>
            </a:r>
          </a:p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TableCalculator</a:t>
            </a:r>
          </a:p>
          <a:p>
            <a:endParaRPr lang="en-US" sz="48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  <a:p>
            <a:endParaRPr lang="en-US" sz="48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E36782-12CA-098B-91FF-07FCB968BB96}"/>
              </a:ext>
            </a:extLst>
          </p:cNvPr>
          <p:cNvSpPr txBox="1"/>
          <p:nvPr/>
        </p:nvSpPr>
        <p:spPr>
          <a:xfrm>
            <a:off x="7788482" y="2876849"/>
            <a:ext cx="5873878" cy="30731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/>
              <a:t>From the FY 2021 Budget to the Commission Staff Requirements Memorandum – </a:t>
            </a:r>
          </a:p>
          <a:p>
            <a:pPr marL="800100" lvl="1" indent="0">
              <a:buNone/>
            </a:pPr>
            <a:r>
              <a:rPr lang="en-US" sz="2150" i="1" dirty="0"/>
              <a:t>The Office of Nuclear Regulatory Research should….. review in a </a:t>
            </a:r>
            <a:r>
              <a:rPr lang="en-US" sz="2150" b="1" i="1" u="sng" dirty="0"/>
              <a:t>holistic</a:t>
            </a:r>
            <a:r>
              <a:rPr lang="en-US" sz="2150" i="1" dirty="0"/>
              <a:t> way the existing inventory of codes that the NRC uses to develop a long-term investment plan to</a:t>
            </a:r>
            <a:r>
              <a:rPr lang="en-US" sz="2150" b="1" i="1" u="sng" dirty="0"/>
              <a:t> support future use</a:t>
            </a:r>
            <a:r>
              <a:rPr lang="en-US" sz="2150" i="1" dirty="0"/>
              <a:t> and </a:t>
            </a:r>
            <a:r>
              <a:rPr lang="en-US" sz="2150" b="1" i="1" u="sng" dirty="0"/>
              <a:t>resource requirements</a:t>
            </a:r>
            <a:r>
              <a:rPr lang="en-US" sz="2150" i="1" dirty="0"/>
              <a:t>.</a:t>
            </a:r>
            <a:endParaRPr lang="en-US" sz="2150" i="1" dirty="0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67E992-E6DE-E7DB-9FFD-99BDBF1E088F}"/>
              </a:ext>
            </a:extLst>
          </p:cNvPr>
          <p:cNvSpPr txBox="1"/>
          <p:nvPr/>
        </p:nvSpPr>
        <p:spPr>
          <a:xfrm>
            <a:off x="8602360" y="2050333"/>
            <a:ext cx="479036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Consolidation and Modernization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D7E3B6-9E08-7CA0-5B5A-7A03A5860112}"/>
              </a:ext>
            </a:extLst>
          </p:cNvPr>
          <p:cNvCxnSpPr/>
          <p:nvPr/>
        </p:nvCxnSpPr>
        <p:spPr>
          <a:xfrm>
            <a:off x="7083189" y="2153518"/>
            <a:ext cx="0" cy="3360178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11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4ED5F5-CD09-9216-CA79-DCB4C9D1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1BD893-E5AE-2E62-0E0A-95331B02A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Consolidation and Modernization</a:t>
            </a:r>
          </a:p>
        </p:txBody>
      </p:sp>
      <p:pic>
        <p:nvPicPr>
          <p:cNvPr id="4" name="Picture 3" descr="Diagram">
            <a:extLst>
              <a:ext uri="{FF2B5EF4-FFF2-40B4-BE49-F238E27FC236}">
                <a16:creationId xmlns:a16="http://schemas.microsoft.com/office/drawing/2014/main" id="{7080584C-4781-35E3-8E85-2B26A00A6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571" y="1501254"/>
            <a:ext cx="13276288" cy="641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8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E7698B-09BE-7286-20C7-4FDD41738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291A70-FF42-C7EB-75CB-3F647EE67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327" y="558350"/>
            <a:ext cx="5219968" cy="874673"/>
          </a:xfrm>
        </p:spPr>
        <p:txBody>
          <a:bodyPr/>
          <a:lstStyle/>
          <a:p>
            <a:r>
              <a:rPr lang="en-US" dirty="0"/>
              <a:t>Introducing - SIERRA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CD7028E-4336-BB01-7178-6FAF9F88C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543" y="2807593"/>
            <a:ext cx="5193631" cy="438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20E3EF-122C-54FE-8B17-61EAFD9C0AF6}"/>
              </a:ext>
            </a:extLst>
          </p:cNvPr>
          <p:cNvSpPr txBox="1"/>
          <p:nvPr/>
        </p:nvSpPr>
        <p:spPr>
          <a:xfrm>
            <a:off x="1109272" y="1433023"/>
            <a:ext cx="6205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Software Integration for Environmental Radiological Release Assessments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3CD26-B441-4FF3-2570-33A5B42994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312" t="2310" r="200" b="-88"/>
          <a:stretch/>
        </p:blipFill>
        <p:spPr>
          <a:xfrm>
            <a:off x="7789913" y="1456266"/>
            <a:ext cx="6460778" cy="634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7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110" y="1234494"/>
            <a:ext cx="5952090" cy="874673"/>
          </a:xfrm>
        </p:spPr>
        <p:txBody>
          <a:bodyPr/>
          <a:lstStyle/>
          <a:p>
            <a:r>
              <a:rPr lang="en-US" sz="4400" dirty="0"/>
              <a:t>Overview/ Preview</a:t>
            </a:r>
            <a:br>
              <a:rPr lang="en-US" sz="4400" dirty="0"/>
            </a:br>
            <a:r>
              <a:rPr lang="en-US" sz="4400" dirty="0"/>
              <a:t> of SIERRA-ATD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5BEB71-D653-6FF8-0FB0-0743E35CC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609" y="1440107"/>
            <a:ext cx="5336810" cy="4366478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3AF592DB-B698-A669-CF20-159F3D52F92D}"/>
              </a:ext>
            </a:extLst>
          </p:cNvPr>
          <p:cNvSpPr txBox="1">
            <a:spLocks/>
          </p:cNvSpPr>
          <p:nvPr/>
        </p:nvSpPr>
        <p:spPr>
          <a:xfrm>
            <a:off x="1224537" y="2302298"/>
            <a:ext cx="6090663" cy="2551272"/>
          </a:xfrm>
          <a:prstGeom prst="rect">
            <a:avLst/>
          </a:prstGeom>
        </p:spPr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Software under active development which aims to combine multiple RAMP codes into one easy to use package.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Currently have Three efforts underway for SIERRA.</a:t>
            </a:r>
            <a:endParaRPr lang="en-US" sz="1800" u="sng" dirty="0">
              <a:latin typeface="Arial" panose="020B0604020202020204" pitchFamily="34" charset="0"/>
              <a:cs typeface="Arial" panose="020B0604020202020204" pitchFamily="34" charset="0"/>
              <a:hlinkClick r:id="rId4" action="ppaction://hlinksldjump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Atmospheric Dispersion Models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SIERRA Source Term (Old GALE)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Environmental (NRCDose3)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958CCEB-F866-0105-A231-9BE2E81A3CE3}"/>
              </a:ext>
            </a:extLst>
          </p:cNvPr>
          <p:cNvSpPr txBox="1">
            <a:spLocks/>
          </p:cNvSpPr>
          <p:nvPr/>
        </p:nvSpPr>
        <p:spPr>
          <a:xfrm>
            <a:off x="833332" y="2173544"/>
            <a:ext cx="8073513" cy="1148200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108A34-2BF8-C6DD-6F5E-ABFE2F5AA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790" y="3165863"/>
            <a:ext cx="6090663" cy="459700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6F3F5BF-355B-EB64-8DA4-AC0C1A114377}"/>
              </a:ext>
            </a:extLst>
          </p:cNvPr>
          <p:cNvGrpSpPr/>
          <p:nvPr/>
        </p:nvGrpSpPr>
        <p:grpSpPr>
          <a:xfrm>
            <a:off x="2638120" y="5581363"/>
            <a:ext cx="2862928" cy="1766685"/>
            <a:chOff x="2088228" y="5464366"/>
            <a:chExt cx="2862928" cy="1766685"/>
          </a:xfrm>
        </p:grpSpPr>
        <p:pic>
          <p:nvPicPr>
            <p:cNvPr id="11" name="Content Placeholder 5">
              <a:extLst>
                <a:ext uri="{FF2B5EF4-FFF2-40B4-BE49-F238E27FC236}">
                  <a16:creationId xmlns:a16="http://schemas.microsoft.com/office/drawing/2014/main" id="{C0A87A3A-5B5E-E03E-2DA8-766A10C3C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3689238" y="5464366"/>
              <a:ext cx="1261918" cy="17666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087D1C-2B82-AC42-0A43-1A42016EE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88228" y="5464366"/>
              <a:ext cx="1271095" cy="1766685"/>
            </a:xfrm>
            <a:prstGeom prst="rect">
              <a:avLst/>
            </a:prstGeom>
          </p:spPr>
        </p:pic>
      </p:grpSp>
      <p:sp>
        <p:nvSpPr>
          <p:cNvPr id="5" name="Title 2">
            <a:extLst>
              <a:ext uri="{FF2B5EF4-FFF2-40B4-BE49-F238E27FC236}">
                <a16:creationId xmlns:a16="http://schemas.microsoft.com/office/drawing/2014/main" id="{35BC8682-9321-700D-E519-DEF28CF9147A}"/>
              </a:ext>
            </a:extLst>
          </p:cNvPr>
          <p:cNvSpPr txBox="1">
            <a:spLocks/>
          </p:cNvSpPr>
          <p:nvPr/>
        </p:nvSpPr>
        <p:spPr>
          <a:xfrm rot="1851300">
            <a:off x="10501393" y="4166905"/>
            <a:ext cx="3096487" cy="624828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DRAFT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159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EE0BE7-99BF-4161-B088-8724880AA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4909" y="3108960"/>
            <a:ext cx="5583404" cy="2011680"/>
          </a:xfrm>
        </p:spPr>
        <p:txBody>
          <a:bodyPr/>
          <a:lstStyle/>
          <a:p>
            <a:r>
              <a:rPr lang="en-US" dirty="0"/>
              <a:t>Tuesday’s Primer</a:t>
            </a:r>
            <a:br>
              <a:rPr lang="en-US" dirty="0"/>
            </a:br>
            <a:r>
              <a:rPr lang="en-US" dirty="0"/>
              <a:t>RAMP Code Consolidation Project</a:t>
            </a:r>
            <a:br>
              <a:rPr lang="en-US" dirty="0"/>
            </a:br>
            <a:r>
              <a:rPr lang="en-US" dirty="0"/>
              <a:t>SIERRA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AF8584-F7D3-43CB-B2DB-D1799F2830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6312" y="5671290"/>
            <a:ext cx="4572000" cy="274320"/>
          </a:xfrm>
        </p:spPr>
        <p:txBody>
          <a:bodyPr wrap="none" lIns="0" tIns="0" rIns="0" bIns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Stephanie Bush-Goddard, Ph. D.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C12910-3A9C-4FFC-A950-52D0A31734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66312" y="6011426"/>
            <a:ext cx="4572000" cy="274320"/>
          </a:xfrm>
        </p:spPr>
        <p:txBody>
          <a:bodyPr/>
          <a:lstStyle/>
          <a:p>
            <a:r>
              <a:rPr lang="en-US" dirty="0"/>
              <a:t>Senior RAMP Program Manager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28D170-B3DB-1A3F-09C3-0DAF447C84C8}"/>
              </a:ext>
            </a:extLst>
          </p:cNvPr>
          <p:cNvSpPr txBox="1"/>
          <p:nvPr/>
        </p:nvSpPr>
        <p:spPr>
          <a:xfrm>
            <a:off x="1666312" y="6900203"/>
            <a:ext cx="45720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i="0" dirty="0">
                <a:solidFill>
                  <a:schemeClr val="bg1"/>
                </a:solidFill>
                <a:effectLst/>
              </a:rPr>
              <a:t>2024 Fall RUG &amp; MUG Meeting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b="0" i="0" dirty="0">
                <a:solidFill>
                  <a:schemeClr val="bg1"/>
                </a:solidFill>
                <a:effectLst/>
              </a:rPr>
              <a:t>October 21–25, 2024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b="0" i="0" dirty="0">
                <a:solidFill>
                  <a:schemeClr val="bg1"/>
                </a:solidFill>
                <a:effectLst/>
              </a:rPr>
              <a:t>Rockville, MD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433BB6-ACB2-4953-9ADC-C0F78F3B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05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circular object with text on it&#10;&#10;Description automatically generated">
            <a:extLst>
              <a:ext uri="{FF2B5EF4-FFF2-40B4-BE49-F238E27FC236}">
                <a16:creationId xmlns:a16="http://schemas.microsoft.com/office/drawing/2014/main" id="{01578A16-9A1E-B644-0322-1A9E0A24BC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639" b="2639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D3C63F-4739-506C-EC47-8C780C21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D7F222-E4E0-5BAA-6BFB-F5B59FB7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RAMP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B6709B5-0810-7A3B-D0F6-2E64C84F1E6E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dirty="0">
                <a:latin typeface="Libre Franklin" pitchFamily="2" charset="0"/>
              </a:rPr>
              <a:t>D</a:t>
            </a:r>
            <a:r>
              <a:rPr lang="en-US" b="0" i="0" dirty="0">
                <a:effectLst/>
                <a:latin typeface="Libre Franklin" pitchFamily="2" charset="0"/>
              </a:rPr>
              <a:t>evelop</a:t>
            </a:r>
            <a:r>
              <a:rPr lang="en-US" dirty="0">
                <a:latin typeface="Libre Franklin" pitchFamily="2" charset="0"/>
              </a:rPr>
              <a:t>s</a:t>
            </a:r>
            <a:r>
              <a:rPr lang="en-US" b="0" i="0" dirty="0">
                <a:effectLst/>
                <a:latin typeface="Libre Franklin" pitchFamily="2" charset="0"/>
              </a:rPr>
              <a:t>, maintains, improves, distributes, and provide training on NRC-sponsored radiation protection and dose assessment computer codes.</a:t>
            </a:r>
            <a:endParaRPr lang="en-US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73889D84-3CF4-983F-D628-8EB838172F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40592" y="6245769"/>
            <a:ext cx="1166351" cy="1526631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D1A25C43-9B5E-BBD8-B83F-387565D044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006943" y="6245769"/>
            <a:ext cx="1166351" cy="150433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9F7CA03-8AE0-06FC-C607-F1028ADCE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681" y="6245769"/>
            <a:ext cx="999906" cy="150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43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92B59-9775-4699-8A7C-622DC1E14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13AF6A-570B-4468-AC67-4307DB72CC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57849" y="212724"/>
            <a:ext cx="11108724" cy="1609725"/>
          </a:xfrm>
        </p:spPr>
        <p:txBody>
          <a:bodyPr>
            <a:noAutofit/>
          </a:bodyPr>
          <a:lstStyle/>
          <a:p>
            <a:pPr algn="ctr"/>
            <a:r>
              <a:rPr lang="en-US" sz="432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RAMP Website</a:t>
            </a:r>
            <a:br>
              <a:rPr lang="en-US" sz="432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32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hlinkClick r:id="rId3"/>
              </a:rPr>
              <a:t>https://ramp.nrc-gateway.gov/</a:t>
            </a:r>
            <a:r>
              <a:rPr lang="en-US" sz="432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28E39-A0EE-4F9C-9B4D-2FB20B4367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63827" y="1670712"/>
            <a:ext cx="7326878" cy="5700713"/>
          </a:xfrm>
        </p:spPr>
        <p:txBody>
          <a:bodyPr/>
          <a:lstStyle/>
          <a:p>
            <a:r>
              <a:rPr lang="en-US" dirty="0"/>
              <a:t>Major communication tool for RAMP</a:t>
            </a:r>
          </a:p>
          <a:p>
            <a:pPr lvl="1"/>
            <a:r>
              <a:rPr lang="en-US" dirty="0"/>
              <a:t>Download all codes</a:t>
            </a:r>
          </a:p>
          <a:p>
            <a:pPr lvl="1"/>
            <a:r>
              <a:rPr lang="en-US" dirty="0"/>
              <a:t>Documentation</a:t>
            </a:r>
          </a:p>
          <a:p>
            <a:pPr lvl="1"/>
            <a:r>
              <a:rPr lang="en-US" dirty="0"/>
              <a:t>Training/webinar recordings</a:t>
            </a:r>
          </a:p>
          <a:p>
            <a:pPr lvl="1"/>
            <a:r>
              <a:rPr lang="en-US" dirty="0"/>
              <a:t>Support</a:t>
            </a:r>
          </a:p>
          <a:p>
            <a:pPr lvl="1"/>
            <a:endParaRPr lang="en-US" dirty="0"/>
          </a:p>
          <a:p>
            <a:r>
              <a:rPr lang="en-US" dirty="0"/>
              <a:t>Current Activities</a:t>
            </a:r>
          </a:p>
          <a:p>
            <a:pPr lvl="1"/>
            <a:r>
              <a:rPr lang="en-US" dirty="0"/>
              <a:t>Maintaining</a:t>
            </a:r>
          </a:p>
          <a:p>
            <a:pPr lvl="1"/>
            <a:r>
              <a:rPr lang="en-US" dirty="0"/>
              <a:t>Upgrade Forums</a:t>
            </a:r>
          </a:p>
          <a:p>
            <a:pPr lvl="1"/>
            <a:r>
              <a:rPr lang="en-US" dirty="0"/>
              <a:t>University Corner Page</a:t>
            </a:r>
          </a:p>
          <a:p>
            <a:pPr marL="54864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CB600-7EB8-4885-B9DC-AC797EE489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76" b="7151"/>
          <a:stretch/>
        </p:blipFill>
        <p:spPr>
          <a:xfrm>
            <a:off x="8469086" y="1636870"/>
            <a:ext cx="5525210" cy="3776957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AFFA74E2-CB79-2703-860D-0E8874DFD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10719729" y="5635798"/>
            <a:ext cx="1046899" cy="1906374"/>
          </a:xfrm>
          <a:prstGeom prst="rect">
            <a:avLst/>
          </a:prstGeom>
        </p:spPr>
      </p:pic>
      <p:pic>
        <p:nvPicPr>
          <p:cNvPr id="9" name="Picture 8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05072FB8-ECF7-EC0B-DE48-394234217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5935" y="5635798"/>
            <a:ext cx="1047144" cy="1914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7B69F8-5D4E-3005-B0A3-BEB4368C5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8309" y="5644055"/>
            <a:ext cx="1024169" cy="190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EB9D69-215F-4188-99B4-6EB810434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88"/>
          <a:stretch/>
        </p:blipFill>
        <p:spPr>
          <a:xfrm>
            <a:off x="7718931" y="1691947"/>
            <a:ext cx="6501976" cy="50247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8F07C6-2C73-C88C-A190-6DA4B04612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43" t="10779" r="13695" b="9271"/>
          <a:stretch/>
        </p:blipFill>
        <p:spPr>
          <a:xfrm>
            <a:off x="3497617" y="6485437"/>
            <a:ext cx="1646157" cy="1515563"/>
          </a:xfrm>
          <a:prstGeom prst="dodecagon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C5C299-B1D0-2169-539B-D6B5E6E5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7D4C24-A786-2240-1DF9-B89583CB4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212" y="503409"/>
            <a:ext cx="6513663" cy="657503"/>
          </a:xfrm>
        </p:spPr>
        <p:txBody>
          <a:bodyPr/>
          <a:lstStyle/>
          <a:p>
            <a:r>
              <a:rPr lang="en-US" sz="4400" dirty="0"/>
              <a:t>RAMP Stats!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94CBA-D10F-80BA-7607-616584CB498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91280" y="1496204"/>
            <a:ext cx="6258832" cy="4671840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Over 3500 RAMP Members</a:t>
            </a:r>
          </a:p>
          <a:p>
            <a:pPr lvl="1"/>
            <a:r>
              <a:rPr lang="en-US" dirty="0">
                <a:latin typeface="Arial"/>
                <a:cs typeface="Arial"/>
              </a:rPr>
              <a:t>350 participants/70 in house</a:t>
            </a:r>
          </a:p>
          <a:p>
            <a:r>
              <a:rPr lang="en-US" dirty="0">
                <a:latin typeface="Arial"/>
                <a:cs typeface="Arial"/>
              </a:rPr>
              <a:t>RASCAL and VARSKIN most requested codes</a:t>
            </a:r>
          </a:p>
          <a:p>
            <a:r>
              <a:rPr lang="en-US" dirty="0">
                <a:latin typeface="Arial"/>
                <a:cs typeface="Arial"/>
              </a:rPr>
              <a:t>Strong international cooperation (15 Agreements for RAMP)</a:t>
            </a:r>
          </a:p>
          <a:p>
            <a:pPr lvl="1"/>
            <a:r>
              <a:rPr lang="en-US" dirty="0">
                <a:latin typeface="Arial"/>
                <a:cs typeface="Arial"/>
              </a:rPr>
              <a:t>18 Countries/8 inhouse</a:t>
            </a:r>
          </a:p>
          <a:p>
            <a:r>
              <a:rPr lang="en-US" dirty="0">
                <a:latin typeface="Arial"/>
                <a:cs typeface="Arial"/>
              </a:rPr>
              <a:t>2 meetings per year</a:t>
            </a:r>
          </a:p>
          <a:p>
            <a:r>
              <a:rPr lang="en-US" dirty="0">
                <a:latin typeface="Arial"/>
                <a:cs typeface="Arial"/>
              </a:rPr>
              <a:t>Future....quarterly/shorter meetings with seminars, lunch and learns etc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3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53EB392-C8E1-39BC-B9F2-633055CD289E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 rotWithShape="1">
          <a:blip r:embed="rId3"/>
          <a:srcRect l="5204" t="2555" r="10384" b="4412"/>
          <a:stretch/>
        </p:blipFill>
        <p:spPr>
          <a:xfrm>
            <a:off x="5840730" y="781897"/>
            <a:ext cx="8897004" cy="6990503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721FD8-CCD7-857A-21EE-EAC872E2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7A4BB3-E848-5A44-82DF-322201952CD8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 dirty="0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2A3DA510-EE93-654A-3BE9-D7422E06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729" y="3939010"/>
            <a:ext cx="4572001" cy="676275"/>
          </a:xfrm>
        </p:spPr>
        <p:txBody>
          <a:bodyPr/>
          <a:lstStyle/>
          <a:p>
            <a:r>
              <a:rPr lang="en-US" dirty="0"/>
              <a:t>How NRC regulates.</a:t>
            </a:r>
          </a:p>
        </p:txBody>
      </p:sp>
    </p:spTree>
    <p:extLst>
      <p:ext uri="{BB962C8B-B14F-4D97-AF65-F5344CB8AC3E}">
        <p14:creationId xmlns:p14="http://schemas.microsoft.com/office/powerpoint/2010/main" val="277466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721FD8-CCD7-857A-21EE-EAC872E2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7A4BB3-E848-5A44-82DF-322201952CD8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53EB392-C8E1-39BC-B9F2-633055CD289E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 rotWithShape="1">
          <a:blip r:embed="rId3"/>
          <a:srcRect l="5204" t="2555" r="10384" b="4412"/>
          <a:stretch/>
        </p:blipFill>
        <p:spPr>
          <a:xfrm>
            <a:off x="6766560" y="781897"/>
            <a:ext cx="7971174" cy="6990503"/>
          </a:xfrm>
          <a:prstGeom prst="rect">
            <a:avLst/>
          </a:prstGeom>
          <a:noFill/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2A3DA510-EE93-654A-3BE9-D7422E06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464" y="2105420"/>
            <a:ext cx="4940301" cy="676275"/>
          </a:xfrm>
        </p:spPr>
        <p:txBody>
          <a:bodyPr/>
          <a:lstStyle/>
          <a:p>
            <a:r>
              <a:rPr lang="en-US" dirty="0"/>
              <a:t>Regulations/Guidance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0112CF-3C42-1886-B2E1-E428D00074A1}"/>
              </a:ext>
            </a:extLst>
          </p:cNvPr>
          <p:cNvGrpSpPr/>
          <p:nvPr/>
        </p:nvGrpSpPr>
        <p:grpSpPr>
          <a:xfrm>
            <a:off x="6659226" y="863600"/>
            <a:ext cx="7971174" cy="6886575"/>
            <a:chOff x="6659226" y="863600"/>
            <a:chExt cx="7971174" cy="6886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14116B-0876-6FD6-451B-3D82FECEF731}"/>
                </a:ext>
              </a:extLst>
            </p:cNvPr>
            <p:cNvSpPr/>
            <p:nvPr/>
          </p:nvSpPr>
          <p:spPr>
            <a:xfrm>
              <a:off x="6659226" y="2622550"/>
              <a:ext cx="7971174" cy="5127625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8A7F22-DE2C-5BBA-9798-68DAAD04BE67}"/>
                </a:ext>
              </a:extLst>
            </p:cNvPr>
            <p:cNvSpPr/>
            <p:nvPr/>
          </p:nvSpPr>
          <p:spPr>
            <a:xfrm>
              <a:off x="6959255" y="1308101"/>
              <a:ext cx="2580033" cy="1314450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B113E0-6852-5A11-8677-A72468CEAD3B}"/>
                </a:ext>
              </a:extLst>
            </p:cNvPr>
            <p:cNvSpPr/>
            <p:nvPr/>
          </p:nvSpPr>
          <p:spPr>
            <a:xfrm>
              <a:off x="12344401" y="863600"/>
              <a:ext cx="2103120" cy="1758950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42E403-E483-388E-B09A-9FA44F7A4623}"/>
                </a:ext>
              </a:extLst>
            </p:cNvPr>
            <p:cNvSpPr/>
            <p:nvPr/>
          </p:nvSpPr>
          <p:spPr>
            <a:xfrm flipH="1" flipV="1">
              <a:off x="9713119" y="2502693"/>
              <a:ext cx="2500312" cy="73820"/>
            </a:xfrm>
            <a:prstGeom prst="rect">
              <a:avLst/>
            </a:prstGeom>
            <a:solidFill>
              <a:srgbClr val="C7D7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869481-97F8-3B9A-7C7B-F9DB046418CB}"/>
                </a:ext>
              </a:extLst>
            </p:cNvPr>
            <p:cNvSpPr/>
            <p:nvPr/>
          </p:nvSpPr>
          <p:spPr>
            <a:xfrm flipH="1" flipV="1">
              <a:off x="10853737" y="2443558"/>
              <a:ext cx="219075" cy="73820"/>
            </a:xfrm>
            <a:prstGeom prst="rect">
              <a:avLst/>
            </a:prstGeom>
            <a:solidFill>
              <a:srgbClr val="C7D7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5BC38A-4B60-F4F7-CF45-7CFCF0AE4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41" y="3199110"/>
            <a:ext cx="2923081" cy="403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72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7A94A0-C780-E1AE-0E75-4B3C03D2B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Content Placeholder 34">
            <a:extLst>
              <a:ext uri="{FF2B5EF4-FFF2-40B4-BE49-F238E27FC236}">
                <a16:creationId xmlns:a16="http://schemas.microsoft.com/office/drawing/2014/main" id="{A58B796C-A3E3-ED67-340C-953FBAD06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27" y="963296"/>
            <a:ext cx="13597164" cy="70197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B24C710-8CFF-7216-86BE-ED7CE2BF3B9C}"/>
              </a:ext>
            </a:extLst>
          </p:cNvPr>
          <p:cNvSpPr txBox="1">
            <a:spLocks/>
          </p:cNvSpPr>
          <p:nvPr/>
        </p:nvSpPr>
        <p:spPr>
          <a:xfrm>
            <a:off x="1244600" y="246506"/>
            <a:ext cx="13208001" cy="84569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40" b="1" dirty="0">
                <a:latin typeface="Arial" panose="020B0604020202020204" pitchFamily="34" charset="0"/>
                <a:cs typeface="Arial" panose="020B0604020202020204" pitchFamily="34" charset="0"/>
              </a:rPr>
              <a:t>1. Regulations and Guidance : Codes vs Regulations</a:t>
            </a:r>
          </a:p>
        </p:txBody>
      </p:sp>
    </p:spTree>
    <p:extLst>
      <p:ext uri="{BB962C8B-B14F-4D97-AF65-F5344CB8AC3E}">
        <p14:creationId xmlns:p14="http://schemas.microsoft.com/office/powerpoint/2010/main" val="59899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721FD8-CCD7-857A-21EE-EAC872E2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7A4BB3-E848-5A44-82DF-322201952CD8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53EB392-C8E1-39BC-B9F2-633055CD289E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 rotWithShape="1">
          <a:blip r:embed="rId3"/>
          <a:srcRect l="5204" t="2555" r="10384" b="4412"/>
          <a:stretch/>
        </p:blipFill>
        <p:spPr>
          <a:xfrm>
            <a:off x="5840730" y="781897"/>
            <a:ext cx="8897004" cy="6990503"/>
          </a:xfrm>
          <a:prstGeom prst="rect">
            <a:avLst/>
          </a:prstGeom>
          <a:noFill/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2A3DA510-EE93-654A-3BE9-D7422E06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729" y="3307896"/>
            <a:ext cx="4572001" cy="676275"/>
          </a:xfrm>
        </p:spPr>
        <p:txBody>
          <a:bodyPr/>
          <a:lstStyle/>
          <a:p>
            <a:r>
              <a:rPr lang="en-US" dirty="0"/>
              <a:t>Licensing, Decommissioning, and Certification</a:t>
            </a:r>
          </a:p>
        </p:txBody>
      </p:sp>
      <p:pic>
        <p:nvPicPr>
          <p:cNvPr id="3074" name="Picture 2" descr="Nuclear Decommissioning Collaborative">
            <a:extLst>
              <a:ext uri="{FF2B5EF4-FFF2-40B4-BE49-F238E27FC236}">
                <a16:creationId xmlns:a16="http://schemas.microsoft.com/office/drawing/2014/main" id="{66F56D85-301A-9836-0535-099692F407CC}"/>
              </a:ext>
            </a:extLst>
          </p:cNvPr>
          <p:cNvPicPr>
            <a:picLocks noGrp="1" noChangeAspect="1" noChangeArrowheads="1"/>
          </p:cNvPicPr>
          <p:nvPr>
            <p:ph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83" y="5249634"/>
            <a:ext cx="347662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03C5587-518E-BA3A-0DF9-210D38665B22}"/>
              </a:ext>
            </a:extLst>
          </p:cNvPr>
          <p:cNvGrpSpPr/>
          <p:nvPr/>
        </p:nvGrpSpPr>
        <p:grpSpPr>
          <a:xfrm>
            <a:off x="5965825" y="781897"/>
            <a:ext cx="8636000" cy="6990503"/>
            <a:chOff x="5965825" y="781897"/>
            <a:chExt cx="8636000" cy="699050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14116B-0876-6FD6-451B-3D82FECEF731}"/>
                </a:ext>
              </a:extLst>
            </p:cNvPr>
            <p:cNvSpPr/>
            <p:nvPr/>
          </p:nvSpPr>
          <p:spPr>
            <a:xfrm>
              <a:off x="5965825" y="781897"/>
              <a:ext cx="6197600" cy="6990503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7E638BD-8557-18E7-6789-5940B6A7B304}"/>
                </a:ext>
              </a:extLst>
            </p:cNvPr>
            <p:cNvSpPr/>
            <p:nvPr/>
          </p:nvSpPr>
          <p:spPr>
            <a:xfrm>
              <a:off x="12163425" y="1038649"/>
              <a:ext cx="2438400" cy="2133176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488F93-E61A-A329-927D-0C4A312F9EED}"/>
                </a:ext>
              </a:extLst>
            </p:cNvPr>
            <p:cNvSpPr/>
            <p:nvPr/>
          </p:nvSpPr>
          <p:spPr>
            <a:xfrm>
              <a:off x="12163425" y="5029200"/>
              <a:ext cx="2232025" cy="2161752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90F5DA-78E8-4115-E13F-CE63B248458C}"/>
                </a:ext>
              </a:extLst>
            </p:cNvPr>
            <p:cNvSpPr/>
            <p:nvPr/>
          </p:nvSpPr>
          <p:spPr>
            <a:xfrm>
              <a:off x="12163425" y="3609975"/>
              <a:ext cx="349249" cy="1304925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7EFA6F-FA66-4AF6-EFC9-F06F25AAD65B}"/>
                </a:ext>
              </a:extLst>
            </p:cNvPr>
            <p:cNvSpPr/>
            <p:nvPr/>
          </p:nvSpPr>
          <p:spPr>
            <a:xfrm flipH="1" flipV="1">
              <a:off x="12568237" y="3394869"/>
              <a:ext cx="176211" cy="1439862"/>
            </a:xfrm>
            <a:prstGeom prst="rect">
              <a:avLst/>
            </a:prstGeom>
            <a:solidFill>
              <a:srgbClr val="C7D7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7280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4.potx" id="{1538B601-9716-44A1-9751-1BA9F45B1FDB}" vid="{39343C02-F9B3-4ED0-A0C4-BFCDE092CD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f9503f-814b-432a-91f5-9c13c51348b4">
      <Terms xmlns="http://schemas.microsoft.com/office/infopath/2007/PartnerControls"/>
    </lcf76f155ced4ddcb4097134ff3c332f>
    <TaxCatchAll xmlns="dfe7fab5-ca36-4373-9e84-14533c573aad" xsi:nil="true"/>
    <_dlc_DocId xmlns="dfe7fab5-ca36-4373-9e84-14533c573aad">EARRTHREF-1375243986-33792</_dlc_DocId>
    <_dlc_DocIdUrl xmlns="dfe7fab5-ca36-4373-9e84-14533c573aad">
      <Url>https://pnnl.sharepoint.com/teams/EARRTH/_layouts/15/DocIdRedir.aspx?ID=EARRTHREF-1375243986-33792</Url>
      <Description>EARRTHREF-1375243986-33792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577D85CA72664694D7796B41A5113E" ma:contentTypeVersion="13" ma:contentTypeDescription="Create a new document." ma:contentTypeScope="" ma:versionID="5fbab4d8e5ec03c7e77cc218b69c0fb3">
  <xsd:schema xmlns:xsd="http://www.w3.org/2001/XMLSchema" xmlns:xs="http://www.w3.org/2001/XMLSchema" xmlns:p="http://schemas.microsoft.com/office/2006/metadata/properties" xmlns:ns2="dfe7fab5-ca36-4373-9e84-14533c573aad" xmlns:ns3="f7f9503f-814b-432a-91f5-9c13c51348b4" targetNamespace="http://schemas.microsoft.com/office/2006/metadata/properties" ma:root="true" ma:fieldsID="7029b676fb4bc4740fa12ead05608141" ns2:_="" ns3:_="">
    <xsd:import namespace="dfe7fab5-ca36-4373-9e84-14533c573aad"/>
    <xsd:import namespace="f7f9503f-814b-432a-91f5-9c13c51348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e7fab5-ca36-4373-9e84-14533c573aa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2f5df239-3944-4746-8bca-185657cf9cd2}" ma:internalName="TaxCatchAll" ma:showField="CatchAllData" ma:web="dfe7fab5-ca36-4373-9e84-14533c573a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f9503f-814b-432a-91f5-9c13c51348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60f1aaf-6244-4bb9-9bf9-38bf373853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84D51F-4191-43D7-A9F5-3AA9DFAC614A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88aa1e67-bf56-42a8-955c-ccd28d4dd807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c31f235b-85d7-48ff-acc4-f339d7328c99"/>
    <ds:schemaRef ds:uri="http://www.w3.org/XML/1998/namespace"/>
    <ds:schemaRef ds:uri="http://purl.org/dc/dcmitype/"/>
    <ds:schemaRef ds:uri="f7f9503f-814b-432a-91f5-9c13c51348b4"/>
    <ds:schemaRef ds:uri="dfe7fab5-ca36-4373-9e84-14533c573aad"/>
  </ds:schemaRefs>
</ds:datastoreItem>
</file>

<file path=customXml/itemProps2.xml><?xml version="1.0" encoding="utf-8"?>
<ds:datastoreItem xmlns:ds="http://schemas.openxmlformats.org/officeDocument/2006/customXml" ds:itemID="{088A8D73-C249-4A58-9C94-3CAB7292B5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74BB8E-88C1-46BE-ADC0-1C67FC655419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C35A08BA-CC81-45BE-AC38-6CC3A4C782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e7fab5-ca36-4373-9e84-14533c573aad"/>
    <ds:schemaRef ds:uri="f7f9503f-814b-432a-91f5-9c13c51348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8d01475-c3b5-436a-a065-5def4c64f52e}" enabled="0" method="" siteId="{e8d01475-c3b5-436a-a065-5def4c64f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PNNL_Option_4</Template>
  <TotalTime>601</TotalTime>
  <Words>1252</Words>
  <Application>Microsoft Office PowerPoint</Application>
  <PresentationFormat>Custom</PresentationFormat>
  <Paragraphs>210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PNNL_Option_4</vt:lpstr>
      <vt:lpstr>RAMP Codes in the Regulatory Environment</vt:lpstr>
      <vt:lpstr>Agenda/Goals</vt:lpstr>
      <vt:lpstr>RAMP</vt:lpstr>
      <vt:lpstr>RAMP Website https://ramp.nrc-gateway.gov/ </vt:lpstr>
      <vt:lpstr>RAMP Stats!</vt:lpstr>
      <vt:lpstr>How NRC regulates.</vt:lpstr>
      <vt:lpstr>Regulations/Guidance</vt:lpstr>
      <vt:lpstr>PowerPoint Presentation</vt:lpstr>
      <vt:lpstr>Licensing, Decommissioning, and Certification</vt:lpstr>
      <vt:lpstr>2. Licensing Support Codes</vt:lpstr>
      <vt:lpstr>Licensing Support Codes</vt:lpstr>
      <vt:lpstr>Licensing Support Codes</vt:lpstr>
      <vt:lpstr>2. Decommissioning &amp; Environmental Assessment</vt:lpstr>
      <vt:lpstr>Decommissioning &amp; Environmental Assessment</vt:lpstr>
      <vt:lpstr>3. Licensing/Environment </vt:lpstr>
      <vt:lpstr>Oversight</vt:lpstr>
      <vt:lpstr>3. INCIDENT RESPONSE Emergency Response Codes</vt:lpstr>
      <vt:lpstr>Emergency Response Codes</vt:lpstr>
      <vt:lpstr>Operational Experience</vt:lpstr>
      <vt:lpstr>4. OPERATIONAL EXPERIENCE Dosimetry Code</vt:lpstr>
      <vt:lpstr>Dosimetry GUI</vt:lpstr>
      <vt:lpstr>Support for Decisions</vt:lpstr>
      <vt:lpstr>5. SUPPORT FOR DECISIONS Research Activities</vt:lpstr>
      <vt:lpstr>Consolidation and Modernization</vt:lpstr>
      <vt:lpstr>Introducing - SIERRA</vt:lpstr>
      <vt:lpstr>Overview/ Preview  of SIERRA-ATD</vt:lpstr>
      <vt:lpstr>Tuesday’s Primer RAMP Code Consolidation Project SIERRA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London, Jeffrey</dc:creator>
  <cp:lastModifiedBy>Stephanie Bush-Goddard</cp:lastModifiedBy>
  <cp:revision>17</cp:revision>
  <dcterms:created xsi:type="dcterms:W3CDTF">2022-09-08T04:47:07Z</dcterms:created>
  <dcterms:modified xsi:type="dcterms:W3CDTF">2024-10-21T00:46:15Z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0x0101006F577D85CA72664694D7796B41A5113E</vt:lpwstr>
  </property>
  <property fmtid="{D5CDD505-2E9C-101B-9397-08002B2CF9AE}" pid="3" name="_dlc_DocIdItemGuid">
    <vt:lpwstr>3d9b5f45-7225-41ef-9541-2d70b5050024</vt:lpwstr>
  </property>
  <property fmtid="{D5CDD505-2E9C-101B-9397-08002B2CF9AE}" pid="4" name="MediaServiceImageTags">
    <vt:lpwstr/>
  </property>
</Properties>
</file>