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26"/>
  </p:notesMasterIdLst>
  <p:handoutMasterIdLst>
    <p:handoutMasterId r:id="rId27"/>
  </p:handoutMasterIdLst>
  <p:sldIdLst>
    <p:sldId id="260" r:id="rId6"/>
    <p:sldId id="1802" r:id="rId7"/>
    <p:sldId id="261" r:id="rId8"/>
    <p:sldId id="269" r:id="rId9"/>
    <p:sldId id="263" r:id="rId10"/>
    <p:sldId id="271" r:id="rId11"/>
    <p:sldId id="270" r:id="rId12"/>
    <p:sldId id="272" r:id="rId13"/>
    <p:sldId id="273" r:id="rId14"/>
    <p:sldId id="280" r:id="rId15"/>
    <p:sldId id="281" r:id="rId16"/>
    <p:sldId id="276" r:id="rId17"/>
    <p:sldId id="278" r:id="rId18"/>
    <p:sldId id="279" r:id="rId19"/>
    <p:sldId id="282" r:id="rId20"/>
    <p:sldId id="284" r:id="rId21"/>
    <p:sldId id="283" r:id="rId22"/>
    <p:sldId id="285" r:id="rId23"/>
    <p:sldId id="274" r:id="rId24"/>
    <p:sldId id="268" r:id="rId2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35A"/>
    <a:srgbClr val="6F64A8"/>
    <a:srgbClr val="140F23"/>
    <a:srgbClr val="6B5EA3"/>
    <a:srgbClr val="719500"/>
    <a:srgbClr val="80A430"/>
    <a:srgbClr val="685B94"/>
    <a:srgbClr val="493064"/>
    <a:srgbClr val="9C47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6" autoAdjust="0"/>
    <p:restoredTop sz="96574"/>
  </p:normalViewPr>
  <p:slideViewPr>
    <p:cSldViewPr snapToGrid="0" snapToObjects="1">
      <p:cViewPr varScale="1">
        <p:scale>
          <a:sx n="56" d="100"/>
          <a:sy n="56" d="100"/>
        </p:scale>
        <p:origin x="1206" y="102"/>
      </p:cViewPr>
      <p:guideLst>
        <p:guide orient="horz" pos="2592"/>
        <p:guide pos="4608"/>
        <p:guide pos="37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4" d="100"/>
          <a:sy n="104" d="100"/>
        </p:scale>
        <p:origin x="51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10/11/2024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2</a:t>
            </a:fld>
            <a:endParaRPr lang="en-US"/>
          </a:p>
        </p:txBody>
      </p:sp>
    </p:spTree>
    <p:extLst>
      <p:ext uri="{BB962C8B-B14F-4D97-AF65-F5344CB8AC3E}">
        <p14:creationId xmlns:p14="http://schemas.microsoft.com/office/powerpoint/2010/main" val="315895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3C3C3C"/>
                </a:solidFill>
                <a:effectLst/>
                <a:latin typeface="Open Sans" panose="020B0606030504020204" pitchFamily="34" charset="0"/>
              </a:rPr>
              <a:t>​</a:t>
            </a:r>
            <a:r>
              <a:rPr lang="en-US" b="0" i="0" u="none" strike="noStrike" dirty="0">
                <a:solidFill>
                  <a:srgbClr val="404040"/>
                </a:solidFill>
                <a:effectLst/>
                <a:latin typeface="Open Sans" panose="020B0606030504020204" pitchFamily="34" charset="0"/>
              </a:rPr>
              <a:t>What was included:</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Full documentation review of legacy MACCS code creation, justification, and methodology reports</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Review of FGR 11, 12, and 13 and NRC health physics documents, as well as ICRP 26 and 60 methodology and other pertinent reports</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MACCS source code and DCF file creation source code review</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88542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3C3C3C"/>
                </a:solidFill>
                <a:effectLst/>
                <a:latin typeface="Open Sans" panose="020B0606030504020204" pitchFamily="34" charset="0"/>
              </a:rPr>
              <a:t>​</a:t>
            </a:r>
            <a:r>
              <a:rPr lang="en-US" b="0" i="0" u="none" strike="noStrike" dirty="0">
                <a:solidFill>
                  <a:srgbClr val="404040"/>
                </a:solidFill>
                <a:effectLst/>
                <a:latin typeface="Open Sans" panose="020B0606030504020204" pitchFamily="34" charset="0"/>
              </a:rPr>
              <a:t>What was included:</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Full documentation review of legacy MACCS code creation, justification, and methodology reports</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Review of FGR 11, 12, and 13 and NRC health physics documents, as well as ICRP 26 and 60 methodology and other pertinent reports</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MACCS source code and DCF file creation source code review</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1916125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bg1"/>
                </a:solidFill>
              </a:defRPr>
            </a:lvl1pPr>
          </a:lstStyle>
          <a:p>
            <a:fld id="{ABD4F8E3-4ED9-44B4-99E6-8A3D2CF8D415}" type="datetime4">
              <a:rPr lang="en-US" smtClean="0"/>
              <a:pPr/>
              <a:t>October 11,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88442"/>
            <a:ext cx="4963110" cy="4411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8720" y="1658719"/>
            <a:ext cx="7399020" cy="1580858"/>
          </a:xfrm>
        </p:spPr>
        <p:txBody>
          <a:bodyPr anchor="b">
            <a:normAutofit/>
          </a:bodyPr>
          <a:lstStyle>
            <a:lvl1pPr algn="l">
              <a:defRPr sz="432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1188720" y="4463996"/>
            <a:ext cx="6291776" cy="800544"/>
          </a:xfrm>
          <a:prstGeom prst="rect">
            <a:avLst/>
          </a:prstGeom>
        </p:spPr>
        <p:txBody>
          <a:bodyPr anchor="b">
            <a:noAutofit/>
          </a:bodyPr>
          <a:lstStyle>
            <a:lvl1pPr marL="0" indent="0" algn="l">
              <a:buNone/>
              <a:defRPr sz="1920" b="0" spc="0">
                <a:solidFill>
                  <a:schemeClr val="tx2">
                    <a:lumMod val="40000"/>
                    <a:lumOff val="60000"/>
                  </a:schemeClr>
                </a:solidFill>
                <a:latin typeface="+mj-lt"/>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1188720" y="3618933"/>
            <a:ext cx="7399020" cy="454304"/>
          </a:xfrm>
          <a:prstGeom prst="rect">
            <a:avLst/>
          </a:prstGeom>
        </p:spPr>
        <p:txBody>
          <a:bodyPr>
            <a:normAutofit/>
          </a:bodyPr>
          <a:lstStyle>
            <a:lvl1pPr marL="0" indent="0">
              <a:buNone/>
              <a:defRPr sz="2400">
                <a:solidFill>
                  <a:schemeClr val="tx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10470087" y="7955811"/>
            <a:ext cx="2528502" cy="146507"/>
          </a:xfrm>
          <a:prstGeom prst="rect">
            <a:avLst/>
          </a:prstGeom>
        </p:spPr>
        <p:txBody>
          <a:bodyPr lIns="0" tIns="0" rIns="0" bIns="0">
            <a:normAutofit/>
          </a:bodyPr>
          <a:lstStyle>
            <a:lvl1pPr marL="0" indent="0" algn="r">
              <a:buNone/>
              <a:defRPr sz="840" b="0" i="0" spc="60"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1188720" y="5353382"/>
            <a:ext cx="5687568" cy="800544"/>
          </a:xfrm>
          <a:prstGeom prst="rect">
            <a:avLst/>
          </a:prstGeom>
        </p:spPr>
        <p:txBody>
          <a:bodyPr lIns="0" tIns="0" rIns="0" bIns="0">
            <a:normAutofit/>
          </a:bodyPr>
          <a:lstStyle>
            <a:lvl1pPr>
              <a:buFontTx/>
              <a:buNone/>
              <a:defRPr sz="1440" b="0" i="0" spc="6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68" r="268"/>
          <a:stretch/>
        </p:blipFill>
        <p:spPr>
          <a:xfrm>
            <a:off x="1159488" y="663781"/>
            <a:ext cx="1525729" cy="590838"/>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1095239" y="1318511"/>
            <a:ext cx="5227072" cy="350865"/>
          </a:xfrm>
          <a:prstGeom prst="rect">
            <a:avLst/>
          </a:prstGeom>
          <a:noFill/>
        </p:spPr>
        <p:txBody>
          <a:bodyPr wrap="none" rtlCol="0">
            <a:spAutoFit/>
          </a:bodyPr>
          <a:lstStyle/>
          <a:p>
            <a:r>
              <a:rPr lang="en-US" sz="1680" spc="18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6221607" y="7568701"/>
            <a:ext cx="6894814" cy="329514"/>
          </a:xfrm>
          <a:prstGeom prst="rect">
            <a:avLst/>
          </a:prstGeom>
          <a:noFill/>
        </p:spPr>
        <p:txBody>
          <a:bodyPr wrap="square" rtlCol="0">
            <a:spAutoFit/>
          </a:bodyPr>
          <a:lstStyle/>
          <a:p>
            <a:pPr algn="r">
              <a:lnSpc>
                <a:spcPct val="110000"/>
              </a:lnSpc>
            </a:pPr>
            <a:r>
              <a:rPr lang="en-US" sz="720" b="0" i="0" kern="1200" dirty="0">
                <a:solidFill>
                  <a:schemeClr val="tx1">
                    <a:lumMod val="75000"/>
                  </a:schemeClr>
                </a:solidFill>
                <a:effectLst/>
                <a:latin typeface="Open Sans" panose="020B0606030504020204" pitchFamily="34" charset="0"/>
                <a:ea typeface="+mn-ea"/>
                <a:cs typeface="+mn-cs"/>
              </a:rPr>
              <a:t>Sandia National Laboratories is a </a:t>
            </a:r>
            <a:r>
              <a:rPr lang="en-US" sz="720" b="0" i="0" kern="1200" dirty="0" err="1">
                <a:solidFill>
                  <a:schemeClr val="tx1">
                    <a:lumMod val="75000"/>
                  </a:schemeClr>
                </a:solidFill>
                <a:effectLst/>
                <a:latin typeface="Open Sans" panose="020B0606030504020204" pitchFamily="34" charset="0"/>
                <a:ea typeface="+mn-ea"/>
                <a:cs typeface="+mn-cs"/>
              </a:rPr>
              <a:t>multimission</a:t>
            </a:r>
            <a:r>
              <a:rPr lang="en-US" sz="720" b="0" i="0" kern="1200" dirty="0">
                <a:solidFill>
                  <a:schemeClr val="tx1">
                    <a:lumMod val="75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720" b="0" i="0" dirty="0">
              <a:solidFill>
                <a:schemeClr val="tx1">
                  <a:lumMod val="75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3158979" y="7635264"/>
            <a:ext cx="785927" cy="191032"/>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3262490" y="7931505"/>
            <a:ext cx="555830" cy="161440"/>
          </a:xfrm>
          <a:prstGeom prst="rect">
            <a:avLst/>
          </a:prstGeom>
        </p:spPr>
      </p:pic>
      <p:sp>
        <p:nvSpPr>
          <p:cNvPr id="26" name="Text Placeholder 5">
            <a:extLst>
              <a:ext uri="{FF2B5EF4-FFF2-40B4-BE49-F238E27FC236}">
                <a16:creationId xmlns:a16="http://schemas.microsoft.com/office/drawing/2014/main" id="{20A96215-470A-411E-ACA6-0D57252BEDAE}"/>
              </a:ext>
            </a:extLst>
          </p:cNvPr>
          <p:cNvSpPr>
            <a:spLocks noGrp="1"/>
          </p:cNvSpPr>
          <p:nvPr>
            <p:ph type="body" sz="quarter" idx="12" hasCustomPrompt="1"/>
          </p:nvPr>
        </p:nvSpPr>
        <p:spPr>
          <a:xfrm>
            <a:off x="1188719" y="123905"/>
            <a:ext cx="5032889" cy="412925"/>
          </a:xfrm>
        </p:spPr>
        <p:txBody>
          <a:bodyPr>
            <a:noAutofit/>
          </a:bodyPr>
          <a:lstStyle>
            <a:lvl1pPr marL="0" indent="0" algn="l">
              <a:spcBef>
                <a:spcPts val="0"/>
              </a:spcBef>
              <a:buFont typeface="Arial" panose="020B0604020202020204" pitchFamily="34" charset="0"/>
              <a:buNone/>
              <a:defRPr sz="1080" cap="all" spc="60"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241402"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460858"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680314"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899770"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control marking//category</a:t>
            </a:r>
          </a:p>
        </p:txBody>
      </p:sp>
      <p:sp>
        <p:nvSpPr>
          <p:cNvPr id="28" name="Text Placeholder 5">
            <a:extLst>
              <a:ext uri="{FF2B5EF4-FFF2-40B4-BE49-F238E27FC236}">
                <a16:creationId xmlns:a16="http://schemas.microsoft.com/office/drawing/2014/main" id="{2E2301FC-BB9A-4809-83D4-3B242B2691D6}"/>
              </a:ext>
            </a:extLst>
          </p:cNvPr>
          <p:cNvSpPr>
            <a:spLocks noGrp="1"/>
          </p:cNvSpPr>
          <p:nvPr>
            <p:ph type="body" sz="quarter" idx="13" hasCustomPrompt="1"/>
          </p:nvPr>
        </p:nvSpPr>
        <p:spPr>
          <a:xfrm>
            <a:off x="1188719" y="7653602"/>
            <a:ext cx="3990443" cy="488086"/>
          </a:xfrm>
        </p:spPr>
        <p:txBody>
          <a:bodyPr anchor="b">
            <a:noAutofit/>
          </a:bodyPr>
          <a:lstStyle>
            <a:lvl1pPr marL="0" indent="0" algn="l">
              <a:spcBef>
                <a:spcPts val="0"/>
              </a:spcBef>
              <a:buFont typeface="Arial" panose="020B0604020202020204" pitchFamily="34" charset="0"/>
              <a:buNone/>
              <a:defRPr sz="1080" cap="all" spc="60"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241402"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460858"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680314"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899770" indent="0" algn="ctr">
              <a:buNone/>
              <a:defRPr sz="1080" cap="all" spc="6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control marking//category</a:t>
            </a:r>
          </a:p>
        </p:txBody>
      </p:sp>
      <p:sp>
        <p:nvSpPr>
          <p:cNvPr id="29" name="TextBox 28">
            <a:extLst>
              <a:ext uri="{FF2B5EF4-FFF2-40B4-BE49-F238E27FC236}">
                <a16:creationId xmlns:a16="http://schemas.microsoft.com/office/drawing/2014/main" id="{E79E1EFD-6583-4EC1-8FA1-27AFA524FFFE}"/>
              </a:ext>
            </a:extLst>
          </p:cNvPr>
          <p:cNvSpPr txBox="1"/>
          <p:nvPr userDrawn="1"/>
        </p:nvSpPr>
        <p:spPr>
          <a:xfrm>
            <a:off x="6539287" y="7163008"/>
            <a:ext cx="1031510" cy="225318"/>
          </a:xfrm>
          <a:prstGeom prst="rect">
            <a:avLst/>
          </a:prstGeom>
          <a:noFill/>
        </p:spPr>
        <p:txBody>
          <a:bodyPr wrap="square" rtlCol="0" anchor="t">
            <a:spAutoFit/>
          </a:bodyPr>
          <a:lstStyle/>
          <a:p>
            <a:pPr>
              <a:lnSpc>
                <a:spcPct val="90000"/>
              </a:lnSpc>
              <a:spcBef>
                <a:spcPts val="0"/>
              </a:spcBef>
              <a:spcAft>
                <a:spcPts val="0"/>
              </a:spcAft>
            </a:pPr>
            <a:r>
              <a:rPr lang="en-US" sz="960" b="0" dirty="0">
                <a:solidFill>
                  <a:schemeClr val="tx1">
                    <a:lumMod val="75000"/>
                  </a:schemeClr>
                </a:solidFill>
                <a:latin typeface="+mn-lt"/>
              </a:rPr>
              <a:t>Controlled by:</a:t>
            </a:r>
          </a:p>
        </p:txBody>
      </p:sp>
      <p:sp>
        <p:nvSpPr>
          <p:cNvPr id="30" name="Text Placeholder 6">
            <a:extLst>
              <a:ext uri="{FF2B5EF4-FFF2-40B4-BE49-F238E27FC236}">
                <a16:creationId xmlns:a16="http://schemas.microsoft.com/office/drawing/2014/main" id="{C3F7A196-3C21-419A-B93B-BA8F3D9DF766}"/>
              </a:ext>
            </a:extLst>
          </p:cNvPr>
          <p:cNvSpPr>
            <a:spLocks noGrp="1"/>
          </p:cNvSpPr>
          <p:nvPr>
            <p:ph type="body" sz="quarter" idx="28" hasCustomPrompt="1"/>
          </p:nvPr>
        </p:nvSpPr>
        <p:spPr>
          <a:xfrm>
            <a:off x="7550962" y="7159357"/>
            <a:ext cx="5447627" cy="304136"/>
          </a:xfrm>
        </p:spPr>
        <p:txBody>
          <a:bodyPr anchor="t">
            <a:noAutofit/>
          </a:bodyPr>
          <a:lstStyle>
            <a:lvl1pPr>
              <a:lnSpc>
                <a:spcPct val="100000"/>
              </a:lnSpc>
              <a:spcBef>
                <a:spcPts val="0"/>
              </a:spcBef>
              <a:spcAft>
                <a:spcPts val="0"/>
              </a:spcAft>
              <a:defRPr sz="960" b="0">
                <a:solidFill>
                  <a:schemeClr val="tx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5pPr>
              <a:defRPr/>
            </a:lvl5pPr>
          </a:lstStyle>
          <a:p>
            <a:pPr lvl="0"/>
            <a:r>
              <a:rPr lang="en-US" dirty="0"/>
              <a:t>Click to edit Designating Agency and author/contact information (commonly Sandia National Laboratories)</a:t>
            </a:r>
          </a:p>
        </p:txBody>
      </p:sp>
      <p:pic>
        <p:nvPicPr>
          <p:cNvPr id="18" name="Graphic 17">
            <a:extLst>
              <a:ext uri="{FF2B5EF4-FFF2-40B4-BE49-F238E27FC236}">
                <a16:creationId xmlns:a16="http://schemas.microsoft.com/office/drawing/2014/main" id="{88C22FF3-2AE3-4E59-9F54-F196891755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11563" y="3922461"/>
            <a:ext cx="4490734" cy="2585574"/>
          </a:xfrm>
          <a:prstGeom prst="rect">
            <a:avLst/>
          </a:prstGeom>
        </p:spPr>
      </p:pic>
    </p:spTree>
    <p:extLst>
      <p:ext uri="{BB962C8B-B14F-4D97-AF65-F5344CB8AC3E}">
        <p14:creationId xmlns:p14="http://schemas.microsoft.com/office/powerpoint/2010/main" val="89954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BC267-6301-D647-5DD0-B5814043AC79}"/>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898104" y="457200"/>
            <a:ext cx="7275095"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898104" y="6858000"/>
            <a:ext cx="7275095"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D4F36-2E6C-C7E6-87C9-625F06B5EBE7}"/>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829168" y="457199"/>
            <a:ext cx="7373874"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3BF88-4B5C-CE2F-FEDD-F1368C822FC5}"/>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Clr>
                <a:srgbClr val="18335A"/>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Clr>
                <a:srgbClr val="18335A"/>
              </a:buClr>
              <a:buFont typeface="Wingdings" panose="05000000000000000000" pitchFamily="2" charset="2"/>
              <a:buChar char="ü"/>
              <a:defRPr sz="2000">
                <a:latin typeface="Arial" panose="020B0604020202020204" pitchFamily="34" charset="0"/>
                <a:cs typeface="Arial" panose="020B0604020202020204" pitchFamily="34" charset="0"/>
              </a:defRPr>
            </a:lvl3pPr>
            <a:lvl4pPr>
              <a:buClr>
                <a:srgbClr val="18335A"/>
              </a:buClr>
              <a:defRPr sz="1800">
                <a:latin typeface="Arial" panose="020B0604020202020204" pitchFamily="34" charset="0"/>
                <a:cs typeface="Arial" panose="020B0604020202020204" pitchFamily="34" charset="0"/>
              </a:defRPr>
            </a:lvl4pPr>
            <a:lvl5pPr marL="2468880" indent="-274320">
              <a:buClr>
                <a:srgbClr val="18335A"/>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786CD40E-4F18-75F7-79A8-011C7628FB8F}"/>
              </a:ext>
            </a:extLst>
          </p:cNvPr>
          <p:cNvPicPr>
            <a:picLocks noChangeAspect="1"/>
          </p:cNvPicPr>
          <p:nvPr userDrawn="1"/>
        </p:nvPicPr>
        <p:blipFill>
          <a:blip r:embed="rId2"/>
          <a:srcRect/>
          <a:stretch/>
        </p:blipFill>
        <p:spPr>
          <a:xfrm>
            <a:off x="10204338" y="741197"/>
            <a:ext cx="3972560" cy="552704"/>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5820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6968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5820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6968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5820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5820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6968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6968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65911E96-319D-E54E-3054-B139FB69C4FF}"/>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7" name="Rectangle 6">
            <a:extLst>
              <a:ext uri="{FF2B5EF4-FFF2-40B4-BE49-F238E27FC236}">
                <a16:creationId xmlns:a16="http://schemas.microsoft.com/office/drawing/2014/main" id="{2D83FBA5-A5BE-F192-583D-AC15D31E133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 name="Picture 1">
            <a:extLst>
              <a:ext uri="{FF2B5EF4-FFF2-40B4-BE49-F238E27FC236}">
                <a16:creationId xmlns:a16="http://schemas.microsoft.com/office/drawing/2014/main" id="{DA7F0AFD-0325-7A75-CDDA-A1B836F49814}"/>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6" name="Rectangle 5">
            <a:extLst>
              <a:ext uri="{FF2B5EF4-FFF2-40B4-BE49-F238E27FC236}">
                <a16:creationId xmlns:a16="http://schemas.microsoft.com/office/drawing/2014/main" id="{1B3116B4-D4E8-8879-429C-EFBCA12F5EE1}"/>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3"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10/11/2024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2B4FD0CB-C49B-F182-311C-3122FE6C5C9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4343400"/>
          </a:xfrm>
          <a:prstGeom prst="rect">
            <a:avLst/>
          </a:prstGeom>
          <a:noFill/>
        </p:spPr>
        <p:txBody>
          <a:bodyPr wrap="square" lIns="0" tIns="0" rIns="0" bIns="0" rtlCol="0" anchor="ctr" anchorCtr="0">
            <a:noAutofit/>
          </a:bodyPr>
          <a:lstStyle/>
          <a:p>
            <a:pPr>
              <a:lnSpc>
                <a:spcPct val="90000"/>
              </a:lnSpc>
            </a:pPr>
            <a:r>
              <a:rPr lang="en-US" sz="4800" b="1" dirty="0">
                <a:solidFill>
                  <a:schemeClr val="bg1"/>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772400"/>
            <a:ext cx="4937125"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hyperlink" Target="https://www.info.ornl.gov/sites/publications/Files/Pub57371.pdf" TargetMode="External"/><Relationship Id="rId3" Type="http://schemas.openxmlformats.org/officeDocument/2006/relationships/hyperlink" Target="https://www.epa.gov/radiation/federal-guidance-radiation-protection" TargetMode="External"/><Relationship Id="rId7" Type="http://schemas.openxmlformats.org/officeDocument/2006/relationships/hyperlink" Target="https://www.ecfr.gov/current/title-10/chapter-I/part-20" TargetMode="External"/><Relationship Id="rId2" Type="http://schemas.openxmlformats.org/officeDocument/2006/relationships/hyperlink" Target="https://doi.org/10.2172/2429905" TargetMode="External"/><Relationship Id="rId1" Type="http://schemas.openxmlformats.org/officeDocument/2006/relationships/slideLayout" Target="../slideLayouts/slideLayout4.xml"/><Relationship Id="rId6" Type="http://schemas.openxmlformats.org/officeDocument/2006/relationships/hyperlink" Target="https://www.epa.gov/sites/default/files/2019-08/documents/fgr_15_final_508_2019aug02.pdf" TargetMode="External"/><Relationship Id="rId5" Type="http://schemas.openxmlformats.org/officeDocument/2006/relationships/hyperlink" Target="https://www.epa.gov/radiation/federal-guidance-report-no-15-external-exposure-radionuclides-air-water-and-soil" TargetMode="External"/><Relationship Id="rId4" Type="http://schemas.openxmlformats.org/officeDocument/2006/relationships/hyperlink" Target="https://www.epa.gov/sites/default/files/2015-05/documents/402-r-99-00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epa.gov/sites/default/files/2015-05/documents/402-r-99-001.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257300" y="3829050"/>
            <a:ext cx="4686300" cy="1828800"/>
          </a:xfrm>
        </p:spPr>
        <p:txBody>
          <a:bodyPr/>
          <a:lstStyle/>
          <a:p>
            <a:r>
              <a:rPr lang="en-US" dirty="0"/>
              <a:t>Evaluation of Dose Coefficients Implemented in MACCS</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6000750"/>
            <a:ext cx="4572000" cy="274320"/>
          </a:xfrm>
        </p:spPr>
        <p:txBody>
          <a:bodyPr/>
          <a:lstStyle/>
          <a:p>
            <a:r>
              <a:rPr lang="en-US" dirty="0"/>
              <a:t>Audrey T. Nguyen</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6314826"/>
            <a:ext cx="4572000" cy="274320"/>
          </a:xfrm>
        </p:spPr>
        <p:txBody>
          <a:bodyPr/>
          <a:lstStyle/>
          <a:p>
            <a:r>
              <a:rPr lang="en-US" dirty="0"/>
              <a:t>SNL – Nuclear Engineer</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79F7A0-736E-E7CA-2950-5BD4A0215ACB}"/>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B6E744FE-F4D5-A353-DBAF-74DDB596E6D2}"/>
              </a:ext>
            </a:extLst>
          </p:cNvPr>
          <p:cNvSpPr>
            <a:spLocks noGrp="1"/>
          </p:cNvSpPr>
          <p:nvPr>
            <p:ph type="title"/>
          </p:nvPr>
        </p:nvSpPr>
        <p:spPr/>
        <p:txBody>
          <a:bodyPr/>
          <a:lstStyle/>
          <a:p>
            <a:r>
              <a:rPr lang="en-US" dirty="0"/>
              <a:t>DCFs for MACCS</a:t>
            </a:r>
          </a:p>
        </p:txBody>
      </p:sp>
      <p:graphicFrame>
        <p:nvGraphicFramePr>
          <p:cNvPr id="5" name="Table 5">
            <a:extLst>
              <a:ext uri="{FF2B5EF4-FFF2-40B4-BE49-F238E27FC236}">
                <a16:creationId xmlns:a16="http://schemas.microsoft.com/office/drawing/2014/main" id="{F4809F82-A2A4-0C6C-5D00-1D812991C011}"/>
              </a:ext>
            </a:extLst>
          </p:cNvPr>
          <p:cNvGraphicFramePr>
            <a:graphicFrameLocks noGrp="1"/>
          </p:cNvGraphicFramePr>
          <p:nvPr>
            <p:ph sz="quarter" idx="20"/>
            <p:extLst>
              <p:ext uri="{D42A27DB-BD31-4B8C-83A1-F6EECF244321}">
                <p14:modId xmlns:p14="http://schemas.microsoft.com/office/powerpoint/2010/main" val="3704449736"/>
              </p:ext>
            </p:extLst>
          </p:nvPr>
        </p:nvGraphicFramePr>
        <p:xfrm>
          <a:off x="1371600" y="2057400"/>
          <a:ext cx="12801600" cy="34747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467277146"/>
                    </a:ext>
                  </a:extLst>
                </a:gridCol>
                <a:gridCol w="4267200">
                  <a:extLst>
                    <a:ext uri="{9D8B030D-6E8A-4147-A177-3AD203B41FA5}">
                      <a16:colId xmlns:a16="http://schemas.microsoft.com/office/drawing/2014/main" val="2411728906"/>
                    </a:ext>
                  </a:extLst>
                </a:gridCol>
                <a:gridCol w="4267200">
                  <a:extLst>
                    <a:ext uri="{9D8B030D-6E8A-4147-A177-3AD203B41FA5}">
                      <a16:colId xmlns:a16="http://schemas.microsoft.com/office/drawing/2014/main" val="302743358"/>
                    </a:ext>
                  </a:extLst>
                </a:gridCol>
              </a:tblGrid>
              <a:tr h="370840">
                <a:tc>
                  <a:txBody>
                    <a:bodyPr/>
                    <a:lstStyle/>
                    <a:p>
                      <a:pPr algn="ctr"/>
                      <a:r>
                        <a:rPr lang="en-US" dirty="0"/>
                        <a:t>DOSFAC2</a:t>
                      </a:r>
                    </a:p>
                  </a:txBody>
                  <a:tcPr anchor="ctr"/>
                </a:tc>
                <a:tc>
                  <a:txBody>
                    <a:bodyPr/>
                    <a:lstStyle/>
                    <a:p>
                      <a:pPr algn="ctr"/>
                      <a:r>
                        <a:rPr lang="en-US" dirty="0"/>
                        <a:t>FGRDCF</a:t>
                      </a:r>
                    </a:p>
                  </a:txBody>
                  <a:tcPr anchor="ctr"/>
                </a:tc>
                <a:tc>
                  <a:txBody>
                    <a:bodyPr/>
                    <a:lstStyle/>
                    <a:p>
                      <a:pPr algn="ctr"/>
                      <a:r>
                        <a:rPr lang="en-US" dirty="0"/>
                        <a:t>IDCF2</a:t>
                      </a:r>
                    </a:p>
                  </a:txBody>
                  <a:tcPr anchor="ctr"/>
                </a:tc>
                <a:extLst>
                  <a:ext uri="{0D108BD9-81ED-4DB2-BD59-A6C34878D82A}">
                    <a16:rowId xmlns:a16="http://schemas.microsoft.com/office/drawing/2014/main" val="522479100"/>
                  </a:ext>
                </a:extLst>
              </a:tr>
              <a:tr h="370840">
                <a:tc>
                  <a:txBody>
                    <a:bodyPr/>
                    <a:lstStyle/>
                    <a:p>
                      <a:pPr algn="ctr"/>
                      <a:r>
                        <a:rPr lang="en-US" dirty="0"/>
                        <a:t>60 radionuclides important for commercial NPPs – LWR</a:t>
                      </a:r>
                    </a:p>
                    <a:p>
                      <a:pPr algn="ctr"/>
                      <a:r>
                        <a:rPr lang="en-US" dirty="0"/>
                        <a:t>Includes acute inhalation dose coefficients</a:t>
                      </a:r>
                    </a:p>
                    <a:p>
                      <a:pPr algn="ctr"/>
                      <a:r>
                        <a:rPr lang="en-US" dirty="0"/>
                        <a:t>ICRP 26 and ICRP 60 DCFs</a:t>
                      </a:r>
                    </a:p>
                  </a:txBody>
                  <a:tcPr anchor="ctr"/>
                </a:tc>
                <a:tc>
                  <a:txBody>
                    <a:bodyPr/>
                    <a:lstStyle/>
                    <a:p>
                      <a:pPr algn="ctr"/>
                      <a:r>
                        <a:rPr lang="en-US" dirty="0"/>
                        <a:t>FGR 11 and 12 data</a:t>
                      </a:r>
                    </a:p>
                    <a:p>
                      <a:pPr algn="ctr"/>
                      <a:r>
                        <a:rPr lang="en-US" dirty="0"/>
                        <a:t>825 radionuclides</a:t>
                      </a:r>
                    </a:p>
                    <a:p>
                      <a:pPr algn="ctr"/>
                      <a:r>
                        <a:rPr lang="en-US" dirty="0"/>
                        <a:t>Used for lifetime dose calculations</a:t>
                      </a:r>
                    </a:p>
                    <a:p>
                      <a:pPr algn="ctr"/>
                      <a:r>
                        <a:rPr lang="en-US" dirty="0"/>
                        <a:t>Preprocessor was preferred source of DCFs for DOE applications</a:t>
                      </a:r>
                    </a:p>
                    <a:p>
                      <a:pPr algn="ctr"/>
                      <a:r>
                        <a:rPr lang="en-US" dirty="0"/>
                        <a:t>Not adequate for acute early health effects</a:t>
                      </a:r>
                    </a:p>
                  </a:txBody>
                  <a:tcPr anchor="ctr"/>
                </a:tc>
                <a:tc>
                  <a:txBody>
                    <a:bodyPr/>
                    <a:lstStyle/>
                    <a:p>
                      <a:pPr algn="ctr"/>
                      <a:r>
                        <a:rPr lang="en-US" dirty="0"/>
                        <a:t>Generates acute dose coefficients </a:t>
                      </a:r>
                    </a:p>
                    <a:p>
                      <a:pPr algn="ctr"/>
                      <a:r>
                        <a:rPr lang="en-US" dirty="0"/>
                        <a:t>800 radionuclides</a:t>
                      </a:r>
                    </a:p>
                    <a:p>
                      <a:pPr algn="ctr"/>
                      <a:r>
                        <a:rPr lang="en-US" dirty="0"/>
                        <a:t>DCFs from INL’s IDCF code</a:t>
                      </a:r>
                    </a:p>
                    <a:p>
                      <a:pPr algn="ctr"/>
                      <a:r>
                        <a:rPr lang="en-US" dirty="0"/>
                        <a:t>Focuses on radionuclides for fusion power reactors</a:t>
                      </a:r>
                    </a:p>
                    <a:p>
                      <a:pPr algn="ctr"/>
                      <a:r>
                        <a:rPr lang="en-US" dirty="0"/>
                        <a:t>Inhalation DCFs based on ICRP 30 model</a:t>
                      </a:r>
                    </a:p>
                  </a:txBody>
                  <a:tcPr anchor="ctr"/>
                </a:tc>
                <a:extLst>
                  <a:ext uri="{0D108BD9-81ED-4DB2-BD59-A6C34878D82A}">
                    <a16:rowId xmlns:a16="http://schemas.microsoft.com/office/drawing/2014/main" val="1159207669"/>
                  </a:ext>
                </a:extLst>
              </a:tr>
            </a:tbl>
          </a:graphicData>
        </a:graphic>
      </p:graphicFrame>
      <p:graphicFrame>
        <p:nvGraphicFramePr>
          <p:cNvPr id="6" name="Table 6">
            <a:extLst>
              <a:ext uri="{FF2B5EF4-FFF2-40B4-BE49-F238E27FC236}">
                <a16:creationId xmlns:a16="http://schemas.microsoft.com/office/drawing/2014/main" id="{CF1DF196-151B-2F5F-850E-F98435162E5B}"/>
              </a:ext>
            </a:extLst>
          </p:cNvPr>
          <p:cNvGraphicFramePr>
            <a:graphicFrameLocks noGrp="1"/>
          </p:cNvGraphicFramePr>
          <p:nvPr>
            <p:extLst>
              <p:ext uri="{D42A27DB-BD31-4B8C-83A1-F6EECF244321}">
                <p14:modId xmlns:p14="http://schemas.microsoft.com/office/powerpoint/2010/main" val="1847111596"/>
              </p:ext>
            </p:extLst>
          </p:nvPr>
        </p:nvGraphicFramePr>
        <p:xfrm>
          <a:off x="2895600" y="5843972"/>
          <a:ext cx="9753600" cy="1828800"/>
        </p:xfrm>
        <a:graphic>
          <a:graphicData uri="http://schemas.openxmlformats.org/drawingml/2006/table">
            <a:tbl>
              <a:tblPr firstRow="1" bandRow="1">
                <a:tableStyleId>{7DF18680-E054-41AD-8BC1-D1AEF772440D}</a:tableStyleId>
              </a:tblPr>
              <a:tblGrid>
                <a:gridCol w="4876800">
                  <a:extLst>
                    <a:ext uri="{9D8B030D-6E8A-4147-A177-3AD203B41FA5}">
                      <a16:colId xmlns:a16="http://schemas.microsoft.com/office/drawing/2014/main" val="2055094432"/>
                    </a:ext>
                  </a:extLst>
                </a:gridCol>
                <a:gridCol w="4876800">
                  <a:extLst>
                    <a:ext uri="{9D8B030D-6E8A-4147-A177-3AD203B41FA5}">
                      <a16:colId xmlns:a16="http://schemas.microsoft.com/office/drawing/2014/main" val="4235810228"/>
                    </a:ext>
                  </a:extLst>
                </a:gridCol>
              </a:tblGrid>
              <a:tr h="370840">
                <a:tc>
                  <a:txBody>
                    <a:bodyPr/>
                    <a:lstStyle/>
                    <a:p>
                      <a:pPr algn="ctr"/>
                      <a:r>
                        <a:rPr lang="en-US" dirty="0"/>
                        <a:t>DOS Data</a:t>
                      </a:r>
                    </a:p>
                  </a:txBody>
                  <a:tcPr anchor="ctr"/>
                </a:tc>
                <a:tc>
                  <a:txBody>
                    <a:bodyPr/>
                    <a:lstStyle/>
                    <a:p>
                      <a:pPr algn="ctr"/>
                      <a:r>
                        <a:rPr lang="en-US" dirty="0"/>
                        <a:t>FGR13 Files</a:t>
                      </a:r>
                    </a:p>
                  </a:txBody>
                  <a:tcPr anchor="ctr"/>
                </a:tc>
                <a:extLst>
                  <a:ext uri="{0D108BD9-81ED-4DB2-BD59-A6C34878D82A}">
                    <a16:rowId xmlns:a16="http://schemas.microsoft.com/office/drawing/2014/main" val="2701510382"/>
                  </a:ext>
                </a:extLst>
              </a:tr>
              <a:tr h="370840">
                <a:tc>
                  <a:txBody>
                    <a:bodyPr/>
                    <a:lstStyle/>
                    <a:p>
                      <a:pPr algn="ctr"/>
                      <a:r>
                        <a:rPr lang="en-US" dirty="0"/>
                        <a:t>File set generated from DOSFAC2</a:t>
                      </a:r>
                    </a:p>
                  </a:txBody>
                  <a:tcPr anchor="ctr"/>
                </a:tc>
                <a:tc>
                  <a:txBody>
                    <a:bodyPr/>
                    <a:lstStyle/>
                    <a:p>
                      <a:pPr algn="ctr"/>
                      <a:r>
                        <a:rPr lang="en-US" dirty="0"/>
                        <a:t>FGR 13 data</a:t>
                      </a:r>
                    </a:p>
                    <a:p>
                      <a:pPr algn="ctr"/>
                      <a:r>
                        <a:rPr lang="en-US" dirty="0"/>
                        <a:t>825 radionuclides</a:t>
                      </a:r>
                    </a:p>
                    <a:p>
                      <a:pPr algn="ctr"/>
                      <a:r>
                        <a:rPr lang="en-US" dirty="0"/>
                        <a:t>Different options with different radiation weighting factors</a:t>
                      </a:r>
                    </a:p>
                  </a:txBody>
                  <a:tcPr anchor="ctr"/>
                </a:tc>
                <a:extLst>
                  <a:ext uri="{0D108BD9-81ED-4DB2-BD59-A6C34878D82A}">
                    <a16:rowId xmlns:a16="http://schemas.microsoft.com/office/drawing/2014/main" val="4121464964"/>
                  </a:ext>
                </a:extLst>
              </a:tr>
            </a:tbl>
          </a:graphicData>
        </a:graphic>
      </p:graphicFrame>
    </p:spTree>
    <p:extLst>
      <p:ext uri="{BB962C8B-B14F-4D97-AF65-F5344CB8AC3E}">
        <p14:creationId xmlns:p14="http://schemas.microsoft.com/office/powerpoint/2010/main" val="18604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40DDA-1749-CA66-BE68-10F7B9886B64}"/>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1ECCF824-4C6A-8666-1B9F-7D9890652961}"/>
              </a:ext>
            </a:extLst>
          </p:cNvPr>
          <p:cNvSpPr>
            <a:spLocks noGrp="1"/>
          </p:cNvSpPr>
          <p:nvPr>
            <p:ph type="title"/>
          </p:nvPr>
        </p:nvSpPr>
        <p:spPr>
          <a:xfrm>
            <a:off x="1371600" y="649835"/>
            <a:ext cx="8073512" cy="874673"/>
          </a:xfrm>
        </p:spPr>
        <p:txBody>
          <a:bodyPr/>
          <a:lstStyle/>
          <a:p>
            <a:r>
              <a:rPr lang="en-US" dirty="0"/>
              <a:t>Opportunity for Improvement: </a:t>
            </a:r>
            <a:br>
              <a:rPr lang="en-US" dirty="0"/>
            </a:br>
            <a:r>
              <a:rPr lang="en-US" dirty="0"/>
              <a:t>DCFs shipped with MACCS</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10546924-82E7-83E1-F045-935FE5285A0C}"/>
                  </a:ext>
                </a:extLst>
              </p:cNvPr>
              <p:cNvGraphicFramePr>
                <a:graphicFrameLocks noGrp="1"/>
              </p:cNvGraphicFramePr>
              <p:nvPr>
                <p:ph sz="quarter" idx="20"/>
                <p:extLst>
                  <p:ext uri="{D42A27DB-BD31-4B8C-83A1-F6EECF244321}">
                    <p14:modId xmlns:p14="http://schemas.microsoft.com/office/powerpoint/2010/main" val="3646894259"/>
                  </p:ext>
                </p:extLst>
              </p:nvPr>
            </p:nvGraphicFramePr>
            <p:xfrm>
              <a:off x="1371600" y="2057400"/>
              <a:ext cx="12801600" cy="4647692"/>
            </p:xfrm>
            <a:graphic>
              <a:graphicData uri="http://schemas.openxmlformats.org/drawingml/2006/table">
                <a:tbl>
                  <a:tblPr firstRow="1" bandRow="1">
                    <a:tableStyleId>{5C22544A-7EE6-4342-B048-85BDC9FD1C3A}</a:tableStyleId>
                  </a:tblPr>
                  <a:tblGrid>
                    <a:gridCol w="5712781">
                      <a:extLst>
                        <a:ext uri="{9D8B030D-6E8A-4147-A177-3AD203B41FA5}">
                          <a16:colId xmlns:a16="http://schemas.microsoft.com/office/drawing/2014/main" val="1157840452"/>
                        </a:ext>
                      </a:extLst>
                    </a:gridCol>
                    <a:gridCol w="7088819">
                      <a:extLst>
                        <a:ext uri="{9D8B030D-6E8A-4147-A177-3AD203B41FA5}">
                          <a16:colId xmlns:a16="http://schemas.microsoft.com/office/drawing/2014/main" val="3244961462"/>
                        </a:ext>
                      </a:extLst>
                    </a:gridCol>
                  </a:tblGrid>
                  <a:tr h="370840">
                    <a:tc>
                      <a:txBody>
                        <a:bodyPr/>
                        <a:lstStyle/>
                        <a:p>
                          <a:pPr marL="0" marR="0" algn="ctr">
                            <a:spcBef>
                              <a:spcPts val="0"/>
                            </a:spcBef>
                            <a:spcAft>
                              <a:spcPts val="0"/>
                            </a:spcAft>
                          </a:pPr>
                          <a:r>
                            <a:rPr lang="en-US" sz="2160" b="1" dirty="0">
                              <a:solidFill>
                                <a:schemeClr val="bg1"/>
                              </a:solidFill>
                              <a:effectLst/>
                              <a:latin typeface="+mj-lt"/>
                              <a:ea typeface="Times New Roman" panose="02020603050405020304" pitchFamily="18" charset="0"/>
                              <a:cs typeface="Times New Roman" panose="02020603050405020304" pitchFamily="18" charset="0"/>
                            </a:rPr>
                            <a:t>File Name</a:t>
                          </a:r>
                        </a:p>
                      </a:txBody>
                      <a:tcPr marL="73025" marR="73025" marT="36830" marB="36830"/>
                    </a:tc>
                    <a:tc>
                      <a:txBody>
                        <a:bodyPr/>
                        <a:lstStyle/>
                        <a:p>
                          <a:pPr marL="0" marR="0" algn="ctr">
                            <a:spcBef>
                              <a:spcPts val="0"/>
                            </a:spcBef>
                            <a:spcAft>
                              <a:spcPts val="0"/>
                            </a:spcAft>
                          </a:pPr>
                          <a:r>
                            <a:rPr lang="en-US" sz="2160" b="1" dirty="0">
                              <a:solidFill>
                                <a:schemeClr val="bg1"/>
                              </a:solidFill>
                              <a:effectLst/>
                              <a:latin typeface="+mj-lt"/>
                              <a:ea typeface="Times New Roman" panose="02020603050405020304" pitchFamily="18" charset="0"/>
                              <a:cs typeface="Times New Roman" panose="02020603050405020304" pitchFamily="18" charset="0"/>
                            </a:rPr>
                            <a:t>Description and Usage</a:t>
                          </a:r>
                        </a:p>
                      </a:txBody>
                      <a:tcPr marL="73025" marR="73025" marT="36830" marB="36830"/>
                    </a:tc>
                    <a:extLst>
                      <a:ext uri="{0D108BD9-81ED-4DB2-BD59-A6C34878D82A}">
                        <a16:rowId xmlns:a16="http://schemas.microsoft.com/office/drawing/2014/main" val="3773381435"/>
                      </a:ext>
                    </a:extLst>
                  </a:tr>
                  <a:tr h="370840">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dosdata21organs_v2.inp</a:t>
                          </a:r>
                        </a:p>
                      </a:txBody>
                      <a:tcPr marL="73025" marR="73025" marT="36830" marB="36830" anchor="ctr"/>
                    </a:tc>
                    <a:tc>
                      <a:txBody>
                        <a:bodyPr/>
                        <a:lstStyle/>
                        <a:p>
                          <a:pPr marL="0" marR="0">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DCF file set for MACCS where the values were pulled from the DOSFAC2 pre-processor, referencing data from DOE/EH-0070 and </a:t>
                          </a:r>
                          <a14:m>
                            <m:oMath xmlns:m="http://schemas.openxmlformats.org/officeDocument/2006/math">
                              <m:sSub>
                                <m:sSubPr>
                                  <m:ctrlPr>
                                    <a:rPr lang="en-US" sz="216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𝑇</m:t>
                                  </m:r>
                                </m:sub>
                              </m:sSub>
                            </m:oMath>
                          </a14:m>
                          <a:r>
                            <a:rPr lang="en-US" sz="2160" dirty="0">
                              <a:effectLst/>
                              <a:latin typeface="+mj-lt"/>
                              <a:ea typeface="Times New Roman" panose="02020603050405020304" pitchFamily="18" charset="0"/>
                              <a:cs typeface="Times New Roman" panose="02020603050405020304" pitchFamily="18" charset="0"/>
                            </a:rPr>
                            <a:t> from ICRP 26 and ICRP 60. </a:t>
                          </a:r>
                        </a:p>
                      </a:txBody>
                      <a:tcPr marL="73025" marR="73025" marT="36830" marB="36830"/>
                    </a:tc>
                    <a:extLst>
                      <a:ext uri="{0D108BD9-81ED-4DB2-BD59-A6C34878D82A}">
                        <a16:rowId xmlns:a16="http://schemas.microsoft.com/office/drawing/2014/main" val="3018406200"/>
                      </a:ext>
                    </a:extLst>
                  </a:tr>
                  <a:tr h="370840">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FGR13DCF_v2.inp</a:t>
                          </a:r>
                        </a:p>
                      </a:txBody>
                      <a:tcPr marL="73025" marR="73025" marT="36830" marB="36830" anchor="ctr"/>
                    </a:tc>
                    <a:tc>
                      <a:txBody>
                        <a:bodyPr/>
                        <a:lstStyle/>
                        <a:p>
                          <a:pPr marL="0" marR="0">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DCF file set for MACCS where the values were pulled from FGR 13. Uses </a:t>
                          </a:r>
                          <a14:m>
                            <m:oMath xmlns:m="http://schemas.openxmlformats.org/officeDocument/2006/math">
                              <m:sSub>
                                <m:sSubPr>
                                  <m:ctrlPr>
                                    <a:rPr lang="en-US" sz="216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𝑅</m:t>
                                  </m:r>
                                </m:sub>
                              </m:sSub>
                            </m:oMath>
                          </a14:m>
                          <a:r>
                            <a:rPr lang="en-US" sz="2160" dirty="0">
                              <a:effectLst/>
                              <a:latin typeface="+mj-lt"/>
                              <a:ea typeface="Times New Roman" panose="02020603050405020304" pitchFamily="18" charset="0"/>
                              <a:cs typeface="Times New Roman" panose="02020603050405020304" pitchFamily="18" charset="0"/>
                            </a:rPr>
                            <a:t>=20 for alpha radiation for all tissues and organs. </a:t>
                          </a:r>
                        </a:p>
                      </a:txBody>
                      <a:tcPr marL="73025" marR="73025" marT="36830" marB="36830"/>
                    </a:tc>
                    <a:extLst>
                      <a:ext uri="{0D108BD9-81ED-4DB2-BD59-A6C34878D82A}">
                        <a16:rowId xmlns:a16="http://schemas.microsoft.com/office/drawing/2014/main" val="736943323"/>
                      </a:ext>
                    </a:extLst>
                  </a:tr>
                  <a:tr h="370840">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FGR13GyEquiv_v2.inp</a:t>
                          </a:r>
                        </a:p>
                      </a:txBody>
                      <a:tcPr marL="73025" marR="73025" marT="36830" marB="36830" anchor="ctr"/>
                    </a:tc>
                    <a:tc>
                      <a:txBody>
                        <a:bodyPr/>
                        <a:lstStyle/>
                        <a:p>
                          <a:pPr marL="0" marR="0">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DCF file set for MACCS where the values were pulled from FGR 13. Uses modified </a:t>
                          </a:r>
                          <a14:m>
                            <m:oMath xmlns:m="http://schemas.openxmlformats.org/officeDocument/2006/math">
                              <m:sSub>
                                <m:sSubPr>
                                  <m:ctrlPr>
                                    <a:rPr lang="en-US" sz="216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𝑅</m:t>
                                  </m:r>
                                </m:sub>
                              </m:s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160" dirty="0">
                              <a:effectLst/>
                              <a:latin typeface="+mj-lt"/>
                              <a:ea typeface="Times New Roman" panose="02020603050405020304" pitchFamily="18" charset="0"/>
                              <a:cs typeface="Times New Roman" panose="02020603050405020304" pitchFamily="18" charset="0"/>
                            </a:rPr>
                            <a:t>to reflect RBE.</a:t>
                          </a:r>
                        </a:p>
                      </a:txBody>
                      <a:tcPr marL="73025" marR="73025" marT="36830" marB="36830"/>
                    </a:tc>
                    <a:extLst>
                      <a:ext uri="{0D108BD9-81ED-4DB2-BD59-A6C34878D82A}">
                        <a16:rowId xmlns:a16="http://schemas.microsoft.com/office/drawing/2014/main" val="331352932"/>
                      </a:ext>
                    </a:extLst>
                  </a:tr>
                  <a:tr h="370840">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FGR13GyEquiv_TEDE_v2.inp</a:t>
                          </a:r>
                        </a:p>
                      </a:txBody>
                      <a:tcPr marL="73025" marR="73025" marT="36830" marB="36830" anchor="ctr"/>
                    </a:tc>
                    <a:tc>
                      <a:txBody>
                        <a:bodyPr/>
                        <a:lstStyle/>
                        <a:p>
                          <a:pPr marL="0" marR="0">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DCF file set for MACCS where the values were pulled from FGR 13. Uses modified </a:t>
                          </a:r>
                          <a14:m>
                            <m:oMath xmlns:m="http://schemas.openxmlformats.org/officeDocument/2006/math">
                              <m:sSub>
                                <m:sSubPr>
                                  <m:ctrlPr>
                                    <a:rPr lang="en-US" sz="216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𝑅</m:t>
                                  </m:r>
                                </m:sub>
                              </m:sSub>
                              <m:r>
                                <a:rPr lang="en-US" sz="216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160" dirty="0">
                              <a:effectLst/>
                              <a:latin typeface="+mj-lt"/>
                              <a:ea typeface="Times New Roman" panose="02020603050405020304" pitchFamily="18" charset="0"/>
                              <a:cs typeface="Times New Roman" panose="02020603050405020304" pitchFamily="18" charset="0"/>
                            </a:rPr>
                            <a:t>to reflect RBE. Also includes the TEDE as an organ, with these DCF values pulled from FGR 11 and FGR 12. </a:t>
                          </a:r>
                        </a:p>
                      </a:txBody>
                      <a:tcPr marL="73025" marR="73025" marT="36830" marB="36830"/>
                    </a:tc>
                    <a:extLst>
                      <a:ext uri="{0D108BD9-81ED-4DB2-BD59-A6C34878D82A}">
                        <a16:rowId xmlns:a16="http://schemas.microsoft.com/office/drawing/2014/main" val="2760121039"/>
                      </a:ext>
                    </a:extLst>
                  </a:tr>
                </a:tbl>
              </a:graphicData>
            </a:graphic>
          </p:graphicFrame>
        </mc:Choice>
        <mc:Fallback xmlns="">
          <p:graphicFrame>
            <p:nvGraphicFramePr>
              <p:cNvPr id="5" name="Table 5">
                <a:extLst>
                  <a:ext uri="{FF2B5EF4-FFF2-40B4-BE49-F238E27FC236}">
                    <a16:creationId xmlns:a16="http://schemas.microsoft.com/office/drawing/2014/main" id="{10546924-82E7-83E1-F045-935FE5285A0C}"/>
                  </a:ext>
                </a:extLst>
              </p:cNvPr>
              <p:cNvGraphicFramePr>
                <a:graphicFrameLocks noGrp="1"/>
              </p:cNvGraphicFramePr>
              <p:nvPr>
                <p:ph sz="quarter" idx="20"/>
                <p:extLst>
                  <p:ext uri="{D42A27DB-BD31-4B8C-83A1-F6EECF244321}">
                    <p14:modId xmlns:p14="http://schemas.microsoft.com/office/powerpoint/2010/main" val="3646894259"/>
                  </p:ext>
                </p:extLst>
              </p:nvPr>
            </p:nvGraphicFramePr>
            <p:xfrm>
              <a:off x="1371600" y="2057400"/>
              <a:ext cx="12801600" cy="4647692"/>
            </p:xfrm>
            <a:graphic>
              <a:graphicData uri="http://schemas.openxmlformats.org/drawingml/2006/table">
                <a:tbl>
                  <a:tblPr firstRow="1" bandRow="1">
                    <a:tableStyleId>{5C22544A-7EE6-4342-B048-85BDC9FD1C3A}</a:tableStyleId>
                  </a:tblPr>
                  <a:tblGrid>
                    <a:gridCol w="5712781">
                      <a:extLst>
                        <a:ext uri="{9D8B030D-6E8A-4147-A177-3AD203B41FA5}">
                          <a16:colId xmlns:a16="http://schemas.microsoft.com/office/drawing/2014/main" val="1157840452"/>
                        </a:ext>
                      </a:extLst>
                    </a:gridCol>
                    <a:gridCol w="7088819">
                      <a:extLst>
                        <a:ext uri="{9D8B030D-6E8A-4147-A177-3AD203B41FA5}">
                          <a16:colId xmlns:a16="http://schemas.microsoft.com/office/drawing/2014/main" val="3244961462"/>
                        </a:ext>
                      </a:extLst>
                    </a:gridCol>
                  </a:tblGrid>
                  <a:tr h="402844">
                    <a:tc>
                      <a:txBody>
                        <a:bodyPr/>
                        <a:lstStyle/>
                        <a:p>
                          <a:pPr marL="0" marR="0" algn="ctr">
                            <a:spcBef>
                              <a:spcPts val="0"/>
                            </a:spcBef>
                            <a:spcAft>
                              <a:spcPts val="0"/>
                            </a:spcAft>
                          </a:pPr>
                          <a:r>
                            <a:rPr lang="en-US" sz="2160" b="1" dirty="0">
                              <a:solidFill>
                                <a:schemeClr val="bg1"/>
                              </a:solidFill>
                              <a:effectLst/>
                              <a:latin typeface="+mj-lt"/>
                              <a:ea typeface="Times New Roman" panose="02020603050405020304" pitchFamily="18" charset="0"/>
                              <a:cs typeface="Times New Roman" panose="02020603050405020304" pitchFamily="18" charset="0"/>
                            </a:rPr>
                            <a:t>File Name</a:t>
                          </a:r>
                        </a:p>
                      </a:txBody>
                      <a:tcPr marL="73025" marR="73025" marT="36830" marB="36830"/>
                    </a:tc>
                    <a:tc>
                      <a:txBody>
                        <a:bodyPr/>
                        <a:lstStyle/>
                        <a:p>
                          <a:pPr marL="0" marR="0" algn="ctr">
                            <a:spcBef>
                              <a:spcPts val="0"/>
                            </a:spcBef>
                            <a:spcAft>
                              <a:spcPts val="0"/>
                            </a:spcAft>
                          </a:pPr>
                          <a:r>
                            <a:rPr lang="en-US" sz="2160" b="1" dirty="0">
                              <a:solidFill>
                                <a:schemeClr val="bg1"/>
                              </a:solidFill>
                              <a:effectLst/>
                              <a:latin typeface="+mj-lt"/>
                              <a:ea typeface="Times New Roman" panose="02020603050405020304" pitchFamily="18" charset="0"/>
                              <a:cs typeface="Times New Roman" panose="02020603050405020304" pitchFamily="18" charset="0"/>
                            </a:rPr>
                            <a:t>Description and Usage</a:t>
                          </a:r>
                        </a:p>
                      </a:txBody>
                      <a:tcPr marL="73025" marR="73025" marT="36830" marB="36830"/>
                    </a:tc>
                    <a:extLst>
                      <a:ext uri="{0D108BD9-81ED-4DB2-BD59-A6C34878D82A}">
                        <a16:rowId xmlns:a16="http://schemas.microsoft.com/office/drawing/2014/main" val="3773381435"/>
                      </a:ext>
                    </a:extLst>
                  </a:tr>
                  <a:tr h="1061212">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dosdata21organs_v2.inp</a:t>
                          </a:r>
                        </a:p>
                      </a:txBody>
                      <a:tcPr marL="73025" marR="73025" marT="36830" marB="36830" anchor="ctr"/>
                    </a:tc>
                    <a:tc>
                      <a:txBody>
                        <a:bodyPr/>
                        <a:lstStyle/>
                        <a:p>
                          <a:endParaRPr lang="en-US"/>
                        </a:p>
                      </a:txBody>
                      <a:tcPr marL="73025" marR="73025" marT="36830" marB="36830">
                        <a:blipFill>
                          <a:blip r:embed="rId2"/>
                          <a:stretch>
                            <a:fillRect l="-80739" t="-41379" r="-430" b="-313218"/>
                          </a:stretch>
                        </a:blipFill>
                      </a:tcPr>
                    </a:tc>
                    <a:extLst>
                      <a:ext uri="{0D108BD9-81ED-4DB2-BD59-A6C34878D82A}">
                        <a16:rowId xmlns:a16="http://schemas.microsoft.com/office/drawing/2014/main" val="3018406200"/>
                      </a:ext>
                    </a:extLst>
                  </a:tr>
                  <a:tr h="1061212">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FGR13DCF_v2.inp</a:t>
                          </a:r>
                        </a:p>
                      </a:txBody>
                      <a:tcPr marL="73025" marR="73025" marT="36830" marB="36830" anchor="ctr"/>
                    </a:tc>
                    <a:tc>
                      <a:txBody>
                        <a:bodyPr/>
                        <a:lstStyle/>
                        <a:p>
                          <a:endParaRPr lang="en-US"/>
                        </a:p>
                      </a:txBody>
                      <a:tcPr marL="73025" marR="73025" marT="36830" marB="36830">
                        <a:blipFill>
                          <a:blip r:embed="rId2"/>
                          <a:stretch>
                            <a:fillRect l="-80739" t="-140571" r="-430" b="-211429"/>
                          </a:stretch>
                        </a:blipFill>
                      </a:tcPr>
                    </a:tc>
                    <a:extLst>
                      <a:ext uri="{0D108BD9-81ED-4DB2-BD59-A6C34878D82A}">
                        <a16:rowId xmlns:a16="http://schemas.microsoft.com/office/drawing/2014/main" val="736943323"/>
                      </a:ext>
                    </a:extLst>
                  </a:tr>
                  <a:tr h="732028">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FGR13GyEquiv_v2.inp</a:t>
                          </a:r>
                        </a:p>
                      </a:txBody>
                      <a:tcPr marL="73025" marR="73025" marT="36830" marB="36830" anchor="ctr"/>
                    </a:tc>
                    <a:tc>
                      <a:txBody>
                        <a:bodyPr/>
                        <a:lstStyle/>
                        <a:p>
                          <a:endParaRPr lang="en-US"/>
                        </a:p>
                      </a:txBody>
                      <a:tcPr marL="73025" marR="73025" marT="36830" marB="36830">
                        <a:blipFill>
                          <a:blip r:embed="rId2"/>
                          <a:stretch>
                            <a:fillRect l="-80739" t="-350833" r="-430" b="-208333"/>
                          </a:stretch>
                        </a:blipFill>
                      </a:tcPr>
                    </a:tc>
                    <a:extLst>
                      <a:ext uri="{0D108BD9-81ED-4DB2-BD59-A6C34878D82A}">
                        <a16:rowId xmlns:a16="http://schemas.microsoft.com/office/drawing/2014/main" val="331352932"/>
                      </a:ext>
                    </a:extLst>
                  </a:tr>
                  <a:tr h="1390396">
                    <a:tc>
                      <a:txBody>
                        <a:bodyPr/>
                        <a:lstStyle/>
                        <a:p>
                          <a:pPr marL="0" marR="0" algn="ctr">
                            <a:spcBef>
                              <a:spcPts val="200"/>
                            </a:spcBef>
                            <a:spcAft>
                              <a:spcPts val="200"/>
                            </a:spcAft>
                          </a:pPr>
                          <a:r>
                            <a:rPr lang="en-US" sz="2160" dirty="0">
                              <a:effectLst/>
                              <a:latin typeface="+mj-lt"/>
                              <a:ea typeface="Times New Roman" panose="02020603050405020304" pitchFamily="18" charset="0"/>
                              <a:cs typeface="Times New Roman" panose="02020603050405020304" pitchFamily="18" charset="0"/>
                            </a:rPr>
                            <a:t>FGR13GyEquiv_TEDE_v2.inp</a:t>
                          </a:r>
                        </a:p>
                      </a:txBody>
                      <a:tcPr marL="73025" marR="73025" marT="36830" marB="36830" anchor="ctr"/>
                    </a:tc>
                    <a:tc>
                      <a:txBody>
                        <a:bodyPr/>
                        <a:lstStyle/>
                        <a:p>
                          <a:endParaRPr lang="en-US"/>
                        </a:p>
                      </a:txBody>
                      <a:tcPr marL="73025" marR="73025" marT="36830" marB="36830">
                        <a:blipFill>
                          <a:blip r:embed="rId2"/>
                          <a:stretch>
                            <a:fillRect l="-80739" t="-237281" r="-430" b="-9649"/>
                          </a:stretch>
                        </a:blipFill>
                      </a:tcPr>
                    </a:tc>
                    <a:extLst>
                      <a:ext uri="{0D108BD9-81ED-4DB2-BD59-A6C34878D82A}">
                        <a16:rowId xmlns:a16="http://schemas.microsoft.com/office/drawing/2014/main" val="2760121039"/>
                      </a:ext>
                    </a:extLst>
                  </a:tr>
                </a:tbl>
              </a:graphicData>
            </a:graphic>
          </p:graphicFrame>
        </mc:Fallback>
      </mc:AlternateContent>
    </p:spTree>
    <p:extLst>
      <p:ext uri="{BB962C8B-B14F-4D97-AF65-F5344CB8AC3E}">
        <p14:creationId xmlns:p14="http://schemas.microsoft.com/office/powerpoint/2010/main" val="7197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E8E5A-7EDA-4848-DFB9-BAD5B1CE28E4}"/>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286DC499-965C-8E18-EE01-8BA988EA156D}"/>
              </a:ext>
            </a:extLst>
          </p:cNvPr>
          <p:cNvSpPr>
            <a:spLocks noGrp="1"/>
          </p:cNvSpPr>
          <p:nvPr>
            <p:ph type="title"/>
          </p:nvPr>
        </p:nvSpPr>
        <p:spPr/>
        <p:txBody>
          <a:bodyPr/>
          <a:lstStyle/>
          <a:p>
            <a:r>
              <a:rPr lang="en-US" dirty="0"/>
              <a:t>Dose Coefficient Databases</a:t>
            </a:r>
          </a:p>
        </p:txBody>
      </p:sp>
      <p:sp>
        <p:nvSpPr>
          <p:cNvPr id="4" name="Content Placeholder 3">
            <a:extLst>
              <a:ext uri="{FF2B5EF4-FFF2-40B4-BE49-F238E27FC236}">
                <a16:creationId xmlns:a16="http://schemas.microsoft.com/office/drawing/2014/main" id="{F1A0EDDA-91A8-66C7-FF00-4D288E0B9170}"/>
              </a:ext>
            </a:extLst>
          </p:cNvPr>
          <p:cNvSpPr>
            <a:spLocks noGrp="1"/>
          </p:cNvSpPr>
          <p:nvPr>
            <p:ph sz="quarter" idx="20"/>
          </p:nvPr>
        </p:nvSpPr>
        <p:spPr/>
        <p:txBody>
          <a:bodyPr/>
          <a:lstStyle/>
          <a:p>
            <a:r>
              <a:rPr lang="en-US" dirty="0"/>
              <a:t>Dose and Risk Calculation (DCAL) software </a:t>
            </a:r>
          </a:p>
          <a:p>
            <a:pPr lvl="1"/>
            <a:r>
              <a:rPr lang="en-US" dirty="0"/>
              <a:t>Oak Ridge National Laboratories</a:t>
            </a:r>
          </a:p>
          <a:p>
            <a:pPr lvl="1"/>
            <a:r>
              <a:rPr lang="en-US" dirty="0"/>
              <a:t>Initially created for EPA to support EPA FGR 12 and 13</a:t>
            </a:r>
          </a:p>
          <a:p>
            <a:pPr lvl="1"/>
            <a:r>
              <a:rPr lang="en-US" dirty="0"/>
              <a:t>DCAL to make FGR values</a:t>
            </a:r>
          </a:p>
          <a:p>
            <a:r>
              <a:rPr lang="en-US" dirty="0"/>
              <a:t>DCFPAK</a:t>
            </a:r>
          </a:p>
          <a:p>
            <a:pPr lvl="1"/>
            <a:r>
              <a:rPr lang="en-US" dirty="0"/>
              <a:t>Originally Oak Ridge National Laboratories</a:t>
            </a:r>
          </a:p>
          <a:p>
            <a:pPr lvl="1"/>
            <a:r>
              <a:rPr lang="en-US" dirty="0"/>
              <a:t>Currently Sandia National Laboratories</a:t>
            </a:r>
          </a:p>
          <a:p>
            <a:r>
              <a:rPr lang="en-US" dirty="0"/>
              <a:t>R. W. Leggett and K. F. Eckerman </a:t>
            </a:r>
          </a:p>
        </p:txBody>
      </p:sp>
    </p:spTree>
    <p:extLst>
      <p:ext uri="{BB962C8B-B14F-4D97-AF65-F5344CB8AC3E}">
        <p14:creationId xmlns:p14="http://schemas.microsoft.com/office/powerpoint/2010/main" val="31734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2B98C-5FFA-AC31-02BD-68C52FEDC4A1}"/>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1941DAEE-D80A-B552-C14B-7E8706550474}"/>
              </a:ext>
            </a:extLst>
          </p:cNvPr>
          <p:cNvSpPr>
            <a:spLocks noGrp="1"/>
          </p:cNvSpPr>
          <p:nvPr>
            <p:ph type="title"/>
          </p:nvPr>
        </p:nvSpPr>
        <p:spPr>
          <a:xfrm>
            <a:off x="1371600" y="685800"/>
            <a:ext cx="8073512" cy="874673"/>
          </a:xfrm>
        </p:spPr>
        <p:txBody>
          <a:bodyPr/>
          <a:lstStyle/>
          <a:p>
            <a:r>
              <a:rPr lang="en-US" dirty="0"/>
              <a:t>Opportunity for Improvement: </a:t>
            </a:r>
            <a:br>
              <a:rPr lang="en-US" dirty="0"/>
            </a:br>
            <a:r>
              <a:rPr lang="en-US" dirty="0"/>
              <a:t>One Living U.S. Database</a:t>
            </a:r>
          </a:p>
        </p:txBody>
      </p:sp>
      <p:sp>
        <p:nvSpPr>
          <p:cNvPr id="4" name="Content Placeholder 3">
            <a:extLst>
              <a:ext uri="{FF2B5EF4-FFF2-40B4-BE49-F238E27FC236}">
                <a16:creationId xmlns:a16="http://schemas.microsoft.com/office/drawing/2014/main" id="{5EB9FFE5-79DB-8D96-B91A-BE9B33DD8BC2}"/>
              </a:ext>
            </a:extLst>
          </p:cNvPr>
          <p:cNvSpPr>
            <a:spLocks noGrp="1"/>
          </p:cNvSpPr>
          <p:nvPr>
            <p:ph sz="quarter" idx="20"/>
          </p:nvPr>
        </p:nvSpPr>
        <p:spPr/>
        <p:txBody>
          <a:bodyPr/>
          <a:lstStyle/>
          <a:p>
            <a:r>
              <a:rPr lang="en-US" dirty="0"/>
              <a:t>DCFPAK</a:t>
            </a:r>
          </a:p>
          <a:p>
            <a:r>
              <a:rPr lang="en-US" dirty="0"/>
              <a:t>Currently maintained by Sandia National Laboratories</a:t>
            </a:r>
          </a:p>
          <a:p>
            <a:r>
              <a:rPr lang="en-US" dirty="0"/>
              <a:t>Allows for particle size choices</a:t>
            </a:r>
          </a:p>
          <a:p>
            <a:r>
              <a:rPr lang="en-US" dirty="0"/>
              <a:t>Updates since initial database creation to:</a:t>
            </a:r>
          </a:p>
          <a:p>
            <a:pPr lvl="1"/>
            <a:r>
              <a:rPr lang="en-US" dirty="0"/>
              <a:t>Correct code issues initially present</a:t>
            </a:r>
          </a:p>
          <a:p>
            <a:pPr lvl="1"/>
            <a:r>
              <a:rPr lang="en-US" dirty="0"/>
              <a:t>Update values that the dose coefficients depend on to match current state data</a:t>
            </a:r>
          </a:p>
          <a:p>
            <a:pPr lvl="1"/>
            <a:r>
              <a:rPr lang="en-US" dirty="0"/>
              <a:t>Allow for more specificity of the dose coefficient when choosing which to use</a:t>
            </a:r>
          </a:p>
          <a:p>
            <a:r>
              <a:rPr lang="en-US" dirty="0"/>
              <a:t>Additional updates could account for:</a:t>
            </a:r>
          </a:p>
          <a:p>
            <a:pPr lvl="1"/>
            <a:r>
              <a:rPr lang="en-US" dirty="0"/>
              <a:t>New ICRP dosimetry model/new FGR release</a:t>
            </a:r>
          </a:p>
          <a:p>
            <a:pPr lvl="1"/>
            <a:r>
              <a:rPr lang="en-US" dirty="0"/>
              <a:t>Additional age groups</a:t>
            </a:r>
          </a:p>
          <a:p>
            <a:pPr lvl="1"/>
            <a:r>
              <a:rPr lang="en-US" dirty="0"/>
              <a:t>Gender differentiated dose coefficient factors</a:t>
            </a:r>
          </a:p>
        </p:txBody>
      </p:sp>
    </p:spTree>
    <p:extLst>
      <p:ext uri="{BB962C8B-B14F-4D97-AF65-F5344CB8AC3E}">
        <p14:creationId xmlns:p14="http://schemas.microsoft.com/office/powerpoint/2010/main" val="371033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AE3CF0-D039-A2B6-1AD7-9BCF37DB3929}"/>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A5452186-F262-DFD1-157E-6C2935BF33FE}"/>
              </a:ext>
            </a:extLst>
          </p:cNvPr>
          <p:cNvSpPr>
            <a:spLocks noGrp="1"/>
          </p:cNvSpPr>
          <p:nvPr>
            <p:ph type="title"/>
          </p:nvPr>
        </p:nvSpPr>
        <p:spPr/>
        <p:txBody>
          <a:bodyPr/>
          <a:lstStyle/>
          <a:p>
            <a:r>
              <a:rPr lang="en-US" dirty="0"/>
              <a:t>Choices for a DCF</a:t>
            </a:r>
          </a:p>
        </p:txBody>
      </p:sp>
      <p:graphicFrame>
        <p:nvGraphicFramePr>
          <p:cNvPr id="5" name="Table 5">
            <a:extLst>
              <a:ext uri="{FF2B5EF4-FFF2-40B4-BE49-F238E27FC236}">
                <a16:creationId xmlns:a16="http://schemas.microsoft.com/office/drawing/2014/main" id="{A32A12DE-4A0F-A88B-3563-275D80AFF59B}"/>
              </a:ext>
            </a:extLst>
          </p:cNvPr>
          <p:cNvGraphicFramePr>
            <a:graphicFrameLocks noGrp="1"/>
          </p:cNvGraphicFramePr>
          <p:nvPr>
            <p:ph sz="quarter" idx="20"/>
            <p:extLst>
              <p:ext uri="{D42A27DB-BD31-4B8C-83A1-F6EECF244321}">
                <p14:modId xmlns:p14="http://schemas.microsoft.com/office/powerpoint/2010/main" val="1434484301"/>
              </p:ext>
            </p:extLst>
          </p:nvPr>
        </p:nvGraphicFramePr>
        <p:xfrm>
          <a:off x="1409701" y="1799947"/>
          <a:ext cx="12690631" cy="5272024"/>
        </p:xfrm>
        <a:graphic>
          <a:graphicData uri="http://schemas.openxmlformats.org/drawingml/2006/table">
            <a:tbl>
              <a:tblPr firstRow="1" bandRow="1">
                <a:tableStyleId>{5C22544A-7EE6-4342-B048-85BDC9FD1C3A}</a:tableStyleId>
              </a:tblPr>
              <a:tblGrid>
                <a:gridCol w="1389483">
                  <a:extLst>
                    <a:ext uri="{9D8B030D-6E8A-4147-A177-3AD203B41FA5}">
                      <a16:colId xmlns:a16="http://schemas.microsoft.com/office/drawing/2014/main" val="3418068517"/>
                    </a:ext>
                  </a:extLst>
                </a:gridCol>
                <a:gridCol w="1879630">
                  <a:extLst>
                    <a:ext uri="{9D8B030D-6E8A-4147-A177-3AD203B41FA5}">
                      <a16:colId xmlns:a16="http://schemas.microsoft.com/office/drawing/2014/main" val="3113505189"/>
                    </a:ext>
                  </a:extLst>
                </a:gridCol>
                <a:gridCol w="1340024">
                  <a:extLst>
                    <a:ext uri="{9D8B030D-6E8A-4147-A177-3AD203B41FA5}">
                      <a16:colId xmlns:a16="http://schemas.microsoft.com/office/drawing/2014/main" val="831971977"/>
                    </a:ext>
                  </a:extLst>
                </a:gridCol>
                <a:gridCol w="1450293">
                  <a:extLst>
                    <a:ext uri="{9D8B030D-6E8A-4147-A177-3AD203B41FA5}">
                      <a16:colId xmlns:a16="http://schemas.microsoft.com/office/drawing/2014/main" val="2872561911"/>
                    </a:ext>
                  </a:extLst>
                </a:gridCol>
                <a:gridCol w="2098420">
                  <a:extLst>
                    <a:ext uri="{9D8B030D-6E8A-4147-A177-3AD203B41FA5}">
                      <a16:colId xmlns:a16="http://schemas.microsoft.com/office/drawing/2014/main" val="3058087111"/>
                    </a:ext>
                  </a:extLst>
                </a:gridCol>
                <a:gridCol w="1212849">
                  <a:extLst>
                    <a:ext uri="{9D8B030D-6E8A-4147-A177-3AD203B41FA5}">
                      <a16:colId xmlns:a16="http://schemas.microsoft.com/office/drawing/2014/main" val="2583967072"/>
                    </a:ext>
                  </a:extLst>
                </a:gridCol>
                <a:gridCol w="1626757">
                  <a:extLst>
                    <a:ext uri="{9D8B030D-6E8A-4147-A177-3AD203B41FA5}">
                      <a16:colId xmlns:a16="http://schemas.microsoft.com/office/drawing/2014/main" val="4099482624"/>
                    </a:ext>
                  </a:extLst>
                </a:gridCol>
                <a:gridCol w="1693175">
                  <a:extLst>
                    <a:ext uri="{9D8B030D-6E8A-4147-A177-3AD203B41FA5}">
                      <a16:colId xmlns:a16="http://schemas.microsoft.com/office/drawing/2014/main" val="1310886337"/>
                    </a:ext>
                  </a:extLst>
                </a:gridCol>
              </a:tblGrid>
              <a:tr h="791464">
                <a:tc>
                  <a:txBody>
                    <a:bodyPr/>
                    <a:lstStyle/>
                    <a:p>
                      <a:r>
                        <a:rPr lang="en-US" sz="1800" dirty="0"/>
                        <a:t>Exposure Type</a:t>
                      </a:r>
                    </a:p>
                  </a:txBody>
                  <a:tcPr marL="45720" marR="45720"/>
                </a:tc>
                <a:tc>
                  <a:txBody>
                    <a:bodyPr/>
                    <a:lstStyle/>
                    <a:p>
                      <a:r>
                        <a:rPr lang="en-US" sz="1800" dirty="0"/>
                        <a:t>Distribution</a:t>
                      </a:r>
                    </a:p>
                  </a:txBody>
                  <a:tcPr marL="45720" marR="45720"/>
                </a:tc>
                <a:tc>
                  <a:txBody>
                    <a:bodyPr/>
                    <a:lstStyle/>
                    <a:p>
                      <a:r>
                        <a:rPr lang="en-US" sz="1800" dirty="0"/>
                        <a:t>Clearance Class</a:t>
                      </a:r>
                    </a:p>
                  </a:txBody>
                  <a:tcPr marL="45720" marR="45720"/>
                </a:tc>
                <a:tc>
                  <a:txBody>
                    <a:bodyPr/>
                    <a:lstStyle/>
                    <a:p>
                      <a:r>
                        <a:rPr lang="en-US" sz="1800" dirty="0"/>
                        <a:t>Coefficient Type</a:t>
                      </a:r>
                    </a:p>
                  </a:txBody>
                  <a:tcPr marL="45720" marR="45720"/>
                </a:tc>
                <a:tc>
                  <a:txBody>
                    <a:bodyPr/>
                    <a:lstStyle/>
                    <a:p>
                      <a:r>
                        <a:rPr lang="en-US" sz="1800" dirty="0"/>
                        <a:t>Intake Type</a:t>
                      </a:r>
                    </a:p>
                  </a:txBody>
                  <a:tcPr marL="45720" marR="45720"/>
                </a:tc>
                <a:tc>
                  <a:txBody>
                    <a:bodyPr/>
                    <a:lstStyle/>
                    <a:p>
                      <a:r>
                        <a:rPr lang="en-US" sz="1800" dirty="0"/>
                        <a:t>Age Group</a:t>
                      </a:r>
                    </a:p>
                  </a:txBody>
                  <a:tcPr marL="45720" marR="45720"/>
                </a:tc>
                <a:tc>
                  <a:txBody>
                    <a:bodyPr/>
                    <a:lstStyle/>
                    <a:p>
                      <a:r>
                        <a:rPr lang="en-US" sz="1800" dirty="0"/>
                        <a:t>Particle Size (</a:t>
                      </a:r>
                      <a:r>
                        <a:rPr lang="el-GR" sz="1800" dirty="0"/>
                        <a:t>μ</a:t>
                      </a:r>
                      <a:r>
                        <a:rPr lang="en-US" sz="1800" dirty="0"/>
                        <a:t>m)</a:t>
                      </a:r>
                    </a:p>
                  </a:txBody>
                  <a:tcPr marL="45720" marR="45720"/>
                </a:tc>
                <a:tc>
                  <a:txBody>
                    <a:bodyPr/>
                    <a:lstStyle/>
                    <a:p>
                      <a:r>
                        <a:rPr lang="en-US" sz="1800" dirty="0"/>
                        <a:t>f1 Value</a:t>
                      </a:r>
                    </a:p>
                  </a:txBody>
                  <a:tcPr marL="45720" marR="45720"/>
                </a:tc>
                <a:extLst>
                  <a:ext uri="{0D108BD9-81ED-4DB2-BD59-A6C34878D82A}">
                    <a16:rowId xmlns:a16="http://schemas.microsoft.com/office/drawing/2014/main" val="3701746144"/>
                  </a:ext>
                </a:extLst>
              </a:tr>
              <a:tr h="4377559">
                <a:tc>
                  <a:txBody>
                    <a:bodyPr/>
                    <a:lstStyle/>
                    <a:p>
                      <a:r>
                        <a:rPr lang="en-US" sz="1800" dirty="0"/>
                        <a:t>[external]</a:t>
                      </a:r>
                    </a:p>
                    <a:p>
                      <a:r>
                        <a:rPr lang="en-US" sz="1800" dirty="0"/>
                        <a:t>Chronic</a:t>
                      </a:r>
                    </a:p>
                    <a:p>
                      <a:r>
                        <a:rPr lang="en-US" sz="1800" dirty="0"/>
                        <a:t>Acute</a:t>
                      </a:r>
                    </a:p>
                  </a:txBody>
                  <a:tcPr marL="45720" marR="45720"/>
                </a:tc>
                <a:tc>
                  <a:txBody>
                    <a:bodyPr/>
                    <a:lstStyle/>
                    <a:p>
                      <a:r>
                        <a:rPr lang="en-US" sz="1800" dirty="0"/>
                        <a:t>[external]</a:t>
                      </a:r>
                    </a:p>
                    <a:p>
                      <a:r>
                        <a:rPr lang="en-US" sz="1800" dirty="0"/>
                        <a:t>Lognormal</a:t>
                      </a:r>
                    </a:p>
                    <a:p>
                      <a:r>
                        <a:rPr lang="en-US" sz="1800" dirty="0"/>
                        <a:t>Monodispersed</a:t>
                      </a:r>
                    </a:p>
                  </a:txBody>
                  <a:tcPr marL="45720" marR="45720"/>
                </a:tc>
                <a:tc>
                  <a:txBody>
                    <a:bodyPr/>
                    <a:lstStyle/>
                    <a:p>
                      <a:r>
                        <a:rPr lang="en-US" sz="1800" dirty="0"/>
                        <a:t>D/W/Y</a:t>
                      </a:r>
                    </a:p>
                    <a:p>
                      <a:r>
                        <a:rPr lang="en-US" sz="1800" dirty="0"/>
                        <a:t>S/M/F</a:t>
                      </a:r>
                    </a:p>
                    <a:p>
                      <a:r>
                        <a:rPr lang="en-US" sz="1800" dirty="0"/>
                        <a:t>G</a:t>
                      </a:r>
                    </a:p>
                    <a:p>
                      <a:r>
                        <a:rPr lang="en-US" sz="1800" dirty="0"/>
                        <a:t>V</a:t>
                      </a:r>
                    </a:p>
                  </a:txBody>
                  <a:tcPr marL="45720" marR="45720"/>
                </a:tc>
                <a:tc>
                  <a:txBody>
                    <a:bodyPr/>
                    <a:lstStyle/>
                    <a:p>
                      <a:r>
                        <a:rPr lang="en-US" sz="1800" dirty="0"/>
                        <a:t>External</a:t>
                      </a:r>
                    </a:p>
                    <a:p>
                      <a:r>
                        <a:rPr lang="en-US" sz="1800" dirty="0"/>
                        <a:t>Inhalation</a:t>
                      </a:r>
                    </a:p>
                    <a:p>
                      <a:r>
                        <a:rPr lang="en-US" sz="1800" dirty="0"/>
                        <a:t>Ingestion</a:t>
                      </a:r>
                    </a:p>
                    <a:p>
                      <a:r>
                        <a:rPr lang="en-US" sz="1800" dirty="0"/>
                        <a:t>Vapors</a:t>
                      </a:r>
                    </a:p>
                    <a:p>
                      <a:endParaRPr lang="en-US" sz="1800" dirty="0"/>
                    </a:p>
                  </a:txBody>
                  <a:tcPr marL="45720" marR="45720"/>
                </a:tc>
                <a:tc>
                  <a:txBody>
                    <a:bodyPr/>
                    <a:lstStyle/>
                    <a:p>
                      <a:r>
                        <a:rPr lang="en-US" sz="1800" dirty="0"/>
                        <a:t>1 cm Soil</a:t>
                      </a:r>
                    </a:p>
                    <a:p>
                      <a:r>
                        <a:rPr lang="en-US" sz="1800" dirty="0"/>
                        <a:t>15 cm Soil</a:t>
                      </a:r>
                    </a:p>
                    <a:p>
                      <a:r>
                        <a:rPr lang="en-US" sz="1800" dirty="0"/>
                        <a:t>5 cm Soil</a:t>
                      </a:r>
                    </a:p>
                    <a:p>
                      <a:r>
                        <a:rPr lang="en-US" sz="1800" dirty="0"/>
                        <a:t>Air Submersion</a:t>
                      </a:r>
                    </a:p>
                    <a:p>
                      <a:r>
                        <a:rPr lang="en-US" sz="1800" dirty="0"/>
                        <a:t>Infinite Soil</a:t>
                      </a:r>
                    </a:p>
                    <a:p>
                      <a:r>
                        <a:rPr lang="en-US" sz="1800" dirty="0"/>
                        <a:t>Surface Source</a:t>
                      </a:r>
                    </a:p>
                    <a:p>
                      <a:r>
                        <a:rPr lang="en-US" sz="1800" dirty="0"/>
                        <a:t>Water Immersion</a:t>
                      </a:r>
                    </a:p>
                  </a:txBody>
                  <a:tcPr marL="45720" marR="45720"/>
                </a:tc>
                <a:tc>
                  <a:txBody>
                    <a:bodyPr/>
                    <a:lstStyle/>
                    <a:p>
                      <a:r>
                        <a:rPr lang="en-US" sz="1800" dirty="0"/>
                        <a:t>100 D</a:t>
                      </a:r>
                    </a:p>
                    <a:p>
                      <a:r>
                        <a:rPr lang="en-US" sz="1800" dirty="0"/>
                        <a:t>365 D</a:t>
                      </a:r>
                    </a:p>
                    <a:p>
                      <a:r>
                        <a:rPr lang="en-US" sz="1800" dirty="0"/>
                        <a:t>1835 D</a:t>
                      </a:r>
                    </a:p>
                    <a:p>
                      <a:r>
                        <a:rPr lang="en-US" sz="1800" dirty="0"/>
                        <a:t>3650 D</a:t>
                      </a:r>
                    </a:p>
                    <a:p>
                      <a:r>
                        <a:rPr lang="en-US" sz="1800" dirty="0"/>
                        <a:t>5475 D</a:t>
                      </a:r>
                    </a:p>
                    <a:p>
                      <a:r>
                        <a:rPr lang="en-US" sz="1800" dirty="0"/>
                        <a:t>9125 D</a:t>
                      </a:r>
                    </a:p>
                  </a:txBody>
                  <a:tcPr marL="45720" marR="45720"/>
                </a:tc>
                <a:tc>
                  <a:txBody>
                    <a:bodyPr/>
                    <a:lstStyle/>
                    <a:p>
                      <a:r>
                        <a:rPr lang="en-US" sz="1800" dirty="0"/>
                        <a:t>0.001</a:t>
                      </a:r>
                    </a:p>
                    <a:p>
                      <a:r>
                        <a:rPr lang="en-US" sz="1800" dirty="0"/>
                        <a:t>0.003</a:t>
                      </a:r>
                    </a:p>
                    <a:p>
                      <a:r>
                        <a:rPr lang="en-US" sz="1800" dirty="0"/>
                        <a:t>0.001</a:t>
                      </a:r>
                    </a:p>
                    <a:p>
                      <a:r>
                        <a:rPr lang="en-US" sz="1800" dirty="0"/>
                        <a:t>0.003</a:t>
                      </a:r>
                    </a:p>
                    <a:p>
                      <a:r>
                        <a:rPr lang="en-US" sz="1800" dirty="0"/>
                        <a:t>0.1</a:t>
                      </a:r>
                    </a:p>
                    <a:p>
                      <a:r>
                        <a:rPr lang="en-US" sz="1800" dirty="0"/>
                        <a:t>0.3</a:t>
                      </a:r>
                    </a:p>
                    <a:p>
                      <a:r>
                        <a:rPr lang="en-US" sz="1800" dirty="0"/>
                        <a:t>1.0</a:t>
                      </a:r>
                    </a:p>
                    <a:p>
                      <a:r>
                        <a:rPr lang="en-US" sz="1800" dirty="0"/>
                        <a:t>3.0</a:t>
                      </a:r>
                    </a:p>
                    <a:p>
                      <a:r>
                        <a:rPr lang="en-US" sz="1800" dirty="0"/>
                        <a:t>5.0</a:t>
                      </a:r>
                    </a:p>
                    <a:p>
                      <a:r>
                        <a:rPr lang="en-US" sz="1800" dirty="0"/>
                        <a:t>10.0</a:t>
                      </a:r>
                    </a:p>
                    <a:p>
                      <a:r>
                        <a:rPr lang="en-US" sz="1800" dirty="0"/>
                        <a:t>30.0</a:t>
                      </a:r>
                    </a:p>
                  </a:txBody>
                  <a:tcPr marL="45720" marR="45720"/>
                </a:tc>
                <a:tc>
                  <a:txBody>
                    <a:bodyPr/>
                    <a:lstStyle/>
                    <a:p>
                      <a:r>
                        <a:rPr lang="en-US" sz="1800" dirty="0"/>
                        <a:t>5E-4</a:t>
                      </a:r>
                    </a:p>
                    <a:p>
                      <a:r>
                        <a:rPr lang="en-US" sz="1800" dirty="0"/>
                        <a:t>2E-4</a:t>
                      </a:r>
                    </a:p>
                    <a:p>
                      <a:r>
                        <a:rPr lang="en-US" sz="1800" dirty="0"/>
                        <a:t>1E-4</a:t>
                      </a:r>
                    </a:p>
                    <a:p>
                      <a:r>
                        <a:rPr lang="en-US" sz="1800" dirty="0"/>
                        <a:t>0.005</a:t>
                      </a:r>
                    </a:p>
                    <a:p>
                      <a:r>
                        <a:rPr lang="en-US" sz="1800" dirty="0"/>
                        <a:t>0.002</a:t>
                      </a:r>
                    </a:p>
                    <a:p>
                      <a:r>
                        <a:rPr lang="en-US" sz="1800" dirty="0"/>
                        <a:t>0.001</a:t>
                      </a:r>
                    </a:p>
                    <a:p>
                      <a:r>
                        <a:rPr lang="en-US" sz="1800" dirty="0"/>
                        <a:t>0.05</a:t>
                      </a:r>
                    </a:p>
                    <a:p>
                      <a:r>
                        <a:rPr lang="en-US" sz="1800" dirty="0"/>
                        <a:t>0.02</a:t>
                      </a:r>
                    </a:p>
                    <a:p>
                      <a:r>
                        <a:rPr lang="en-US" sz="1800" dirty="0"/>
                        <a:t>0.01</a:t>
                      </a:r>
                    </a:p>
                    <a:p>
                      <a:r>
                        <a:rPr lang="en-US" sz="1800" dirty="0"/>
                        <a:t>0.8</a:t>
                      </a:r>
                    </a:p>
                    <a:p>
                      <a:r>
                        <a:rPr lang="en-US" sz="1800" dirty="0"/>
                        <a:t>0.5</a:t>
                      </a:r>
                    </a:p>
                    <a:p>
                      <a:r>
                        <a:rPr lang="en-US" sz="1800" dirty="0"/>
                        <a:t>0.4</a:t>
                      </a:r>
                    </a:p>
                    <a:p>
                      <a:r>
                        <a:rPr lang="en-US" sz="1800" dirty="0"/>
                        <a:t>0.3</a:t>
                      </a:r>
                    </a:p>
                    <a:p>
                      <a:r>
                        <a:rPr lang="en-US" sz="1800" dirty="0"/>
                        <a:t>0.2</a:t>
                      </a:r>
                    </a:p>
                    <a:p>
                      <a:r>
                        <a:rPr lang="en-US" sz="1800" dirty="0"/>
                        <a:t>0.1</a:t>
                      </a:r>
                    </a:p>
                    <a:p>
                      <a:r>
                        <a:rPr lang="en-US" sz="1800" dirty="0"/>
                        <a:t>1.0</a:t>
                      </a:r>
                    </a:p>
                  </a:txBody>
                  <a:tcPr marL="45720" marR="45720"/>
                </a:tc>
                <a:extLst>
                  <a:ext uri="{0D108BD9-81ED-4DB2-BD59-A6C34878D82A}">
                    <a16:rowId xmlns:a16="http://schemas.microsoft.com/office/drawing/2014/main" val="901931941"/>
                  </a:ext>
                </a:extLst>
              </a:tr>
            </a:tbl>
          </a:graphicData>
        </a:graphic>
      </p:graphicFrame>
    </p:spTree>
    <p:extLst>
      <p:ext uri="{BB962C8B-B14F-4D97-AF65-F5344CB8AC3E}">
        <p14:creationId xmlns:p14="http://schemas.microsoft.com/office/powerpoint/2010/main" val="283583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85CFD-5868-295B-C0AE-1BB9D0FC8879}"/>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DD4EC03D-69F8-8BF6-3989-D96AF43D57B8}"/>
              </a:ext>
            </a:extLst>
          </p:cNvPr>
          <p:cNvSpPr>
            <a:spLocks noGrp="1"/>
          </p:cNvSpPr>
          <p:nvPr>
            <p:ph type="title"/>
          </p:nvPr>
        </p:nvSpPr>
        <p:spPr>
          <a:xfrm>
            <a:off x="1371600" y="685800"/>
            <a:ext cx="8073512" cy="874673"/>
          </a:xfrm>
        </p:spPr>
        <p:txBody>
          <a:bodyPr/>
          <a:lstStyle/>
          <a:p>
            <a:r>
              <a:rPr lang="en-US" dirty="0"/>
              <a:t>Opportunity for Improvement: Chemical Form</a:t>
            </a:r>
          </a:p>
        </p:txBody>
      </p:sp>
      <p:sp>
        <p:nvSpPr>
          <p:cNvPr id="4" name="Content Placeholder 3">
            <a:extLst>
              <a:ext uri="{FF2B5EF4-FFF2-40B4-BE49-F238E27FC236}">
                <a16:creationId xmlns:a16="http://schemas.microsoft.com/office/drawing/2014/main" id="{DBBB3A26-8842-2D0C-A504-AB84928DD86B}"/>
              </a:ext>
            </a:extLst>
          </p:cNvPr>
          <p:cNvSpPr>
            <a:spLocks noGrp="1"/>
          </p:cNvSpPr>
          <p:nvPr>
            <p:ph sz="quarter" idx="20"/>
          </p:nvPr>
        </p:nvSpPr>
        <p:spPr/>
        <p:txBody>
          <a:bodyPr/>
          <a:lstStyle/>
          <a:p>
            <a:r>
              <a:rPr lang="en-US" dirty="0"/>
              <a:t>10 CGR 20.1204 - Determination of Internal Exposure</a:t>
            </a:r>
          </a:p>
          <a:p>
            <a:r>
              <a:rPr lang="en-US" dirty="0"/>
              <a:t>(c) When specific information on the physical and biochemical properties of the radionuclides taken into the body or the behavior or the material in an individual is known, the licensee may—</a:t>
            </a:r>
          </a:p>
          <a:p>
            <a:pPr lvl="1"/>
            <a:r>
              <a:rPr lang="en-US" dirty="0"/>
              <a:t>(1) Use that information to calculate the committed effective dose equivalent, and, if used, the licensee shall document that information in the individual's record; and</a:t>
            </a:r>
          </a:p>
          <a:p>
            <a:pPr lvl="1"/>
            <a:r>
              <a:rPr lang="en-US" dirty="0"/>
              <a:t>(2) Upon prior approval of the Commission, adjust the DAC or ALI values to reflect the actual physical and chemical characteristics of airborne radioactive material (e.g., aerosol size distribution or density); and</a:t>
            </a:r>
          </a:p>
          <a:p>
            <a:pPr lvl="1"/>
            <a:r>
              <a:rPr lang="en-US" dirty="0"/>
              <a:t>(3) Separately assess the contribution of fractional intakes of Class D, W, or Y compounds of a given radionuclide (see appendix B to part 20) to the committed effective dose equivalent.</a:t>
            </a:r>
          </a:p>
          <a:p>
            <a:endParaRPr lang="en-US" dirty="0"/>
          </a:p>
        </p:txBody>
      </p:sp>
    </p:spTree>
    <p:extLst>
      <p:ext uri="{BB962C8B-B14F-4D97-AF65-F5344CB8AC3E}">
        <p14:creationId xmlns:p14="http://schemas.microsoft.com/office/powerpoint/2010/main" val="11970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FCB35-DE5F-9D2B-E130-55909C11A80D}"/>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5ECAEA39-32B3-816A-D9B2-3B2909B7801A}"/>
              </a:ext>
            </a:extLst>
          </p:cNvPr>
          <p:cNvSpPr>
            <a:spLocks noGrp="1"/>
          </p:cNvSpPr>
          <p:nvPr>
            <p:ph type="title"/>
          </p:nvPr>
        </p:nvSpPr>
        <p:spPr>
          <a:xfrm>
            <a:off x="1316249" y="4902625"/>
            <a:ext cx="12678047" cy="1826097"/>
          </a:xfrm>
        </p:spPr>
        <p:txBody>
          <a:bodyPr/>
          <a:lstStyle/>
          <a:p>
            <a:pPr algn="r"/>
            <a:r>
              <a:rPr lang="en-US" sz="5400" dirty="0"/>
              <a:t>MACCS 4.2 Health Physics Changes</a:t>
            </a:r>
          </a:p>
        </p:txBody>
      </p:sp>
    </p:spTree>
    <p:extLst>
      <p:ext uri="{BB962C8B-B14F-4D97-AF65-F5344CB8AC3E}">
        <p14:creationId xmlns:p14="http://schemas.microsoft.com/office/powerpoint/2010/main" val="25566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EFC8D-F35F-2F21-92DE-1D2704389C0B}"/>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39E65B2C-CD81-E688-C87D-5230D0414F77}"/>
              </a:ext>
            </a:extLst>
          </p:cNvPr>
          <p:cNvSpPr>
            <a:spLocks noGrp="1"/>
          </p:cNvSpPr>
          <p:nvPr>
            <p:ph type="title"/>
          </p:nvPr>
        </p:nvSpPr>
        <p:spPr/>
        <p:txBody>
          <a:bodyPr/>
          <a:lstStyle/>
          <a:p>
            <a:r>
              <a:rPr lang="en-US" dirty="0"/>
              <a:t>Addition of TEDE Values to DCF File</a:t>
            </a:r>
          </a:p>
        </p:txBody>
      </p:sp>
      <p:sp>
        <p:nvSpPr>
          <p:cNvPr id="4" name="Content Placeholder 3">
            <a:extLst>
              <a:ext uri="{FF2B5EF4-FFF2-40B4-BE49-F238E27FC236}">
                <a16:creationId xmlns:a16="http://schemas.microsoft.com/office/drawing/2014/main" id="{B10AF345-7EA1-DE24-B724-4EEAA43A24EA}"/>
              </a:ext>
            </a:extLst>
          </p:cNvPr>
          <p:cNvSpPr>
            <a:spLocks noGrp="1"/>
          </p:cNvSpPr>
          <p:nvPr>
            <p:ph sz="quarter" idx="20"/>
          </p:nvPr>
        </p:nvSpPr>
        <p:spPr/>
        <p:txBody>
          <a:bodyPr/>
          <a:lstStyle/>
          <a:p>
            <a:r>
              <a:rPr lang="en-US" dirty="0"/>
              <a:t>Decisions needed to be made balancing updated ICRP 30 model-based dose coefficients and ICRP 26 dosimetry model choices </a:t>
            </a:r>
          </a:p>
          <a:p>
            <a:r>
              <a:rPr lang="en-US" dirty="0"/>
              <a:t>Important notes:</a:t>
            </a:r>
          </a:p>
          <a:p>
            <a:pPr lvl="1"/>
            <a:r>
              <a:rPr lang="en-US" dirty="0"/>
              <a:t>ICRP 26 dosimetry model has a different definition of clearance classes</a:t>
            </a:r>
          </a:p>
          <a:p>
            <a:pPr lvl="1"/>
            <a:r>
              <a:rPr lang="en-US" dirty="0"/>
              <a:t>Clearance classes are consistent across the inhalation and ingestion pathways </a:t>
            </a:r>
          </a:p>
          <a:p>
            <a:pPr lvl="1"/>
            <a:r>
              <a:rPr lang="en-US" dirty="0"/>
              <a:t>DCFPAK version 2007a used</a:t>
            </a:r>
          </a:p>
          <a:p>
            <a:pPr marL="548640" lvl="1" indent="0">
              <a:buNone/>
            </a:pPr>
            <a:endParaRPr lang="en-US" dirty="0"/>
          </a:p>
        </p:txBody>
      </p:sp>
    </p:spTree>
    <p:extLst>
      <p:ext uri="{BB962C8B-B14F-4D97-AF65-F5344CB8AC3E}">
        <p14:creationId xmlns:p14="http://schemas.microsoft.com/office/powerpoint/2010/main" val="15608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E0D45E-BC53-272C-BB4C-5CE3E0143184}"/>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6D1F4CB6-96EF-7825-6119-2CE911EFBA29}"/>
              </a:ext>
            </a:extLst>
          </p:cNvPr>
          <p:cNvSpPr>
            <a:spLocks noGrp="1"/>
          </p:cNvSpPr>
          <p:nvPr>
            <p:ph type="title"/>
          </p:nvPr>
        </p:nvSpPr>
        <p:spPr/>
        <p:txBody>
          <a:bodyPr/>
          <a:lstStyle/>
          <a:p>
            <a:r>
              <a:rPr lang="en-US" dirty="0"/>
              <a:t>Acute Skin Deposition Pathway</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F7091C4-B46E-8611-5BFE-176D2D587E2E}"/>
                  </a:ext>
                </a:extLst>
              </p:cNvPr>
              <p:cNvSpPr>
                <a:spLocks noGrp="1"/>
              </p:cNvSpPr>
              <p:nvPr>
                <p:ph sz="quarter" idx="20"/>
              </p:nvPr>
            </p:nvSpPr>
            <p:spPr/>
            <p:txBody>
              <a:bodyPr/>
              <a:lstStyle/>
              <a:p>
                <a:pPr marL="342900" marR="0" lvl="0" indent="-342900">
                  <a:spcBef>
                    <a:spcPts val="200"/>
                  </a:spcBef>
                  <a:spcAft>
                    <a:spcPts val="200"/>
                  </a:spcAft>
                  <a:buFont typeface="Symbol" panose="05050102010706020507" pitchFamily="18" charset="2"/>
                  <a:buChar char=""/>
                </a:pPr>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Symbol" panose="05050102010706020507" pitchFamily="18" charset="2"/>
                  <a:buChar char=""/>
                </a:pPr>
                <a:endParaRPr lang="en-US" sz="1800" i="1" dirty="0">
                  <a:latin typeface="Cambria Math"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𝐷𝑆</m:t>
                    </m:r>
                  </m:oMath>
                </a14:m>
                <a:r>
                  <a:rPr lang="en-US" sz="1800" dirty="0">
                    <a:effectLst/>
                    <a:latin typeface="Garamond" panose="02020404030301010803" pitchFamily="18" charset="0"/>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Sv</m:t>
                        </m:r>
                      </m:e>
                    </m:d>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1800" dirty="0">
                    <a:effectLst/>
                    <a:latin typeface="Garamond" panose="02020404030301010803" pitchFamily="18" charset="0"/>
                    <a:ea typeface="Yu Mincho" panose="02020400000000000000" pitchFamily="18" charset="-128"/>
                    <a:cs typeface="Times New Roman" panose="02020603050405020304" pitchFamily="18" charset="0"/>
                  </a:rPr>
                  <a:t>=</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acute dose from skin deposition during passage of a plume segment over a fine spatial element</a:t>
                </a:r>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𝐷𝐶</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1800" dirty="0">
                    <a:effectLst/>
                    <a:latin typeface="Garamond" panose="02020404030301010803" pitchFamily="18" charset="0"/>
                    <a:ea typeface="Yu Mincho" panose="02020400000000000000" pitchFamily="18" charset="-128"/>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Sv</m:t>
                        </m:r>
                        <m:r>
                          <a:rPr lang="en-US" sz="1800">
                            <a:effectLst/>
                            <a:latin typeface="Cambria Math" panose="02040503050406030204" pitchFamily="18" charset="0"/>
                            <a:ea typeface="Yu Mincho" panose="02020400000000000000" pitchFamily="18" charset="-128"/>
                            <a:cs typeface="Times New Roman" panose="02020603050405020304" pitchFamily="18" charset="0"/>
                          </a:rPr>
                          <m:t>∙ </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m</m:t>
                            </m:r>
                          </m:e>
                          <m:sup>
                            <m:r>
                              <a:rPr lang="en-US" sz="1800">
                                <a:effectLst/>
                                <a:latin typeface="Cambria Math" panose="02040503050406030204" pitchFamily="18" charset="0"/>
                                <a:ea typeface="Yu Mincho" panose="02020400000000000000" pitchFamily="18" charset="-128"/>
                                <a:cs typeface="Times New Roman" panose="02020603050405020304" pitchFamily="18" charset="0"/>
                              </a:rPr>
                              <m:t>2</m:t>
                            </m:r>
                          </m:sup>
                        </m:sSup>
                      </m:num>
                      <m:den>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Bq</m:t>
                        </m:r>
                      </m:den>
                    </m:f>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acute skin dose coefficient from skin deposition for radionuclide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i</m:t>
                    </m:r>
                  </m:oMath>
                </a14:m>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Symbol" panose="05050102010706020507" pitchFamily="18" charset="2"/>
                  <a:buChar char=""/>
                </a:pPr>
                <a14:m>
                  <m:oMath xmlns:m="http://schemas.openxmlformats.org/officeDocument/2006/math">
                    <m:sSubSup>
                      <m:sSub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𝐺</m:t>
                        </m:r>
                      </m:sup>
                    </m:sSubSup>
                  </m:oMath>
                </a14:m>
                <a:r>
                  <a:rPr lang="en-US" sz="1800" dirty="0">
                    <a:effectLst/>
                    <a:latin typeface="Garamond" panose="02020404030301010803" pitchFamily="18" charset="0"/>
                    <a:ea typeface="Yu Mincho" panose="02020400000000000000" pitchFamily="18" charset="-128"/>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Bq</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s</m:t>
                        </m:r>
                      </m:num>
                      <m:den>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Garamond" panose="02020404030301010803" pitchFamily="18" charset="0"/>
                    <a:ea typeface="Yu Mincho" panose="02020400000000000000" pitchFamily="18" charset="-128"/>
                    <a:cs typeface="Times New Roman" panose="02020603050405020304" pitchFamily="18" charset="0"/>
                  </a:rPr>
                  <a:t>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time-integrated ground-level air concentration of radionuclide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under the plume centerline</a:t>
                </a:r>
              </a:p>
              <a:p>
                <a:pPr marL="342900" marR="0" lvl="0" indent="-342900">
                  <a:spcBef>
                    <a:spcPts val="200"/>
                  </a:spcBef>
                  <a:spcAft>
                    <a:spcPts val="200"/>
                  </a:spcAft>
                  <a:buFont typeface="Symbol" panose="05050102010706020507" pitchFamily="18" charset="2"/>
                  <a:buChar char=""/>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m</m:t>
                        </m:r>
                      </m:num>
                      <m:den>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s</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Garamond" panose="02020404030301010803" pitchFamily="18" charset="0"/>
                    <a:ea typeface="Yu Mincho" panose="02020400000000000000" pitchFamily="18" charset="-128"/>
                    <a:cs typeface="Times New Roman" panose="02020603050405020304" pitchFamily="18" charset="0"/>
                  </a:rPr>
                  <a:t>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deposition velocity to skin, which in the code is a fixed value of 0.01 m/s</a:t>
                </a:r>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off-centerline correction factor </a:t>
                </a:r>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fraction of exposure duration during the plume passage, equal to TE/TO; where TE is the exposure time(s) of an individual at the fine spatial element and TO is the time duration(s) of a plume segment over the fine spatial element</a:t>
                </a:r>
              </a:p>
              <a:p>
                <a:pPr marL="342900" marR="0" lvl="0" indent="-342900">
                  <a:spcBef>
                    <a:spcPts val="200"/>
                  </a:spcBef>
                  <a:spcAft>
                    <a:spcPts val="6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𝑆𝐹𝑆</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skin dose protection factor</a:t>
                </a:r>
                <a:endParaRPr lang="en-US" sz="1800" dirty="0">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200"/>
                  </a:spcBef>
                  <a:spcAft>
                    <a:spcPts val="600"/>
                  </a:spcAft>
                  <a:buFont typeface="Symbol" panose="05050102010706020507" pitchFamily="18" charset="2"/>
                  <a:buChar char=""/>
                </a:pPr>
                <a:endParaRPr lang="en-US" dirty="0"/>
              </a:p>
              <a:p>
                <a:endParaRPr lang="en-US" dirty="0"/>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𝐷𝑅𝐶</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acute skin dose rate coefficient, which in MACCS has a fixed value of 5.4 x 10</a:t>
                </a:r>
                <a:r>
                  <a:rPr lang="en-US" sz="1800" baseline="30000" dirty="0">
                    <a:effectLst/>
                    <a:latin typeface="Garamond" panose="02020404030301010803" pitchFamily="18" charset="0"/>
                    <a:ea typeface="Times New Roman" panose="02020603050405020304" pitchFamily="18" charset="0"/>
                    <a:cs typeface="Times New Roman" panose="02020603050405020304" pitchFamily="18" charset="0"/>
                  </a:rPr>
                  <a:t>-14 </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Sv·m</a:t>
                </a:r>
                <a:r>
                  <a:rPr lang="en-US" sz="1800" baseline="30000" dirty="0">
                    <a:effectLst/>
                    <a:latin typeface="Garamond" panose="02020404030301010803" pitchFamily="18" charset="0"/>
                    <a:ea typeface="Times New Roman" panose="02020603050405020304" pitchFamily="18" charset="0"/>
                    <a:cs typeface="Times New Roman" panose="02020603050405020304" pitchFamily="18" charset="0"/>
                  </a:rPr>
                  <a:t>2</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a:t>
                </a:r>
                <a:r>
                  <a:rPr lang="en-US" sz="1800" dirty="0" err="1">
                    <a:effectLst/>
                    <a:latin typeface="Garamond" panose="02020404030301010803" pitchFamily="18" charset="0"/>
                    <a:ea typeface="Times New Roman" panose="02020603050405020304" pitchFamily="18" charset="0"/>
                    <a:cs typeface="Times New Roman" panose="02020603050405020304" pitchFamily="18" charset="0"/>
                  </a:rPr>
                  <a:t>Bq·s</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a:t>
                </a:r>
              </a:p>
              <a:p>
                <a:pPr marL="342900" marR="0" lvl="0" indent="-342900">
                  <a:spcBef>
                    <a:spcPts val="200"/>
                  </a:spcBef>
                  <a:spcAft>
                    <a:spcPts val="200"/>
                  </a:spcAft>
                  <a:buFont typeface="Symbol" panose="05050102010706020507" pitchFamily="18" charset="2"/>
                  <a:buChar char=""/>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decay constant (s</a:t>
                </a:r>
                <a:r>
                  <a:rPr lang="en-US" sz="1800" baseline="30000" dirty="0">
                    <a:effectLst/>
                    <a:latin typeface="Garamond" panose="02020404030301010803" pitchFamily="18" charset="0"/>
                    <a:ea typeface="Times New Roman" panose="02020603050405020304" pitchFamily="18" charset="0"/>
                    <a:cs typeface="Times New Roman" panose="02020603050405020304" pitchFamily="18" charset="0"/>
                  </a:rPr>
                  <a:t>-1</a:t>
                </a: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of radionuclide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oMath>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Symbol" panose="05050102010706020507" pitchFamily="18" charset="2"/>
                  <a:buChar char=""/>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oMath>
                </a14:m>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	= residence time (s) of radionuclide material on the skin</a:t>
                </a:r>
                <a:endParaRPr lang="en-US" dirty="0"/>
              </a:p>
            </p:txBody>
          </p:sp>
        </mc:Choice>
        <mc:Fallback xmlns="">
          <p:sp>
            <p:nvSpPr>
              <p:cNvPr id="4" name="Content Placeholder 3">
                <a:extLst>
                  <a:ext uri="{FF2B5EF4-FFF2-40B4-BE49-F238E27FC236}">
                    <a16:creationId xmlns:a16="http://schemas.microsoft.com/office/drawing/2014/main" id="{BF7091C4-B46E-8611-5BFE-176D2D587E2E}"/>
                  </a:ext>
                </a:extLst>
              </p:cNvPr>
              <p:cNvSpPr>
                <a:spLocks noGrp="1" noRot="1" noChangeAspect="1" noMove="1" noResize="1" noEditPoints="1" noAdjustHandles="1" noChangeArrowheads="1" noChangeShapeType="1" noTextEdit="1"/>
              </p:cNvSpPr>
              <p:nvPr>
                <p:ph sz="quarter" idx="20"/>
              </p:nvPr>
            </p:nvSpPr>
            <p:spPr>
              <a:blipFill>
                <a:blip r:embed="rId2"/>
                <a:stretch>
                  <a:fillRect l="-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3425003-8A08-9F67-BC67-793D635F4B61}"/>
                  </a:ext>
                </a:extLst>
              </p:cNvPr>
              <p:cNvGraphicFramePr>
                <a:graphicFrameLocks noGrp="1"/>
              </p:cNvGraphicFramePr>
              <p:nvPr>
                <p:extLst>
                  <p:ext uri="{D42A27DB-BD31-4B8C-83A1-F6EECF244321}">
                    <p14:modId xmlns:p14="http://schemas.microsoft.com/office/powerpoint/2010/main" val="3550251699"/>
                  </p:ext>
                </p:extLst>
              </p:nvPr>
            </p:nvGraphicFramePr>
            <p:xfrm>
              <a:off x="1371600" y="1617883"/>
              <a:ext cx="5448935" cy="879285"/>
            </p:xfrm>
            <a:graphic>
              <a:graphicData uri="http://schemas.openxmlformats.org/drawingml/2006/table">
                <a:tbl>
                  <a:tblPr firstRow="1" firstCol="1" bandRow="1">
                    <a:tableStyleId>{00A15C55-8517-42AA-B614-E9B94910E393}</a:tableStyleId>
                  </a:tblPr>
                  <a:tblGrid>
                    <a:gridCol w="5448935">
                      <a:extLst>
                        <a:ext uri="{9D8B030D-6E8A-4147-A177-3AD203B41FA5}">
                          <a16:colId xmlns:a16="http://schemas.microsoft.com/office/drawing/2014/main" val="3282585680"/>
                        </a:ext>
                      </a:extLst>
                    </a:gridCol>
                  </a:tblGrid>
                  <a:tr h="627380">
                    <a:tc>
                      <a:txBody>
                        <a:bodyPr/>
                        <a:lstStyle/>
                        <a:p>
                          <a:pPr marL="0" marR="0" algn="ctr">
                            <a:spcBef>
                              <a:spcPts val="0"/>
                            </a:spcBef>
                            <a:spcAft>
                              <a:spcPts val="60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𝐷𝑆</m:t>
                                </m:r>
                                <m:r>
                                  <a:rPr lang="en-US" sz="1800">
                                    <a:effectLst/>
                                    <a:latin typeface="Cambria Math" panose="02040503050406030204" pitchFamily="18" charset="0"/>
                                  </a:rPr>
                                  <m:t>=</m:t>
                                </m:r>
                                <m:d>
                                  <m:dPr>
                                    <m:ctrlPr>
                                      <a:rPr lang="en-US" sz="1800" i="1">
                                        <a:effectLst/>
                                        <a:latin typeface="Cambria Math" panose="02040503050406030204" pitchFamily="18" charset="0"/>
                                      </a:rPr>
                                    </m:ctrlPr>
                                  </m:dPr>
                                  <m:e>
                                    <m:nary>
                                      <m:naryPr>
                                        <m:chr m:val="∑"/>
                                        <m:limLoc m:val="undOvr"/>
                                        <m:supHide m:val="on"/>
                                        <m:ctrlPr>
                                          <a:rPr lang="en-US" sz="1800" i="1">
                                            <a:effectLst/>
                                            <a:latin typeface="Cambria Math" panose="02040503050406030204" pitchFamily="18" charset="0"/>
                                          </a:rPr>
                                        </m:ctrlPr>
                                      </m:naryPr>
                                      <m:sub>
                                        <m:r>
                                          <a:rPr lang="en-US" sz="1800">
                                            <a:effectLst/>
                                            <a:latin typeface="Cambria Math" panose="02040503050406030204" pitchFamily="18" charset="0"/>
                                          </a:rPr>
                                          <m:t>𝑖</m:t>
                                        </m:r>
                                      </m:sub>
                                      <m:sup/>
                                      <m:e>
                                        <m:r>
                                          <a:rPr lang="en-US" sz="1800">
                                            <a:effectLst/>
                                            <a:latin typeface="Cambria Math" panose="02040503050406030204" pitchFamily="18" charset="0"/>
                                          </a:rPr>
                                          <m:t>𝐷𝐶</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𝑆</m:t>
                                            </m:r>
                                          </m:e>
                                          <m:sub>
                                            <m:r>
                                              <a:rPr lang="en-US" sz="1800">
                                                <a:effectLst/>
                                                <a:latin typeface="Cambria Math" panose="02040503050406030204" pitchFamily="18" charset="0"/>
                                              </a:rPr>
                                              <m:t>𝑖</m:t>
                                            </m:r>
                                          </m:sub>
                                        </m:sSub>
                                        <m:r>
                                          <a:rPr lang="en-US" sz="1800">
                                            <a:effectLst/>
                                            <a:latin typeface="Cambria Math" panose="02040503050406030204" pitchFamily="18" charset="0"/>
                                          </a:rPr>
                                          <m:t>∙</m:t>
                                        </m:r>
                                        <m:sSubSup>
                                          <m:sSubSupPr>
                                            <m:ctrlPr>
                                              <a:rPr lang="en-US" sz="1800" i="1">
                                                <a:effectLst/>
                                                <a:latin typeface="Cambria Math" panose="02040503050406030204" pitchFamily="18" charset="0"/>
                                              </a:rPr>
                                            </m:ctrlPr>
                                          </m:sSubSupPr>
                                          <m:e>
                                            <m:r>
                                              <m:rPr>
                                                <m:sty m:val="p"/>
                                              </m:rPr>
                                              <a:rPr lang="en-US" sz="1800">
                                                <a:effectLst/>
                                                <a:latin typeface="Cambria Math" panose="02040503050406030204" pitchFamily="18" charset="0"/>
                                              </a:rPr>
                                              <m:t>χ</m:t>
                                            </m:r>
                                          </m:e>
                                          <m:sub>
                                            <m:r>
                                              <m:rPr>
                                                <m:sty m:val="p"/>
                                              </m:rPr>
                                              <a:rPr lang="en-US" sz="1800">
                                                <a:effectLst/>
                                                <a:latin typeface="Cambria Math" panose="02040503050406030204" pitchFamily="18" charset="0"/>
                                              </a:rPr>
                                              <m:t>i</m:t>
                                            </m:r>
                                          </m:sub>
                                          <m:sup>
                                            <m:r>
                                              <m:rPr>
                                                <m:sty m:val="p"/>
                                              </m:rPr>
                                              <a:rPr lang="en-US" sz="1800">
                                                <a:effectLst/>
                                                <a:latin typeface="Cambria Math" panose="02040503050406030204" pitchFamily="18" charset="0"/>
                                              </a:rPr>
                                              <m:t>G</m:t>
                                            </m:r>
                                          </m:sup>
                                        </m:sSubSup>
                                      </m:e>
                                    </m:nary>
                                  </m:e>
                                </m:d>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𝑉</m:t>
                                    </m:r>
                                  </m:e>
                                  <m:sub>
                                    <m:r>
                                      <a:rPr lang="en-US" sz="1800">
                                        <a:effectLst/>
                                        <a:latin typeface="Cambria Math" panose="02040503050406030204" pitchFamily="18" charset="0"/>
                                      </a:rPr>
                                      <m:t>𝑑</m:t>
                                    </m:r>
                                  </m:sub>
                                </m:sSub>
                                <m:r>
                                  <a:rPr lang="en-US" sz="1800">
                                    <a:effectLst/>
                                    <a:latin typeface="Cambria Math" panose="02040503050406030204" pitchFamily="18" charset="0"/>
                                  </a:rPr>
                                  <m:t>∙</m:t>
                                </m:r>
                                <m:r>
                                  <a:rPr lang="en-US" sz="1800">
                                    <a:effectLst/>
                                    <a:latin typeface="Cambria Math" panose="02040503050406030204" pitchFamily="18" charset="0"/>
                                  </a:rPr>
                                  <m:t>𝑌</m:t>
                                </m:r>
                                <m:r>
                                  <a:rPr lang="en-US" sz="1800">
                                    <a:effectLst/>
                                    <a:latin typeface="Cambria Math" panose="02040503050406030204" pitchFamily="18" charset="0"/>
                                  </a:rPr>
                                  <m:t>∙</m:t>
                                </m:r>
                                <m:r>
                                  <a:rPr lang="en-US" sz="1800">
                                    <a:effectLst/>
                                    <a:latin typeface="Cambria Math" panose="02040503050406030204" pitchFamily="18" charset="0"/>
                                  </a:rPr>
                                  <m:t>𝐹</m:t>
                                </m:r>
                                <m:r>
                                  <a:rPr lang="en-US" sz="1800">
                                    <a:effectLst/>
                                    <a:latin typeface="Cambria Math" panose="02040503050406030204" pitchFamily="18" charset="0"/>
                                  </a:rPr>
                                  <m:t>∙</m:t>
                                </m:r>
                                <m:r>
                                  <a:rPr lang="en-US" sz="1800">
                                    <a:effectLst/>
                                    <a:latin typeface="Cambria Math" panose="02040503050406030204" pitchFamily="18" charset="0"/>
                                  </a:rPr>
                                  <m:t>𝑆𝐹𝑆</m:t>
                                </m:r>
                              </m:oMath>
                            </m:oMathPara>
                          </a14:m>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21123567"/>
                      </a:ext>
                    </a:extLst>
                  </a:tr>
                </a:tbl>
              </a:graphicData>
            </a:graphic>
          </p:graphicFrame>
        </mc:Choice>
        <mc:Fallback xmlns="">
          <p:graphicFrame>
            <p:nvGraphicFramePr>
              <p:cNvPr id="8" name="Table 7">
                <a:extLst>
                  <a:ext uri="{FF2B5EF4-FFF2-40B4-BE49-F238E27FC236}">
                    <a16:creationId xmlns:a16="http://schemas.microsoft.com/office/drawing/2014/main" id="{A3425003-8A08-9F67-BC67-793D635F4B61}"/>
                  </a:ext>
                </a:extLst>
              </p:cNvPr>
              <p:cNvGraphicFramePr>
                <a:graphicFrameLocks noGrp="1"/>
              </p:cNvGraphicFramePr>
              <p:nvPr>
                <p:extLst>
                  <p:ext uri="{D42A27DB-BD31-4B8C-83A1-F6EECF244321}">
                    <p14:modId xmlns:p14="http://schemas.microsoft.com/office/powerpoint/2010/main" val="3550251699"/>
                  </p:ext>
                </p:extLst>
              </p:nvPr>
            </p:nvGraphicFramePr>
            <p:xfrm>
              <a:off x="1371600" y="1617883"/>
              <a:ext cx="5448935" cy="879031"/>
            </p:xfrm>
            <a:graphic>
              <a:graphicData uri="http://schemas.openxmlformats.org/drawingml/2006/table">
                <a:tbl>
                  <a:tblPr firstRow="1" firstCol="1" bandRow="1">
                    <a:tableStyleId>{00A15C55-8517-42AA-B614-E9B94910E393}</a:tableStyleId>
                  </a:tblPr>
                  <a:tblGrid>
                    <a:gridCol w="5448935">
                      <a:extLst>
                        <a:ext uri="{9D8B030D-6E8A-4147-A177-3AD203B41FA5}">
                          <a16:colId xmlns:a16="http://schemas.microsoft.com/office/drawing/2014/main" val="3282585680"/>
                        </a:ext>
                      </a:extLst>
                    </a:gridCol>
                  </a:tblGrid>
                  <a:tr h="879031">
                    <a:tc>
                      <a:txBody>
                        <a:bodyPr/>
                        <a:lstStyle/>
                        <a:p>
                          <a:endParaRPr lang="en-US"/>
                        </a:p>
                      </a:txBody>
                      <a:tcPr marL="73025" marR="73025" marT="36830" marB="36830" anchor="ctr">
                        <a:blipFill>
                          <a:blip r:embed="rId3"/>
                          <a:stretch>
                            <a:fillRect l="-224" t="-690" r="-559" b="-2759"/>
                          </a:stretch>
                        </a:blipFill>
                      </a:tcPr>
                    </a:tc>
                    <a:extLst>
                      <a:ext uri="{0D108BD9-81ED-4DB2-BD59-A6C34878D82A}">
                        <a16:rowId xmlns:a16="http://schemas.microsoft.com/office/drawing/2014/main" val="32112356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8085B3A2-D1D4-8B7F-C746-75534D96DA5B}"/>
                  </a:ext>
                </a:extLst>
              </p:cNvPr>
              <p:cNvGraphicFramePr>
                <a:graphicFrameLocks noGrp="1"/>
              </p:cNvGraphicFramePr>
              <p:nvPr>
                <p:extLst>
                  <p:ext uri="{D42A27DB-BD31-4B8C-83A1-F6EECF244321}">
                    <p14:modId xmlns:p14="http://schemas.microsoft.com/office/powerpoint/2010/main" val="2145210145"/>
                  </p:ext>
                </p:extLst>
              </p:nvPr>
            </p:nvGraphicFramePr>
            <p:xfrm>
              <a:off x="1409701" y="5558623"/>
              <a:ext cx="5448935" cy="777304"/>
            </p:xfrm>
            <a:graphic>
              <a:graphicData uri="http://schemas.openxmlformats.org/drawingml/2006/table">
                <a:tbl>
                  <a:tblPr firstRow="1" firstCol="1" bandRow="1">
                    <a:tableStyleId>{00A15C55-8517-42AA-B614-E9B94910E393}</a:tableStyleId>
                  </a:tblPr>
                  <a:tblGrid>
                    <a:gridCol w="5448935">
                      <a:extLst>
                        <a:ext uri="{9D8B030D-6E8A-4147-A177-3AD203B41FA5}">
                          <a16:colId xmlns:a16="http://schemas.microsoft.com/office/drawing/2014/main" val="2646457061"/>
                        </a:ext>
                      </a:extLst>
                    </a:gridCol>
                  </a:tblGrid>
                  <a:tr h="627380">
                    <a:tc>
                      <a:txBody>
                        <a:bodyPr/>
                        <a:lstStyle/>
                        <a:p>
                          <a:pPr marL="0" marR="0" algn="ctr">
                            <a:spcBef>
                              <a:spcPts val="0"/>
                            </a:spcBef>
                            <a:spcAft>
                              <a:spcPts val="60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𝐷𝐶</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𝑆</m:t>
                                    </m:r>
                                  </m:e>
                                  <m:sub>
                                    <m:r>
                                      <a:rPr lang="en-US" sz="1800">
                                        <a:effectLst/>
                                        <a:latin typeface="Cambria Math" panose="02040503050406030204" pitchFamily="18" charset="0"/>
                                      </a:rPr>
                                      <m:t>𝑖</m:t>
                                    </m:r>
                                  </m:sub>
                                </m:sSub>
                                <m:r>
                                  <a:rPr lang="en-US" sz="1800">
                                    <a:effectLst/>
                                    <a:latin typeface="Cambria Math" panose="02040503050406030204" pitchFamily="18" charset="0"/>
                                  </a:rPr>
                                  <m:t>=</m:t>
                                </m:r>
                                <m:r>
                                  <a:rPr lang="en-US" sz="1800">
                                    <a:effectLst/>
                                    <a:latin typeface="Cambria Math" panose="02040503050406030204" pitchFamily="18" charset="0"/>
                                  </a:rPr>
                                  <m:t>𝐷𝑅𝐶</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𝑆</m:t>
                                    </m:r>
                                  </m:e>
                                  <m:sub>
                                    <m:r>
                                      <a:rPr lang="en-US" sz="1800">
                                        <a:effectLst/>
                                        <a:latin typeface="Cambria Math" panose="02040503050406030204" pitchFamily="18" charset="0"/>
                                      </a:rPr>
                                      <m:t>𝑖</m:t>
                                    </m:r>
                                  </m:sub>
                                </m:sSub>
                                <m:r>
                                  <a:rPr lang="en-US" sz="1800">
                                    <a:effectLst/>
                                    <a:latin typeface="Cambria Math" panose="02040503050406030204" pitchFamily="18" charset="0"/>
                                  </a:rPr>
                                  <m:t>∙</m:t>
                                </m:r>
                                <m:nary>
                                  <m:naryPr>
                                    <m:limLoc m:val="subSup"/>
                                    <m:ctrlPr>
                                      <a:rPr lang="en-US" sz="1800" i="1">
                                        <a:effectLst/>
                                        <a:latin typeface="Cambria Math" panose="02040503050406030204" pitchFamily="18" charset="0"/>
                                      </a:rPr>
                                    </m:ctrlPr>
                                  </m:naryPr>
                                  <m:sub>
                                    <m:r>
                                      <a:rPr lang="en-US" sz="1800">
                                        <a:effectLst/>
                                        <a:latin typeface="Cambria Math" panose="02040503050406030204" pitchFamily="18" charset="0"/>
                                      </a:rPr>
                                      <m:t>0</m:t>
                                    </m:r>
                                  </m:sub>
                                  <m:sup>
                                    <m:r>
                                      <a:rPr lang="en-US" sz="1800">
                                        <a:effectLst/>
                                        <a:latin typeface="Cambria Math" panose="02040503050406030204" pitchFamily="18" charset="0"/>
                                      </a:rPr>
                                      <m:t>𝑇</m:t>
                                    </m:r>
                                  </m:sup>
                                  <m:e>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𝑒</m:t>
                                        </m:r>
                                      </m:e>
                                      <m:sup>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𝜆</m:t>
                                            </m:r>
                                          </m:e>
                                          <m:sub>
                                            <m:r>
                                              <a:rPr lang="en-US" sz="1800">
                                                <a:effectLst/>
                                                <a:latin typeface="Cambria Math" panose="02040503050406030204" pitchFamily="18" charset="0"/>
                                              </a:rPr>
                                              <m:t>𝑖</m:t>
                                            </m:r>
                                          </m:sub>
                                        </m:sSub>
                                        <m:r>
                                          <a:rPr lang="en-US" sz="1800">
                                            <a:effectLst/>
                                            <a:latin typeface="Cambria Math" panose="02040503050406030204" pitchFamily="18" charset="0"/>
                                          </a:rPr>
                                          <m:t>𝑡</m:t>
                                        </m:r>
                                      </m:sup>
                                    </m:sSup>
                                    <m:r>
                                      <a:rPr lang="en-US" sz="1800">
                                        <a:effectLst/>
                                        <a:latin typeface="Cambria Math" panose="02040503050406030204" pitchFamily="18" charset="0"/>
                                      </a:rPr>
                                      <m:t>𝑑𝑡</m:t>
                                    </m:r>
                                    <m:r>
                                      <a:rPr lang="en-US" sz="1800">
                                        <a:effectLst/>
                                        <a:latin typeface="Cambria Math" panose="02040503050406030204" pitchFamily="18" charset="0"/>
                                      </a:rPr>
                                      <m:t>=</m:t>
                                    </m:r>
                                    <m:r>
                                      <a:rPr lang="en-US" sz="1800">
                                        <a:effectLst/>
                                        <a:latin typeface="Cambria Math" panose="02040503050406030204" pitchFamily="18" charset="0"/>
                                      </a:rPr>
                                      <m:t>𝐷𝑅𝐶</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𝑆</m:t>
                                        </m:r>
                                      </m:e>
                                      <m:sub>
                                        <m:r>
                                          <a:rPr lang="en-US" sz="1800">
                                            <a:effectLst/>
                                            <a:latin typeface="Cambria Math" panose="02040503050406030204" pitchFamily="18" charset="0"/>
                                          </a:rPr>
                                          <m:t>𝑖</m:t>
                                        </m:r>
                                      </m:sub>
                                    </m:sSub>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1.0−</m:t>
                                        </m:r>
                                        <m:sSup>
                                          <m:sSupPr>
                                            <m:ctrlPr>
                                              <a:rPr lang="en-US" sz="1800" i="1">
                                                <a:effectLst/>
                                                <a:latin typeface="Cambria Math" panose="02040503050406030204" pitchFamily="18" charset="0"/>
                                              </a:rPr>
                                            </m:ctrlPr>
                                          </m:sSupPr>
                                          <m:e>
                                            <m:r>
                                              <a:rPr lang="en-US" sz="1800">
                                                <a:effectLst/>
                                                <a:latin typeface="Cambria Math" panose="02040503050406030204" pitchFamily="18" charset="0"/>
                                              </a:rPr>
                                              <m:t>𝑒</m:t>
                                            </m:r>
                                          </m:e>
                                          <m:sup>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𝜆</m:t>
                                                </m:r>
                                              </m:e>
                                              <m:sub>
                                                <m:r>
                                                  <a:rPr lang="en-US" sz="1800">
                                                    <a:effectLst/>
                                                    <a:latin typeface="Cambria Math" panose="02040503050406030204" pitchFamily="18" charset="0"/>
                                                  </a:rPr>
                                                  <m:t>𝑖</m:t>
                                                </m:r>
                                              </m:sub>
                                            </m:sSub>
                                            <m:r>
                                              <a:rPr lang="en-US" sz="1800">
                                                <a:effectLst/>
                                                <a:latin typeface="Cambria Math" panose="02040503050406030204" pitchFamily="18" charset="0"/>
                                              </a:rPr>
                                              <m:t>𝑇</m:t>
                                            </m:r>
                                          </m:sup>
                                        </m:sSup>
                                      </m:num>
                                      <m:den>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𝜆</m:t>
                                            </m:r>
                                          </m:e>
                                          <m:sub>
                                            <m:r>
                                              <a:rPr lang="en-US" sz="1800">
                                                <a:effectLst/>
                                                <a:latin typeface="Cambria Math" panose="02040503050406030204" pitchFamily="18" charset="0"/>
                                              </a:rPr>
                                              <m:t>𝑖</m:t>
                                            </m:r>
                                          </m:sub>
                                        </m:sSub>
                                      </m:den>
                                    </m:f>
                                  </m:e>
                                </m:nary>
                              </m:oMath>
                            </m:oMathPara>
                          </a14:m>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852023588"/>
                      </a:ext>
                    </a:extLst>
                  </a:tr>
                </a:tbl>
              </a:graphicData>
            </a:graphic>
          </p:graphicFrame>
        </mc:Choice>
        <mc:Fallback xmlns="">
          <p:graphicFrame>
            <p:nvGraphicFramePr>
              <p:cNvPr id="9" name="Table 8">
                <a:extLst>
                  <a:ext uri="{FF2B5EF4-FFF2-40B4-BE49-F238E27FC236}">
                    <a16:creationId xmlns:a16="http://schemas.microsoft.com/office/drawing/2014/main" id="{8085B3A2-D1D4-8B7F-C746-75534D96DA5B}"/>
                  </a:ext>
                </a:extLst>
              </p:cNvPr>
              <p:cNvGraphicFramePr>
                <a:graphicFrameLocks noGrp="1"/>
              </p:cNvGraphicFramePr>
              <p:nvPr>
                <p:extLst>
                  <p:ext uri="{D42A27DB-BD31-4B8C-83A1-F6EECF244321}">
                    <p14:modId xmlns:p14="http://schemas.microsoft.com/office/powerpoint/2010/main" val="2145210145"/>
                  </p:ext>
                </p:extLst>
              </p:nvPr>
            </p:nvGraphicFramePr>
            <p:xfrm>
              <a:off x="1409701" y="5558623"/>
              <a:ext cx="5448935" cy="774319"/>
            </p:xfrm>
            <a:graphic>
              <a:graphicData uri="http://schemas.openxmlformats.org/drawingml/2006/table">
                <a:tbl>
                  <a:tblPr firstRow="1" firstCol="1" bandRow="1">
                    <a:tableStyleId>{00A15C55-8517-42AA-B614-E9B94910E393}</a:tableStyleId>
                  </a:tblPr>
                  <a:tblGrid>
                    <a:gridCol w="5448935">
                      <a:extLst>
                        <a:ext uri="{9D8B030D-6E8A-4147-A177-3AD203B41FA5}">
                          <a16:colId xmlns:a16="http://schemas.microsoft.com/office/drawing/2014/main" val="2646457061"/>
                        </a:ext>
                      </a:extLst>
                    </a:gridCol>
                  </a:tblGrid>
                  <a:tr h="774319">
                    <a:tc>
                      <a:txBody>
                        <a:bodyPr/>
                        <a:lstStyle/>
                        <a:p>
                          <a:endParaRPr lang="en-US"/>
                        </a:p>
                      </a:txBody>
                      <a:tcPr marL="73025" marR="73025" marT="36830" marB="36830" anchor="ctr">
                        <a:blipFill>
                          <a:blip r:embed="rId4"/>
                          <a:stretch>
                            <a:fillRect l="-112" t="-781" r="-447" b="-3906"/>
                          </a:stretch>
                        </a:blipFill>
                      </a:tcPr>
                    </a:tc>
                    <a:extLst>
                      <a:ext uri="{0D108BD9-81ED-4DB2-BD59-A6C34878D82A}">
                        <a16:rowId xmlns:a16="http://schemas.microsoft.com/office/drawing/2014/main" val="3852023588"/>
                      </a:ext>
                    </a:extLst>
                  </a:tr>
                </a:tbl>
              </a:graphicData>
            </a:graphic>
          </p:graphicFrame>
        </mc:Fallback>
      </mc:AlternateContent>
    </p:spTree>
    <p:extLst>
      <p:ext uri="{BB962C8B-B14F-4D97-AF65-F5344CB8AC3E}">
        <p14:creationId xmlns:p14="http://schemas.microsoft.com/office/powerpoint/2010/main" val="39561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161ED7-680D-8E1D-435E-C4B79BBFE7D5}"/>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Title 2">
            <a:extLst>
              <a:ext uri="{FF2B5EF4-FFF2-40B4-BE49-F238E27FC236}">
                <a16:creationId xmlns:a16="http://schemas.microsoft.com/office/drawing/2014/main" id="{9A72542B-4FDF-09D2-ED27-B64B75D744B8}"/>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1B19AA8B-F836-AB55-6469-4668F71FB6ED}"/>
              </a:ext>
            </a:extLst>
          </p:cNvPr>
          <p:cNvSpPr>
            <a:spLocks noGrp="1"/>
          </p:cNvSpPr>
          <p:nvPr>
            <p:ph sz="quarter" idx="20"/>
          </p:nvPr>
        </p:nvSpPr>
        <p:spPr/>
        <p:txBody>
          <a:bodyPr/>
          <a:lstStyle/>
          <a:p>
            <a:r>
              <a:rPr lang="en-US" sz="1200" b="0" i="1" dirty="0">
                <a:solidFill>
                  <a:srgbClr val="000000"/>
                </a:solidFill>
                <a:effectLst/>
                <a:latin typeface="+mn-lt"/>
              </a:rPr>
              <a:t>Evaluation of Dose Coefficients Implemented in MACCS </a:t>
            </a:r>
            <a:r>
              <a:rPr lang="en-US" sz="1200" b="0" i="0" dirty="0">
                <a:solidFill>
                  <a:srgbClr val="000000"/>
                </a:solidFill>
                <a:effectLst/>
                <a:latin typeface="+mn-lt"/>
              </a:rPr>
              <a:t>– Audrey T. Nguyen – SAND2024-08408 – July 2024 – </a:t>
            </a:r>
            <a:r>
              <a:rPr lang="en-US" sz="1200" b="0" i="0" u="sng" strike="noStrike" dirty="0">
                <a:solidFill>
                  <a:srgbClr val="0563C1"/>
                </a:solidFill>
                <a:effectLst/>
                <a:latin typeface="+mn-lt"/>
                <a:hlinkClick r:id="rId2"/>
              </a:rPr>
              <a:t>https://doi.org/10.2172/2429905</a:t>
            </a:r>
            <a:r>
              <a:rPr lang="en-US" sz="1200" b="0" i="0" dirty="0">
                <a:solidFill>
                  <a:srgbClr val="000000"/>
                </a:solidFill>
                <a:effectLst/>
                <a:latin typeface="+mn-lt"/>
              </a:rPr>
              <a:t>  </a:t>
            </a:r>
          </a:p>
          <a:p>
            <a:r>
              <a:rPr lang="en-US" sz="1200" dirty="0">
                <a:solidFill>
                  <a:srgbClr val="000000"/>
                </a:solidFill>
                <a:latin typeface="+mn-lt"/>
              </a:rPr>
              <a:t>FGR Technical Report List: </a:t>
            </a:r>
            <a:r>
              <a:rPr lang="en-US" sz="1200" dirty="0">
                <a:solidFill>
                  <a:srgbClr val="000000"/>
                </a:solidFill>
                <a:latin typeface="+mn-lt"/>
                <a:hlinkClick r:id="rId3"/>
              </a:rPr>
              <a:t>https://www.epa.gov/radiation/federal-guidance-radiation-protection</a:t>
            </a:r>
            <a:r>
              <a:rPr lang="en-US" sz="1200" dirty="0">
                <a:solidFill>
                  <a:srgbClr val="000000"/>
                </a:solidFill>
                <a:latin typeface="+mn-lt"/>
              </a:rPr>
              <a:t> </a:t>
            </a:r>
          </a:p>
          <a:p>
            <a:r>
              <a:rPr lang="pl-PL" sz="1200" b="0" i="0" dirty="0">
                <a:solidFill>
                  <a:srgbClr val="000000"/>
                </a:solidFill>
                <a:effectLst/>
                <a:latin typeface="+mn-lt"/>
              </a:rPr>
              <a:t>FGR 13: </a:t>
            </a:r>
            <a:r>
              <a:rPr lang="pl-PL" sz="1200" b="0" i="0" dirty="0">
                <a:solidFill>
                  <a:srgbClr val="000000"/>
                </a:solidFill>
                <a:effectLst/>
                <a:latin typeface="+mn-lt"/>
                <a:hlinkClick r:id="rId4"/>
              </a:rPr>
              <a:t>https://www.epa.gov/sites/default/files/2015-05/documents/402-r-99-001.pdf</a:t>
            </a:r>
            <a:r>
              <a:rPr lang="en-US" sz="1200" b="0" i="0" dirty="0">
                <a:solidFill>
                  <a:srgbClr val="000000"/>
                </a:solidFill>
                <a:effectLst/>
                <a:latin typeface="+mn-lt"/>
              </a:rPr>
              <a:t> </a:t>
            </a:r>
          </a:p>
          <a:p>
            <a:r>
              <a:rPr lang="en-US" sz="1200" dirty="0">
                <a:solidFill>
                  <a:srgbClr val="000000"/>
                </a:solidFill>
                <a:latin typeface="+mn-lt"/>
              </a:rPr>
              <a:t>FGR 15: </a:t>
            </a:r>
            <a:r>
              <a:rPr lang="en-US" sz="1200" dirty="0">
                <a:solidFill>
                  <a:srgbClr val="000000"/>
                </a:solidFill>
                <a:latin typeface="+mn-lt"/>
                <a:hlinkClick r:id="rId5"/>
              </a:rPr>
              <a:t>https://www.epa.gov/radiation/federal-guidance-report-no-15-external-exposure-radionuclides-air-water-and-soil</a:t>
            </a:r>
            <a:r>
              <a:rPr lang="en-US" sz="1200" dirty="0">
                <a:solidFill>
                  <a:srgbClr val="000000"/>
                </a:solidFill>
                <a:latin typeface="+mn-lt"/>
              </a:rPr>
              <a:t> and </a:t>
            </a:r>
            <a:r>
              <a:rPr lang="en-US" sz="1200" dirty="0">
                <a:solidFill>
                  <a:srgbClr val="000000"/>
                </a:solidFill>
                <a:latin typeface="+mn-lt"/>
                <a:hlinkClick r:id="rId6"/>
              </a:rPr>
              <a:t>https://www.epa.gov/sites/default/files/2019-08/documents/fgr_15_final_508_2019aug02.pdf</a:t>
            </a:r>
            <a:r>
              <a:rPr lang="en-US" sz="1200" dirty="0">
                <a:solidFill>
                  <a:srgbClr val="000000"/>
                </a:solidFill>
                <a:latin typeface="+mn-lt"/>
              </a:rPr>
              <a:t> </a:t>
            </a:r>
            <a:r>
              <a:rPr lang="pl-PL" sz="1200" b="0" i="0" dirty="0">
                <a:solidFill>
                  <a:srgbClr val="000000"/>
                </a:solidFill>
                <a:effectLst/>
                <a:latin typeface="+mn-lt"/>
              </a:rPr>
              <a:t> </a:t>
            </a:r>
            <a:r>
              <a:rPr lang="en-US" sz="1200" b="0" i="0" dirty="0">
                <a:solidFill>
                  <a:srgbClr val="000000"/>
                </a:solidFill>
                <a:effectLst/>
                <a:latin typeface="+mn-lt"/>
              </a:rPr>
              <a:t> </a:t>
            </a:r>
          </a:p>
          <a:p>
            <a:r>
              <a:rPr lang="en-US" sz="1200" dirty="0">
                <a:latin typeface="+mn-lt"/>
                <a:hlinkClick r:id="rId7"/>
              </a:rPr>
              <a:t>https://www.ecfr.gov/current/title-10/chapter-I/part-20 </a:t>
            </a:r>
            <a:r>
              <a:rPr lang="en-US" sz="1200" dirty="0">
                <a:latin typeface="+mn-lt"/>
              </a:rPr>
              <a:t>: radiation protection guidance</a:t>
            </a:r>
          </a:p>
          <a:p>
            <a:r>
              <a:rPr lang="en-US" sz="1200" dirty="0">
                <a:latin typeface="+mn-lt"/>
              </a:rPr>
              <a:t>Dosimetric Significance of the ICRP’s Updated Guidance and Models, 1989-2003, and Implication for U.S. Federal Guidance – R.W. Leggett and K. F. Eckerman – ORNL/TM-2003/207 - August 2003 -</a:t>
            </a:r>
            <a:r>
              <a:rPr lang="en-US" sz="1200" dirty="0">
                <a:latin typeface="+mn-lt"/>
                <a:hlinkClick r:id="rId8"/>
              </a:rPr>
              <a:t>https://www.info.ornl.gov/sites/publications/Files/Pub57371.pdf </a:t>
            </a:r>
            <a:endParaRPr lang="en-US" sz="1200" dirty="0">
              <a:latin typeface="+mn-lt"/>
            </a:endParaRPr>
          </a:p>
          <a:p>
            <a:endParaRPr lang="en-US" sz="1200" dirty="0">
              <a:latin typeface="+mn-lt"/>
            </a:endParaRPr>
          </a:p>
          <a:p>
            <a:endParaRPr lang="pl-PL" sz="1200" b="0" i="0" dirty="0">
              <a:solidFill>
                <a:srgbClr val="000000"/>
              </a:solidFill>
              <a:effectLst/>
              <a:latin typeface="+mn-lt"/>
            </a:endParaRPr>
          </a:p>
          <a:p>
            <a:endParaRPr lang="en-US" sz="1200" dirty="0">
              <a:latin typeface="+mn-lt"/>
            </a:endParaRPr>
          </a:p>
        </p:txBody>
      </p:sp>
    </p:spTree>
    <p:extLst>
      <p:ext uri="{BB962C8B-B14F-4D97-AF65-F5344CB8AC3E}">
        <p14:creationId xmlns:p14="http://schemas.microsoft.com/office/powerpoint/2010/main" val="135539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F660-86EE-49BD-8FFC-ECD36E6EDDF7}"/>
              </a:ext>
            </a:extLst>
          </p:cNvPr>
          <p:cNvSpPr>
            <a:spLocks noGrp="1"/>
          </p:cNvSpPr>
          <p:nvPr>
            <p:ph type="ctrTitle"/>
          </p:nvPr>
        </p:nvSpPr>
        <p:spPr/>
        <p:txBody>
          <a:bodyPr/>
          <a:lstStyle/>
          <a:p>
            <a:r>
              <a:rPr lang="en-US" dirty="0"/>
              <a:t>Highlights </a:t>
            </a:r>
          </a:p>
        </p:txBody>
      </p:sp>
      <p:sp>
        <p:nvSpPr>
          <p:cNvPr id="4" name="Text Placeholder 3">
            <a:extLst>
              <a:ext uri="{FF2B5EF4-FFF2-40B4-BE49-F238E27FC236}">
                <a16:creationId xmlns:a16="http://schemas.microsoft.com/office/drawing/2014/main" id="{89D10E87-3A4E-4DBD-A9A6-51097A1E4D80}"/>
              </a:ext>
            </a:extLst>
          </p:cNvPr>
          <p:cNvSpPr>
            <a:spLocks noGrp="1"/>
          </p:cNvSpPr>
          <p:nvPr>
            <p:ph type="body" sz="quarter" idx="10"/>
          </p:nvPr>
        </p:nvSpPr>
        <p:spPr>
          <a:xfrm>
            <a:off x="1188720" y="3618933"/>
            <a:ext cx="7399020" cy="2951948"/>
          </a:xfrm>
        </p:spPr>
        <p:txBody>
          <a:bodyPr>
            <a:normAutofit/>
          </a:bodyPr>
          <a:lstStyle/>
          <a:p>
            <a:pPr marL="342900" indent="-342900">
              <a:buFont typeface="Arial" panose="020B0604020202020204" pitchFamily="34" charset="0"/>
              <a:buChar char="•"/>
            </a:pPr>
            <a:r>
              <a:rPr lang="en-US" dirty="0"/>
              <a:t>MACCS DCF Report</a:t>
            </a:r>
          </a:p>
          <a:p>
            <a:pPr marL="342900" indent="-342900">
              <a:buFont typeface="Arial" panose="020B0604020202020204" pitchFamily="34" charset="0"/>
              <a:buChar char="•"/>
            </a:pPr>
            <a:r>
              <a:rPr lang="en-US" dirty="0"/>
              <a:t>Health Physics Historical Review</a:t>
            </a:r>
          </a:p>
          <a:p>
            <a:pPr marL="342900" indent="-342900">
              <a:buFont typeface="Arial" panose="020B0604020202020204" pitchFamily="34" charset="0"/>
              <a:buChar char="•"/>
            </a:pPr>
            <a:r>
              <a:rPr lang="en-US" dirty="0"/>
              <a:t>Changes Implemented for MACCS 4.2</a:t>
            </a:r>
          </a:p>
          <a:p>
            <a:pPr marL="342900" indent="-342900">
              <a:buFont typeface="Arial" panose="020B0604020202020204" pitchFamily="34" charset="0"/>
              <a:buChar char="•"/>
            </a:pPr>
            <a:r>
              <a:rPr lang="en-US" dirty="0"/>
              <a:t>Opportunities for Improvement</a:t>
            </a:r>
          </a:p>
          <a:p>
            <a:endParaRPr lang="en-US" dirty="0"/>
          </a:p>
        </p:txBody>
      </p:sp>
      <p:sp>
        <p:nvSpPr>
          <p:cNvPr id="8" name="Text Placeholder 7">
            <a:extLst>
              <a:ext uri="{FF2B5EF4-FFF2-40B4-BE49-F238E27FC236}">
                <a16:creationId xmlns:a16="http://schemas.microsoft.com/office/drawing/2014/main" id="{61BE6185-22C5-4750-AB90-E5875088FFA6}"/>
              </a:ext>
            </a:extLst>
          </p:cNvPr>
          <p:cNvSpPr>
            <a:spLocks noGrp="1"/>
          </p:cNvSpPr>
          <p:nvPr>
            <p:ph type="body" sz="quarter" idx="15"/>
          </p:nvPr>
        </p:nvSpPr>
        <p:spPr/>
        <p:txBody>
          <a:bodyPr lIns="0" tIns="0" rIns="0" bIns="0" anchor="t">
            <a:normAutofit/>
          </a:bodyPr>
          <a:lstStyle/>
          <a:p>
            <a:r>
              <a:rPr lang="en-US" sz="900" b="1" dirty="0">
                <a:solidFill>
                  <a:srgbClr val="010B13"/>
                </a:solidFill>
              </a:rPr>
              <a:t>SAND2024-13653C</a:t>
            </a:r>
            <a:endParaRPr lang="en-US"/>
          </a:p>
        </p:txBody>
      </p:sp>
      <p:sp>
        <p:nvSpPr>
          <p:cNvPr id="5" name="Text Placeholder 4">
            <a:extLst>
              <a:ext uri="{FF2B5EF4-FFF2-40B4-BE49-F238E27FC236}">
                <a16:creationId xmlns:a16="http://schemas.microsoft.com/office/drawing/2014/main" id="{DB946656-A443-435C-AA8E-72CB4ADDFD7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C6D998EA-0EEB-472C-A3A3-55B4E1595D6C}"/>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2F43B04A-D5C0-4FC1-8220-4D8C116F3819}"/>
              </a:ext>
            </a:extLst>
          </p:cNvPr>
          <p:cNvSpPr>
            <a:spLocks noGrp="1"/>
          </p:cNvSpPr>
          <p:nvPr>
            <p:ph type="body" sz="quarter" idx="28"/>
          </p:nvPr>
        </p:nvSpPr>
        <p:spPr/>
        <p:txBody>
          <a:bodyPr lIns="91440" tIns="45720" rIns="91440" bIns="45720" anchor="t">
            <a:noAutofit/>
          </a:bodyPr>
          <a:lstStyle/>
          <a:p>
            <a:pPr marL="0" indent="0">
              <a:buNone/>
            </a:pPr>
            <a:r>
              <a:rPr lang="en-US" sz="950" dirty="0">
                <a:latin typeface="Open Sans SemiBold"/>
                <a:ea typeface="Open Sans SemiBold"/>
                <a:cs typeface="Open Sans SemiBold"/>
              </a:rPr>
              <a:t>Sandia National Laboratories</a:t>
            </a:r>
          </a:p>
          <a:p>
            <a:pPr marL="0" indent="0">
              <a:buNone/>
            </a:pPr>
            <a:endParaRPr lang="en-US" sz="950" dirty="0"/>
          </a:p>
        </p:txBody>
      </p:sp>
      <p:sp>
        <p:nvSpPr>
          <p:cNvPr id="33" name="TextBox 32">
            <a:extLst>
              <a:ext uri="{FF2B5EF4-FFF2-40B4-BE49-F238E27FC236}">
                <a16:creationId xmlns:a16="http://schemas.microsoft.com/office/drawing/2014/main" id="{13E54DF6-4A33-0F44-BFF9-3FDCAA65F7F8}"/>
              </a:ext>
            </a:extLst>
          </p:cNvPr>
          <p:cNvSpPr txBox="1"/>
          <p:nvPr/>
        </p:nvSpPr>
        <p:spPr>
          <a:xfrm>
            <a:off x="4125773" y="4315968"/>
            <a:ext cx="0" cy="0"/>
          </a:xfrm>
          <a:prstGeom prst="rect">
            <a:avLst/>
          </a:prstGeom>
        </p:spPr>
        <p:txBody>
          <a:bodyPr vert="horz" wrap="none" lIns="109728" tIns="54864" rIns="109728" bIns="54864" rtlCol="0">
            <a:noAutofit/>
          </a:bodyPr>
          <a:lstStyle/>
          <a:p>
            <a:pPr algn="l"/>
            <a:endParaRPr lang="en-US" sz="2592" dirty="0">
              <a:latin typeface="Open Sans" panose="020B0606030504020204" pitchFamily="34" charset="0"/>
            </a:endParaRPr>
          </a:p>
        </p:txBody>
      </p:sp>
      <p:sp>
        <p:nvSpPr>
          <p:cNvPr id="3" name="TextBox 2">
            <a:extLst>
              <a:ext uri="{FF2B5EF4-FFF2-40B4-BE49-F238E27FC236}">
                <a16:creationId xmlns:a16="http://schemas.microsoft.com/office/drawing/2014/main" id="{868F4053-9245-754F-D984-2ACA703B1BA3}"/>
              </a:ext>
            </a:extLst>
          </p:cNvPr>
          <p:cNvSpPr txBox="1"/>
          <p:nvPr/>
        </p:nvSpPr>
        <p:spPr>
          <a:xfrm>
            <a:off x="6242840" y="7794438"/>
            <a:ext cx="56589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600" dirty="0">
                <a:latin typeface="Calibri Light" panose="020F0302020204030204" pitchFamily="34" charset="0"/>
                <a:cs typeface="Calibri Light" panose="020F0302020204030204" pitchFamily="34" charset="0"/>
              </a:rPr>
              <a:t>This written work is authored by an employee of NTESS. The employee, not NTESS, owns the right, title and interest in and to the written work and is responsible for its contents. Any subjective views or opinions that might be expressed in the written work do not necessarily represent the views of the U.S.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a:t>
            </a:r>
          </a:p>
        </p:txBody>
      </p:sp>
    </p:spTree>
    <p:extLst>
      <p:ext uri="{BB962C8B-B14F-4D97-AF65-F5344CB8AC3E}">
        <p14:creationId xmlns:p14="http://schemas.microsoft.com/office/powerpoint/2010/main" val="38270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71B23-65AC-FC8A-25C5-15F1BA2A6595}"/>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Tree>
    <p:extLst>
      <p:ext uri="{BB962C8B-B14F-4D97-AF65-F5344CB8AC3E}">
        <p14:creationId xmlns:p14="http://schemas.microsoft.com/office/powerpoint/2010/main" val="14994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7646F1-CEAD-ECB3-CF31-B275E85F19B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5" name="Title 4">
            <a:extLst>
              <a:ext uri="{FF2B5EF4-FFF2-40B4-BE49-F238E27FC236}">
                <a16:creationId xmlns:a16="http://schemas.microsoft.com/office/drawing/2014/main" id="{BE99B3F5-E267-FE40-50F7-A4560991827C}"/>
              </a:ext>
            </a:extLst>
          </p:cNvPr>
          <p:cNvSpPr>
            <a:spLocks noGrp="1"/>
          </p:cNvSpPr>
          <p:nvPr>
            <p:ph type="title"/>
          </p:nvPr>
        </p:nvSpPr>
        <p:spPr>
          <a:xfrm>
            <a:off x="731521" y="1624564"/>
            <a:ext cx="5434148" cy="1590675"/>
          </a:xfrm>
        </p:spPr>
        <p:txBody>
          <a:bodyPr/>
          <a:lstStyle/>
          <a:p>
            <a:pPr algn="r"/>
            <a:r>
              <a:rPr lang="en-US" sz="4400" dirty="0"/>
              <a:t>MACCS DCF Report</a:t>
            </a:r>
          </a:p>
        </p:txBody>
      </p:sp>
      <p:sp>
        <p:nvSpPr>
          <p:cNvPr id="6" name="Content Placeholder 5">
            <a:extLst>
              <a:ext uri="{FF2B5EF4-FFF2-40B4-BE49-F238E27FC236}">
                <a16:creationId xmlns:a16="http://schemas.microsoft.com/office/drawing/2014/main" id="{C1B9B9DA-2C4D-7A30-B07A-C304B56BED0A}"/>
              </a:ext>
            </a:extLst>
          </p:cNvPr>
          <p:cNvSpPr>
            <a:spLocks noGrp="1"/>
          </p:cNvSpPr>
          <p:nvPr>
            <p:ph sz="quarter" idx="21"/>
          </p:nvPr>
        </p:nvSpPr>
        <p:spPr>
          <a:xfrm>
            <a:off x="1135013" y="3461440"/>
            <a:ext cx="5030655" cy="4065113"/>
          </a:xfrm>
        </p:spPr>
        <p:txBody>
          <a:bodyPr/>
          <a:lstStyle/>
          <a:p>
            <a:pPr algn="l" rtl="0" fontAlgn="base">
              <a:buFont typeface="Arial" panose="020B0604020202020204" pitchFamily="34" charset="0"/>
              <a:buChar char="•"/>
            </a:pPr>
            <a:r>
              <a:rPr lang="en-US" b="0" i="0" u="none" strike="noStrike" dirty="0">
                <a:effectLst/>
                <a:latin typeface="Open Sans" panose="020B0606030504020204" pitchFamily="34" charset="0"/>
              </a:rPr>
              <a:t>Why?</a:t>
            </a:r>
            <a:r>
              <a:rPr lang="en-US" b="0" i="0" dirty="0">
                <a:effectLst/>
                <a:latin typeface="Open Sans" panose="020B060603050402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b="0" i="0" u="none" strike="noStrike" dirty="0">
                <a:effectLst/>
                <a:latin typeface="Open Sans" panose="020B0606030504020204" pitchFamily="34" charset="0"/>
              </a:rPr>
              <a:t>Missing information about past health physics decisions for MACCS work</a:t>
            </a:r>
            <a:r>
              <a:rPr lang="en-US" b="0" i="0" dirty="0">
                <a:effectLst/>
                <a:latin typeface="Open Sans" panose="020B060603050402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b="0" i="0" u="none" strike="noStrike" dirty="0">
                <a:effectLst/>
                <a:latin typeface="Open Sans" panose="020B0606030504020204" pitchFamily="34" charset="0"/>
              </a:rPr>
              <a:t>New updates to MACCS DCF files: inclusion of ICRP 30 based TEDE values and rework of skin dose pathway calculation</a:t>
            </a:r>
            <a:endParaRPr lang="en-US" dirty="0"/>
          </a:p>
        </p:txBody>
      </p:sp>
      <p:sp>
        <p:nvSpPr>
          <p:cNvPr id="7" name="Picture Placeholder 6">
            <a:extLst>
              <a:ext uri="{FF2B5EF4-FFF2-40B4-BE49-F238E27FC236}">
                <a16:creationId xmlns:a16="http://schemas.microsoft.com/office/drawing/2014/main" id="{4553FEAE-0AF4-BD71-965F-66E655F05638}"/>
              </a:ext>
            </a:extLst>
          </p:cNvPr>
          <p:cNvSpPr>
            <a:spLocks noGrp="1"/>
          </p:cNvSpPr>
          <p:nvPr>
            <p:ph type="pic" sz="quarter" idx="10"/>
          </p:nvPr>
        </p:nvSpPr>
        <p:spPr/>
        <p:txBody>
          <a:bodyPr/>
          <a:lstStyle/>
          <a:p>
            <a:endParaRPr lang="en-US"/>
          </a:p>
        </p:txBody>
      </p:sp>
      <p:pic>
        <p:nvPicPr>
          <p:cNvPr id="9" name="Picture 8">
            <a:extLst>
              <a:ext uri="{FF2B5EF4-FFF2-40B4-BE49-F238E27FC236}">
                <a16:creationId xmlns:a16="http://schemas.microsoft.com/office/drawing/2014/main" id="{7FC23A54-6D5B-538E-1ECD-4C59FB139A0B}"/>
              </a:ext>
            </a:extLst>
          </p:cNvPr>
          <p:cNvPicPr>
            <a:picLocks noChangeAspect="1"/>
          </p:cNvPicPr>
          <p:nvPr/>
        </p:nvPicPr>
        <p:blipFill>
          <a:blip r:embed="rId2"/>
          <a:stretch>
            <a:fillRect/>
          </a:stretch>
        </p:blipFill>
        <p:spPr>
          <a:xfrm>
            <a:off x="6753698" y="1959293"/>
            <a:ext cx="7563906" cy="4553585"/>
          </a:xfrm>
          <a:prstGeom prst="rect">
            <a:avLst/>
          </a:prstGeom>
        </p:spPr>
      </p:pic>
    </p:spTree>
    <p:extLst>
      <p:ext uri="{BB962C8B-B14F-4D97-AF65-F5344CB8AC3E}">
        <p14:creationId xmlns:p14="http://schemas.microsoft.com/office/powerpoint/2010/main" val="280993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FCB35-DE5F-9D2B-E130-55909C11A80D}"/>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5ECAEA39-32B3-816A-D9B2-3B2909B7801A}"/>
              </a:ext>
            </a:extLst>
          </p:cNvPr>
          <p:cNvSpPr>
            <a:spLocks noGrp="1"/>
          </p:cNvSpPr>
          <p:nvPr>
            <p:ph type="title"/>
          </p:nvPr>
        </p:nvSpPr>
        <p:spPr>
          <a:xfrm>
            <a:off x="1316249" y="4902625"/>
            <a:ext cx="12678047" cy="1826097"/>
          </a:xfrm>
        </p:spPr>
        <p:txBody>
          <a:bodyPr/>
          <a:lstStyle/>
          <a:p>
            <a:pPr algn="r"/>
            <a:r>
              <a:rPr lang="en-US" sz="5400" dirty="0"/>
              <a:t>Health Physics Historical Review</a:t>
            </a:r>
          </a:p>
        </p:txBody>
      </p:sp>
    </p:spTree>
    <p:extLst>
      <p:ext uri="{BB962C8B-B14F-4D97-AF65-F5344CB8AC3E}">
        <p14:creationId xmlns:p14="http://schemas.microsoft.com/office/powerpoint/2010/main" val="143298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FCB35-DE5F-9D2B-E130-55909C11A80D}"/>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5ECAEA39-32B3-816A-D9B2-3B2909B7801A}"/>
              </a:ext>
            </a:extLst>
          </p:cNvPr>
          <p:cNvSpPr>
            <a:spLocks noGrp="1"/>
          </p:cNvSpPr>
          <p:nvPr>
            <p:ph type="title"/>
          </p:nvPr>
        </p:nvSpPr>
        <p:spPr/>
        <p:txBody>
          <a:bodyPr/>
          <a:lstStyle/>
          <a:p>
            <a:r>
              <a:rPr lang="en-US" dirty="0"/>
              <a:t>Documents and Methods Reviewed</a:t>
            </a:r>
          </a:p>
        </p:txBody>
      </p:sp>
      <p:sp>
        <p:nvSpPr>
          <p:cNvPr id="4" name="Content Placeholder 3">
            <a:extLst>
              <a:ext uri="{FF2B5EF4-FFF2-40B4-BE49-F238E27FC236}">
                <a16:creationId xmlns:a16="http://schemas.microsoft.com/office/drawing/2014/main" id="{64385D3F-6842-E5DD-B904-38DED6B1325E}"/>
              </a:ext>
            </a:extLst>
          </p:cNvPr>
          <p:cNvSpPr>
            <a:spLocks noGrp="1"/>
          </p:cNvSpPr>
          <p:nvPr>
            <p:ph sz="quarter" idx="20"/>
          </p:nvPr>
        </p:nvSpPr>
        <p:spPr/>
        <p:txBody>
          <a:bodyPr/>
          <a:lstStyle/>
          <a:p>
            <a:pPr algn="l" rtl="0" fontAlgn="base">
              <a:buFont typeface="Arial" panose="020B0604020202020204" pitchFamily="34" charset="0"/>
              <a:buChar char="•"/>
            </a:pPr>
            <a:r>
              <a:rPr lang="en-US" b="0" i="0" dirty="0">
                <a:solidFill>
                  <a:srgbClr val="3C3C3C"/>
                </a:solidFill>
                <a:effectLst/>
                <a:latin typeface="Open Sans" panose="020B0606030504020204" pitchFamily="34" charset="0"/>
              </a:rPr>
              <a:t>​</a:t>
            </a:r>
            <a:r>
              <a:rPr lang="en-US" b="0" i="0" u="none" strike="noStrike" dirty="0">
                <a:solidFill>
                  <a:srgbClr val="404040"/>
                </a:solidFill>
                <a:effectLst/>
                <a:latin typeface="Open Sans" panose="020B0606030504020204" pitchFamily="34" charset="0"/>
              </a:rPr>
              <a:t>Full documentation review of legacy MACCS code creation, justification, and methodology reports</a:t>
            </a:r>
            <a:r>
              <a:rPr lang="en-US" b="0" i="0" dirty="0">
                <a:solidFill>
                  <a:srgbClr val="3C3C3C"/>
                </a:solidFill>
                <a:effectLst/>
                <a:latin typeface="Open Sans" panose="020B0606030504020204" pitchFamily="34" charset="0"/>
              </a:rPr>
              <a:t>​</a:t>
            </a:r>
            <a:endParaRPr lang="en-US" dirty="0">
              <a:solidFill>
                <a:srgbClr val="3C3C3C"/>
              </a:solidFill>
            </a:endParaRPr>
          </a:p>
          <a:p>
            <a:pPr algn="l" rtl="0"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Review of FGR 11, 12, and 13 and NRC health physics documents, as well as ICRP 26 and 60 methodology and other pertinent reports</a:t>
            </a:r>
            <a:r>
              <a:rPr lang="en-US" b="0" i="0" dirty="0">
                <a:solidFill>
                  <a:srgbClr val="3C3C3C"/>
                </a:solidFill>
                <a:effectLst/>
                <a:latin typeface="Open Sans" panose="020B0606030504020204" pitchFamily="34" charset="0"/>
              </a:rPr>
              <a:t>​</a:t>
            </a:r>
            <a:endParaRPr lang="en-US" dirty="0">
              <a:solidFill>
                <a:srgbClr val="3C3C3C"/>
              </a:solidFill>
            </a:endParaRPr>
          </a:p>
          <a:p>
            <a:pPr algn="l" rtl="0" fontAlgn="base">
              <a:buFont typeface="Arial" panose="020B0604020202020204" pitchFamily="34" charset="0"/>
              <a:buChar char="•"/>
            </a:pPr>
            <a:r>
              <a:rPr lang="en-US" b="0" i="0" u="none" strike="noStrike" dirty="0">
                <a:solidFill>
                  <a:srgbClr val="404040"/>
                </a:solidFill>
                <a:effectLst/>
                <a:latin typeface="Open Sans" panose="020B0606030504020204" pitchFamily="34" charset="0"/>
              </a:rPr>
              <a:t>MACCS source code and DCF file creation source code review</a:t>
            </a:r>
            <a:r>
              <a:rPr lang="en-US" b="0" i="0" dirty="0">
                <a:solidFill>
                  <a:srgbClr val="3C3C3C"/>
                </a:solidFill>
                <a:effectLst/>
                <a:latin typeface="Open Sans" panose="020B0606030504020204" pitchFamily="34" charset="0"/>
              </a:rPr>
              <a:t>​</a:t>
            </a:r>
            <a:endParaRPr lang="en-US" b="0" i="0" dirty="0">
              <a:solidFill>
                <a:srgbClr val="3C3C3C"/>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5013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E5BB7-94E7-46A0-B8D7-6450BC929092}"/>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E8B7A90C-9A4C-A7AD-32A4-989C733AE5F4}"/>
              </a:ext>
            </a:extLst>
          </p:cNvPr>
          <p:cNvSpPr>
            <a:spLocks noGrp="1"/>
          </p:cNvSpPr>
          <p:nvPr>
            <p:ph type="title"/>
          </p:nvPr>
        </p:nvSpPr>
        <p:spPr/>
        <p:txBody>
          <a:bodyPr/>
          <a:lstStyle/>
          <a:p>
            <a:r>
              <a:rPr lang="en-US" dirty="0"/>
              <a:t>EDE versus ED versus TEDE</a:t>
            </a:r>
          </a:p>
        </p:txBody>
      </p:sp>
      <p:sp>
        <p:nvSpPr>
          <p:cNvPr id="4" name="Content Placeholder 3">
            <a:extLst>
              <a:ext uri="{FF2B5EF4-FFF2-40B4-BE49-F238E27FC236}">
                <a16:creationId xmlns:a16="http://schemas.microsoft.com/office/drawing/2014/main" id="{E1063314-D17B-C469-FC9E-BBB56018B952}"/>
              </a:ext>
            </a:extLst>
          </p:cNvPr>
          <p:cNvSpPr>
            <a:spLocks noGrp="1"/>
          </p:cNvSpPr>
          <p:nvPr>
            <p:ph sz="quarter" idx="20"/>
          </p:nvPr>
        </p:nvSpPr>
        <p:spPr>
          <a:xfrm>
            <a:off x="1371600" y="2057399"/>
            <a:ext cx="5682343" cy="5486401"/>
          </a:xfrm>
        </p:spPr>
        <p:txBody>
          <a:bodyPr/>
          <a:lstStyle/>
          <a:p>
            <a:pPr marL="0" indent="0">
              <a:buNone/>
            </a:pPr>
            <a:r>
              <a:rPr lang="en-US" b="1" dirty="0"/>
              <a:t>Effective Dose Equivalent</a:t>
            </a:r>
          </a:p>
          <a:p>
            <a:pPr marL="0" indent="0">
              <a:buNone/>
            </a:pPr>
            <a:r>
              <a:rPr lang="en-US" dirty="0"/>
              <a:t>ICRP 26</a:t>
            </a:r>
          </a:p>
          <a:p>
            <a:pPr marL="0" indent="0">
              <a:buNone/>
            </a:pPr>
            <a:r>
              <a:rPr lang="en-US" dirty="0"/>
              <a:t>Tissue weighting factor multiplied by mean dose equivalent to organ or tissue, which has had a quality factor applied to it</a:t>
            </a:r>
          </a:p>
          <a:p>
            <a:pPr marL="0" indent="0">
              <a:buNone/>
            </a:pPr>
            <a:endParaRPr lang="en-US" dirty="0"/>
          </a:p>
        </p:txBody>
      </p:sp>
      <p:sp>
        <p:nvSpPr>
          <p:cNvPr id="5" name="Content Placeholder 3">
            <a:extLst>
              <a:ext uri="{FF2B5EF4-FFF2-40B4-BE49-F238E27FC236}">
                <a16:creationId xmlns:a16="http://schemas.microsoft.com/office/drawing/2014/main" id="{18225A2E-F17C-5B23-3FED-516EECF1FBD6}"/>
              </a:ext>
            </a:extLst>
          </p:cNvPr>
          <p:cNvSpPr txBox="1">
            <a:spLocks/>
          </p:cNvSpPr>
          <p:nvPr/>
        </p:nvSpPr>
        <p:spPr>
          <a:xfrm>
            <a:off x="8538564" y="2057399"/>
            <a:ext cx="5682343" cy="5486401"/>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p>
        </p:txBody>
      </p:sp>
      <p:sp>
        <p:nvSpPr>
          <p:cNvPr id="6" name="Content Placeholder 3">
            <a:extLst>
              <a:ext uri="{FF2B5EF4-FFF2-40B4-BE49-F238E27FC236}">
                <a16:creationId xmlns:a16="http://schemas.microsoft.com/office/drawing/2014/main" id="{E9019025-4963-F676-E96C-3758C60FEF18}"/>
              </a:ext>
            </a:extLst>
          </p:cNvPr>
          <p:cNvSpPr txBox="1">
            <a:spLocks/>
          </p:cNvSpPr>
          <p:nvPr/>
        </p:nvSpPr>
        <p:spPr>
          <a:xfrm>
            <a:off x="8007532" y="2057398"/>
            <a:ext cx="5682343" cy="5486401"/>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b="1" dirty="0"/>
              <a:t>Effective Dose</a:t>
            </a:r>
          </a:p>
          <a:p>
            <a:pPr marL="0" indent="0">
              <a:buNone/>
            </a:pPr>
            <a:r>
              <a:rPr lang="en-US" dirty="0"/>
              <a:t>ICRP 60 and 106</a:t>
            </a:r>
          </a:p>
          <a:p>
            <a:pPr marL="0" indent="0">
              <a:buNone/>
            </a:pPr>
            <a:r>
              <a:rPr lang="en-US" dirty="0"/>
              <a:t>Tissue weighting factor multiplied by equivalent dose in organ or tissue, which has had a radiation weighting factor applied to it</a:t>
            </a:r>
          </a:p>
        </p:txBody>
      </p:sp>
      <p:sp>
        <p:nvSpPr>
          <p:cNvPr id="7" name="Content Placeholder 3">
            <a:extLst>
              <a:ext uri="{FF2B5EF4-FFF2-40B4-BE49-F238E27FC236}">
                <a16:creationId xmlns:a16="http://schemas.microsoft.com/office/drawing/2014/main" id="{E4A0BD77-6B2A-6845-19FF-CBB82438564F}"/>
              </a:ext>
            </a:extLst>
          </p:cNvPr>
          <p:cNvSpPr txBox="1">
            <a:spLocks/>
          </p:cNvSpPr>
          <p:nvPr/>
        </p:nvSpPr>
        <p:spPr>
          <a:xfrm>
            <a:off x="3864335" y="5293721"/>
            <a:ext cx="8608423" cy="3925389"/>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b="1" dirty="0"/>
              <a:t>Total Effective Dose Equivalent</a:t>
            </a:r>
          </a:p>
          <a:p>
            <a:pPr marL="0" indent="0">
              <a:buFont typeface="Arial" panose="020B0604020202020204" pitchFamily="34" charset="0"/>
              <a:buNone/>
            </a:pPr>
            <a:r>
              <a:rPr lang="en-US" dirty="0"/>
              <a:t>10 CFR 20.1003 </a:t>
            </a:r>
            <a:r>
              <a:rPr lang="en-US" sz="1600" dirty="0"/>
              <a:t>– Standards for Protection Against Radiation, Definitions.</a:t>
            </a:r>
          </a:p>
          <a:p>
            <a:pPr marL="0" indent="0">
              <a:buFont typeface="Arial" panose="020B0604020202020204" pitchFamily="34" charset="0"/>
              <a:buNone/>
            </a:pPr>
            <a:r>
              <a:rPr lang="en-US" dirty="0"/>
              <a:t>“the sum of the EDE for external exposures and the CEDE for internal exposures”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5482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6C5A8-9CC9-DC0E-5D95-815E0F402CD7}"/>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14D13668-5937-669B-28E6-A113A827A1D7}"/>
              </a:ext>
            </a:extLst>
          </p:cNvPr>
          <p:cNvSpPr>
            <a:spLocks noGrp="1"/>
          </p:cNvSpPr>
          <p:nvPr>
            <p:ph type="title"/>
          </p:nvPr>
        </p:nvSpPr>
        <p:spPr/>
        <p:txBody>
          <a:bodyPr/>
          <a:lstStyle/>
          <a:p>
            <a:r>
              <a:rPr lang="en-US" dirty="0"/>
              <a:t>Documents and Dosimetry Models</a:t>
            </a:r>
          </a:p>
        </p:txBody>
      </p:sp>
      <p:graphicFrame>
        <p:nvGraphicFramePr>
          <p:cNvPr id="5" name="Table 5">
            <a:extLst>
              <a:ext uri="{FF2B5EF4-FFF2-40B4-BE49-F238E27FC236}">
                <a16:creationId xmlns:a16="http://schemas.microsoft.com/office/drawing/2014/main" id="{B1B784B0-3670-A914-C376-98D4AF621AF2}"/>
              </a:ext>
            </a:extLst>
          </p:cNvPr>
          <p:cNvGraphicFramePr>
            <a:graphicFrameLocks noGrp="1"/>
          </p:cNvGraphicFramePr>
          <p:nvPr>
            <p:ph sz="quarter" idx="20"/>
            <p:extLst>
              <p:ext uri="{D42A27DB-BD31-4B8C-83A1-F6EECF244321}">
                <p14:modId xmlns:p14="http://schemas.microsoft.com/office/powerpoint/2010/main" val="216260282"/>
              </p:ext>
            </p:extLst>
          </p:nvPr>
        </p:nvGraphicFramePr>
        <p:xfrm>
          <a:off x="1371600" y="2057400"/>
          <a:ext cx="12801600" cy="4736592"/>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1261552371"/>
                    </a:ext>
                  </a:extLst>
                </a:gridCol>
                <a:gridCol w="6400800">
                  <a:extLst>
                    <a:ext uri="{9D8B030D-6E8A-4147-A177-3AD203B41FA5}">
                      <a16:colId xmlns:a16="http://schemas.microsoft.com/office/drawing/2014/main" val="1661075080"/>
                    </a:ext>
                  </a:extLst>
                </a:gridCol>
              </a:tblGrid>
              <a:tr h="370840">
                <a:tc>
                  <a:txBody>
                    <a:bodyPr/>
                    <a:lstStyle/>
                    <a:p>
                      <a:r>
                        <a:rPr lang="en-US" dirty="0"/>
                        <a:t>U.S. Federal Guidance Reports for Radiation Protection</a:t>
                      </a:r>
                    </a:p>
                  </a:txBody>
                  <a:tcPr/>
                </a:tc>
                <a:tc>
                  <a:txBody>
                    <a:bodyPr/>
                    <a:lstStyle/>
                    <a:p>
                      <a:r>
                        <a:rPr lang="en-US" dirty="0"/>
                        <a:t>ICRP Dosimetry Model</a:t>
                      </a:r>
                    </a:p>
                  </a:txBody>
                  <a:tcPr/>
                </a:tc>
                <a:extLst>
                  <a:ext uri="{0D108BD9-81ED-4DB2-BD59-A6C34878D82A}">
                    <a16:rowId xmlns:a16="http://schemas.microsoft.com/office/drawing/2014/main" val="3118469305"/>
                  </a:ext>
                </a:extLst>
              </a:tr>
              <a:tr h="370840">
                <a:tc>
                  <a:txBody>
                    <a:bodyPr/>
                    <a:lstStyle/>
                    <a:p>
                      <a:r>
                        <a:rPr lang="en-US" dirty="0"/>
                        <a:t>11 (1988): Limiting Values of Radionuclide Intake and Air Concentration and Dose Conversion Factors for Inhalation, Submersion, and Ingestion</a:t>
                      </a: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26 (1977): Recommendations of the International Commission on Radiological Protection</a:t>
                      </a:r>
                    </a:p>
                  </a:txBody>
                  <a:tcPr/>
                </a:tc>
                <a:extLst>
                  <a:ext uri="{0D108BD9-81ED-4DB2-BD59-A6C34878D82A}">
                    <a16:rowId xmlns:a16="http://schemas.microsoft.com/office/drawing/2014/main" val="3082806257"/>
                  </a:ext>
                </a:extLst>
              </a:tr>
              <a:tr h="370840">
                <a:tc>
                  <a:txBody>
                    <a:bodyPr/>
                    <a:lstStyle/>
                    <a:p>
                      <a:r>
                        <a:rPr lang="en-US" dirty="0"/>
                        <a:t>12 (1993): External Exposure to Radionuclides in Air, Water, and Soil</a:t>
                      </a: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26 (1977): Recommendations of the International Commission on Radiological Protection</a:t>
                      </a:r>
                    </a:p>
                  </a:txBody>
                  <a:tcPr/>
                </a:tc>
                <a:extLst>
                  <a:ext uri="{0D108BD9-81ED-4DB2-BD59-A6C34878D82A}">
                    <a16:rowId xmlns:a16="http://schemas.microsoft.com/office/drawing/2014/main" val="467700272"/>
                  </a:ext>
                </a:extLst>
              </a:tr>
              <a:tr h="370840">
                <a:tc>
                  <a:txBody>
                    <a:bodyPr/>
                    <a:lstStyle/>
                    <a:p>
                      <a:r>
                        <a:rPr lang="en-US" dirty="0"/>
                        <a:t>13 (1999): Cancer Risk Coefficients for Environmental Exposure to Radionuclides</a:t>
                      </a:r>
                    </a:p>
                  </a:txBody>
                  <a:tcPr/>
                </a:tc>
                <a:tc>
                  <a:txBody>
                    <a:bodyPr/>
                    <a:lstStyle/>
                    <a:p>
                      <a:r>
                        <a:rPr lang="en-US" dirty="0"/>
                        <a:t>60 (1991): 1990 Recommendations of the International Commission on Radiological Protection</a:t>
                      </a:r>
                    </a:p>
                  </a:txBody>
                  <a:tcPr/>
                </a:tc>
                <a:extLst>
                  <a:ext uri="{0D108BD9-81ED-4DB2-BD59-A6C34878D82A}">
                    <a16:rowId xmlns:a16="http://schemas.microsoft.com/office/drawing/2014/main" val="2892449341"/>
                  </a:ext>
                </a:extLst>
              </a:tr>
              <a:tr h="370840">
                <a:tc>
                  <a:txBody>
                    <a:bodyPr/>
                    <a:lstStyle/>
                    <a:p>
                      <a:r>
                        <a:rPr lang="en-US" dirty="0"/>
                        <a:t>15 (2019): External Exposure to Radionuclides in Air, Water, and Soil</a:t>
                      </a:r>
                    </a:p>
                  </a:txBody>
                  <a:tcPr/>
                </a:tc>
                <a:tc>
                  <a:txBody>
                    <a:bodyPr/>
                    <a:lstStyle/>
                    <a:p>
                      <a:r>
                        <a:rPr lang="en-US" dirty="0"/>
                        <a:t>103 (2007): The 2007 Recommendations of the International Commission on Radiological Protection</a:t>
                      </a:r>
                    </a:p>
                  </a:txBody>
                  <a:tcPr/>
                </a:tc>
                <a:extLst>
                  <a:ext uri="{0D108BD9-81ED-4DB2-BD59-A6C34878D82A}">
                    <a16:rowId xmlns:a16="http://schemas.microsoft.com/office/drawing/2014/main" val="3260317465"/>
                  </a:ext>
                </a:extLst>
              </a:tr>
            </a:tbl>
          </a:graphicData>
        </a:graphic>
      </p:graphicFrame>
    </p:spTree>
    <p:extLst>
      <p:ext uri="{BB962C8B-B14F-4D97-AF65-F5344CB8AC3E}">
        <p14:creationId xmlns:p14="http://schemas.microsoft.com/office/powerpoint/2010/main" val="4367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E658F-C1A9-209F-D9E6-791D1284D302}"/>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5C873FD8-A9D5-E6D5-E94D-FE27A0BB011E}"/>
              </a:ext>
            </a:extLst>
          </p:cNvPr>
          <p:cNvSpPr>
            <a:spLocks noGrp="1"/>
          </p:cNvSpPr>
          <p:nvPr>
            <p:ph type="title"/>
          </p:nvPr>
        </p:nvSpPr>
        <p:spPr>
          <a:xfrm>
            <a:off x="1371600" y="685800"/>
            <a:ext cx="8557259" cy="874673"/>
          </a:xfrm>
        </p:spPr>
        <p:txBody>
          <a:bodyPr/>
          <a:lstStyle/>
          <a:p>
            <a:r>
              <a:rPr lang="en-US" dirty="0"/>
              <a:t>Opportunity for Improvement: Dosimetry Models Represented</a:t>
            </a:r>
          </a:p>
        </p:txBody>
      </p:sp>
      <p:graphicFrame>
        <p:nvGraphicFramePr>
          <p:cNvPr id="5" name="Table 5">
            <a:extLst>
              <a:ext uri="{FF2B5EF4-FFF2-40B4-BE49-F238E27FC236}">
                <a16:creationId xmlns:a16="http://schemas.microsoft.com/office/drawing/2014/main" id="{950BEFF3-E077-03D4-0230-F14AAB59BE4F}"/>
              </a:ext>
            </a:extLst>
          </p:cNvPr>
          <p:cNvGraphicFramePr>
            <a:graphicFrameLocks noGrp="1"/>
          </p:cNvGraphicFramePr>
          <p:nvPr>
            <p:ph sz="quarter" idx="20"/>
            <p:extLst>
              <p:ext uri="{D42A27DB-BD31-4B8C-83A1-F6EECF244321}">
                <p14:modId xmlns:p14="http://schemas.microsoft.com/office/powerpoint/2010/main" val="2864607701"/>
              </p:ext>
            </p:extLst>
          </p:nvPr>
        </p:nvGraphicFramePr>
        <p:xfrm>
          <a:off x="10798437" y="3246120"/>
          <a:ext cx="3422470" cy="2103120"/>
        </p:xfrm>
        <a:graphic>
          <a:graphicData uri="http://schemas.openxmlformats.org/drawingml/2006/table">
            <a:tbl>
              <a:tblPr firstRow="1" bandRow="1">
                <a:tableStyleId>{5C22544A-7EE6-4342-B048-85BDC9FD1C3A}</a:tableStyleId>
              </a:tblPr>
              <a:tblGrid>
                <a:gridCol w="1711235">
                  <a:extLst>
                    <a:ext uri="{9D8B030D-6E8A-4147-A177-3AD203B41FA5}">
                      <a16:colId xmlns:a16="http://schemas.microsoft.com/office/drawing/2014/main" val="1888581962"/>
                    </a:ext>
                  </a:extLst>
                </a:gridCol>
                <a:gridCol w="1711235">
                  <a:extLst>
                    <a:ext uri="{9D8B030D-6E8A-4147-A177-3AD203B41FA5}">
                      <a16:colId xmlns:a16="http://schemas.microsoft.com/office/drawing/2014/main" val="3813170346"/>
                    </a:ext>
                  </a:extLst>
                </a:gridCol>
              </a:tblGrid>
              <a:tr h="370840">
                <a:tc>
                  <a:txBody>
                    <a:bodyPr/>
                    <a:lstStyle/>
                    <a:p>
                      <a:r>
                        <a:rPr lang="en-US" dirty="0"/>
                        <a:t>FGR</a:t>
                      </a:r>
                    </a:p>
                  </a:txBody>
                  <a:tcPr/>
                </a:tc>
                <a:tc>
                  <a:txBody>
                    <a:bodyPr/>
                    <a:lstStyle/>
                    <a:p>
                      <a:r>
                        <a:rPr lang="en-US" dirty="0"/>
                        <a:t>ICRP</a:t>
                      </a:r>
                    </a:p>
                  </a:txBody>
                  <a:tcPr/>
                </a:tc>
                <a:extLst>
                  <a:ext uri="{0D108BD9-81ED-4DB2-BD59-A6C34878D82A}">
                    <a16:rowId xmlns:a16="http://schemas.microsoft.com/office/drawing/2014/main" val="3316062222"/>
                  </a:ext>
                </a:extLst>
              </a:tr>
              <a:tr h="370840">
                <a:tc>
                  <a:txBody>
                    <a:bodyPr/>
                    <a:lstStyle/>
                    <a:p>
                      <a:r>
                        <a:rPr lang="en-US" dirty="0"/>
                        <a:t>11 (1988)</a:t>
                      </a:r>
                    </a:p>
                  </a:txBody>
                  <a:tcPr/>
                </a:tc>
                <a:tc>
                  <a:txBody>
                    <a:bodyPr/>
                    <a:lstStyle/>
                    <a:p>
                      <a:r>
                        <a:rPr lang="en-US" dirty="0"/>
                        <a:t>26 (1977) </a:t>
                      </a:r>
                    </a:p>
                  </a:txBody>
                  <a:tcPr/>
                </a:tc>
                <a:extLst>
                  <a:ext uri="{0D108BD9-81ED-4DB2-BD59-A6C34878D82A}">
                    <a16:rowId xmlns:a16="http://schemas.microsoft.com/office/drawing/2014/main" val="555413003"/>
                  </a:ext>
                </a:extLst>
              </a:tr>
              <a:tr h="370840">
                <a:tc>
                  <a:txBody>
                    <a:bodyPr/>
                    <a:lstStyle/>
                    <a:p>
                      <a:r>
                        <a:rPr lang="en-US" dirty="0"/>
                        <a:t>12 (1993)</a:t>
                      </a:r>
                    </a:p>
                  </a:txBody>
                  <a:tcPr/>
                </a:tc>
                <a:tc>
                  <a:txBody>
                    <a:bodyPr/>
                    <a:lstStyle/>
                    <a:p>
                      <a:r>
                        <a:rPr lang="en-US" dirty="0"/>
                        <a:t>26 (1977)</a:t>
                      </a:r>
                    </a:p>
                  </a:txBody>
                  <a:tcPr/>
                </a:tc>
                <a:extLst>
                  <a:ext uri="{0D108BD9-81ED-4DB2-BD59-A6C34878D82A}">
                    <a16:rowId xmlns:a16="http://schemas.microsoft.com/office/drawing/2014/main" val="110122213"/>
                  </a:ext>
                </a:extLst>
              </a:tr>
              <a:tr h="370840">
                <a:tc>
                  <a:txBody>
                    <a:bodyPr/>
                    <a:lstStyle/>
                    <a:p>
                      <a:r>
                        <a:rPr lang="en-US" dirty="0"/>
                        <a:t>13 (1999) </a:t>
                      </a:r>
                    </a:p>
                  </a:txBody>
                  <a:tcPr/>
                </a:tc>
                <a:tc>
                  <a:txBody>
                    <a:bodyPr/>
                    <a:lstStyle/>
                    <a:p>
                      <a:r>
                        <a:rPr lang="en-US" dirty="0"/>
                        <a:t>60 (1991)</a:t>
                      </a:r>
                    </a:p>
                  </a:txBody>
                  <a:tcPr/>
                </a:tc>
                <a:extLst>
                  <a:ext uri="{0D108BD9-81ED-4DB2-BD59-A6C34878D82A}">
                    <a16:rowId xmlns:a16="http://schemas.microsoft.com/office/drawing/2014/main" val="893519487"/>
                  </a:ext>
                </a:extLst>
              </a:tr>
              <a:tr h="370840">
                <a:tc>
                  <a:txBody>
                    <a:bodyPr/>
                    <a:lstStyle/>
                    <a:p>
                      <a:r>
                        <a:rPr lang="en-US" dirty="0"/>
                        <a:t>15 (2019) </a:t>
                      </a:r>
                    </a:p>
                  </a:txBody>
                  <a:tcPr/>
                </a:tc>
                <a:tc>
                  <a:txBody>
                    <a:bodyPr/>
                    <a:lstStyle/>
                    <a:p>
                      <a:r>
                        <a:rPr lang="en-US" dirty="0"/>
                        <a:t>103 (2007)</a:t>
                      </a:r>
                    </a:p>
                  </a:txBody>
                  <a:tcPr/>
                </a:tc>
                <a:extLst>
                  <a:ext uri="{0D108BD9-81ED-4DB2-BD59-A6C34878D82A}">
                    <a16:rowId xmlns:a16="http://schemas.microsoft.com/office/drawing/2014/main" val="2907168851"/>
                  </a:ext>
                </a:extLst>
              </a:tr>
            </a:tbl>
          </a:graphicData>
        </a:graphic>
      </p:graphicFrame>
      <p:sp>
        <p:nvSpPr>
          <p:cNvPr id="7" name="Content Placeholder 3">
            <a:extLst>
              <a:ext uri="{FF2B5EF4-FFF2-40B4-BE49-F238E27FC236}">
                <a16:creationId xmlns:a16="http://schemas.microsoft.com/office/drawing/2014/main" id="{6F70B588-B66A-6E1E-358B-15987B1FED3B}"/>
              </a:ext>
            </a:extLst>
          </p:cNvPr>
          <p:cNvSpPr txBox="1">
            <a:spLocks/>
          </p:cNvSpPr>
          <p:nvPr/>
        </p:nvSpPr>
        <p:spPr>
          <a:xfrm>
            <a:off x="1371600" y="2057399"/>
            <a:ext cx="9104811" cy="5486401"/>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fontAlgn="base"/>
            <a:r>
              <a:rPr lang="en-US" dirty="0">
                <a:solidFill>
                  <a:srgbClr val="3C3C3C"/>
                </a:solidFill>
                <a:latin typeface="Open Sans" panose="020B0606030504020204" pitchFamily="34" charset="0"/>
              </a:rPr>
              <a:t>​</a:t>
            </a:r>
            <a:r>
              <a:rPr lang="en-US" dirty="0">
                <a:solidFill>
                  <a:srgbClr val="404040"/>
                </a:solidFill>
                <a:latin typeface="Open Sans" panose="020B0606030504020204" pitchFamily="34" charset="0"/>
              </a:rPr>
              <a:t>Minimum health physics requirements in the U.S. are outlined in the FGR</a:t>
            </a:r>
          </a:p>
          <a:p>
            <a:pPr fontAlgn="base"/>
            <a:r>
              <a:rPr lang="en-US" dirty="0">
                <a:solidFill>
                  <a:srgbClr val="404040"/>
                </a:solidFill>
                <a:latin typeface="Open Sans" panose="020B0606030504020204" pitchFamily="34" charset="0"/>
              </a:rPr>
              <a:t>Note that 11, 12, 13 follow: internal, external, and cancer risk. 15: external.</a:t>
            </a:r>
          </a:p>
          <a:p>
            <a:pPr fontAlgn="base"/>
            <a:r>
              <a:rPr lang="en-US" dirty="0">
                <a:solidFill>
                  <a:srgbClr val="404040"/>
                </a:solidFill>
                <a:latin typeface="Open Sans" panose="020B0606030504020204" pitchFamily="34" charset="0"/>
              </a:rPr>
              <a:t>When is it appropriate to consider a new dosimetry model appropriate to adopt as the minimum standard? </a:t>
            </a:r>
          </a:p>
          <a:p>
            <a:pPr lvl="1" fontAlgn="base"/>
            <a:r>
              <a:rPr lang="en-US" dirty="0">
                <a:solidFill>
                  <a:srgbClr val="404040"/>
                </a:solidFill>
                <a:latin typeface="Open Sans" panose="020B0606030504020204" pitchFamily="34" charset="0"/>
                <a:sym typeface="Wingdings" panose="05000000000000000000" pitchFamily="2" charset="2"/>
              </a:rPr>
              <a:t>When the half of the available intake pathways’ DCF values have been approved?</a:t>
            </a:r>
            <a:endParaRPr lang="en-US" dirty="0">
              <a:solidFill>
                <a:srgbClr val="3C3C3C"/>
              </a:solidFill>
            </a:endParaRPr>
          </a:p>
          <a:p>
            <a:pPr lvl="1" fontAlgn="base"/>
            <a:r>
              <a:rPr lang="en-US" dirty="0">
                <a:solidFill>
                  <a:srgbClr val="404040"/>
                </a:solidFill>
                <a:latin typeface="Open Sans" panose="020B0606030504020204" pitchFamily="34" charset="0"/>
              </a:rPr>
              <a:t>When derived values are accepted as fact (cancer risk from ICRP 60 dosimetry models </a:t>
            </a:r>
            <a:r>
              <a:rPr lang="en-US" dirty="0">
                <a:solidFill>
                  <a:srgbClr val="404040"/>
                </a:solidFill>
                <a:latin typeface="Open Sans" panose="020B0606030504020204" pitchFamily="34" charset="0"/>
                <a:sym typeface="Wingdings" panose="05000000000000000000" pitchFamily="2" charset="2"/>
              </a:rPr>
              <a:t> should the ICRP 60 internal and external DCF values been elevated as the standard then?</a:t>
            </a:r>
          </a:p>
          <a:p>
            <a:endParaRPr lang="en-US" dirty="0"/>
          </a:p>
        </p:txBody>
      </p:sp>
    </p:spTree>
    <p:extLst>
      <p:ext uri="{BB962C8B-B14F-4D97-AF65-F5344CB8AC3E}">
        <p14:creationId xmlns:p14="http://schemas.microsoft.com/office/powerpoint/2010/main" val="110107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94DD85-8BD0-F451-FA1B-B264F03663BF}"/>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2DF6A2E2-A5DC-C443-02A8-C2685C7A9C58}"/>
              </a:ext>
            </a:extLst>
          </p:cNvPr>
          <p:cNvSpPr>
            <a:spLocks noGrp="1"/>
          </p:cNvSpPr>
          <p:nvPr>
            <p:ph type="title"/>
          </p:nvPr>
        </p:nvSpPr>
        <p:spPr/>
        <p:txBody>
          <a:bodyPr/>
          <a:lstStyle/>
          <a:p>
            <a:r>
              <a:rPr lang="en-US" dirty="0"/>
              <a:t>FGR 13 Statement on DCF Models</a:t>
            </a:r>
          </a:p>
        </p:txBody>
      </p:sp>
      <p:sp>
        <p:nvSpPr>
          <p:cNvPr id="4" name="Content Placeholder 3">
            <a:extLst>
              <a:ext uri="{FF2B5EF4-FFF2-40B4-BE49-F238E27FC236}">
                <a16:creationId xmlns:a16="http://schemas.microsoft.com/office/drawing/2014/main" id="{3CC869D9-1E33-6C9B-156B-EFDC0D21856D}"/>
              </a:ext>
            </a:extLst>
          </p:cNvPr>
          <p:cNvSpPr>
            <a:spLocks noGrp="1"/>
          </p:cNvSpPr>
          <p:nvPr>
            <p:ph sz="quarter" idx="20"/>
          </p:nvPr>
        </p:nvSpPr>
        <p:spPr/>
        <p:txBody>
          <a:bodyPr/>
          <a:lstStyle/>
          <a:p>
            <a:pPr marL="548640" lvl="1" indent="0">
              <a:buNone/>
            </a:pPr>
            <a:r>
              <a:rPr lang="en-US" dirty="0"/>
              <a:t>“Although many of the biokinetic and dosimetric models used here are updates of models used in Federal Guidance Report No. 11, the present report does not replace either that document or Federal Guidance Report No. 12 or affect their use for radiation protection purposes. The dose coefficients given in Federal Guidance Report No. 11 and Report No. 12 continue to be recommended for determining conformance with the radiation protection guidance to Federal agencies issued by the President and will be updated in the future as warranted. The risk coefficients tabulated in the present report have a different purpose -they are intended for use in assessing risks from radionuclide exposure, in a variety of applications ranging from analyses of specific sites to the general analyses that support rule making. Although the application of these risk coefficients for purposes such as cost/benefit analysis, environmental impact statements (EISs ), and environmental assessments (EAs)- especially by Federal agencies- is encouraged to promote consistency in risk assessment, such use is discretionary.”</a:t>
            </a:r>
          </a:p>
        </p:txBody>
      </p:sp>
      <p:sp>
        <p:nvSpPr>
          <p:cNvPr id="5" name="TextBox 4">
            <a:extLst>
              <a:ext uri="{FF2B5EF4-FFF2-40B4-BE49-F238E27FC236}">
                <a16:creationId xmlns:a16="http://schemas.microsoft.com/office/drawing/2014/main" id="{32BCBBDF-B1F7-969D-4D1E-F65FC2BA1293}"/>
              </a:ext>
            </a:extLst>
          </p:cNvPr>
          <p:cNvSpPr txBox="1"/>
          <p:nvPr/>
        </p:nvSpPr>
        <p:spPr>
          <a:xfrm>
            <a:off x="8891261" y="7877889"/>
            <a:ext cx="5329646" cy="246221"/>
          </a:xfrm>
          <a:prstGeom prst="rect">
            <a:avLst/>
          </a:prstGeom>
          <a:noFill/>
        </p:spPr>
        <p:txBody>
          <a:bodyPr wrap="square" rtlCol="0">
            <a:spAutoFit/>
          </a:bodyPr>
          <a:lstStyle/>
          <a:p>
            <a:r>
              <a:rPr lang="en-US" sz="1000" dirty="0"/>
              <a:t>FGR 13: </a:t>
            </a:r>
            <a:r>
              <a:rPr lang="en-US" sz="1000" dirty="0">
                <a:hlinkClick r:id="rId2"/>
              </a:rPr>
              <a:t>https://www.epa.gov/sites/default/files/2015-05/documents/402-r-99-001.pdf</a:t>
            </a:r>
            <a:r>
              <a:rPr lang="en-US" sz="1000" dirty="0"/>
              <a:t> </a:t>
            </a:r>
          </a:p>
        </p:txBody>
      </p:sp>
    </p:spTree>
    <p:extLst>
      <p:ext uri="{BB962C8B-B14F-4D97-AF65-F5344CB8AC3E}">
        <p14:creationId xmlns:p14="http://schemas.microsoft.com/office/powerpoint/2010/main" val="117742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7f9503f-814b-432a-91f5-9c13c51348b4">
      <Terms xmlns="http://schemas.microsoft.com/office/infopath/2007/PartnerControls"/>
    </lcf76f155ced4ddcb4097134ff3c332f>
    <TaxCatchAll xmlns="dfe7fab5-ca36-4373-9e84-14533c573aad" xsi:nil="true"/>
    <_dlc_DocId xmlns="dfe7fab5-ca36-4373-9e84-14533c573aad">EARRTHREF-1375243986-33745</_dlc_DocId>
    <_dlc_DocIdUrl xmlns="dfe7fab5-ca36-4373-9e84-14533c573aad">
      <Url>https://pnnl.sharepoint.com/teams/EARRTH/_layouts/15/DocIdRedir.aspx?ID=EARRTHREF-1375243986-33745</Url>
      <Description>EARRTHREF-1375243986-33745</Description>
    </_dlc_DocIdUrl>
  </documentManagement>
</p:properties>
</file>

<file path=customXml/itemProps1.xml><?xml version="1.0" encoding="utf-8"?>
<ds:datastoreItem xmlns:ds="http://schemas.openxmlformats.org/officeDocument/2006/customXml" ds:itemID="{1271E72E-02F5-4E65-B74B-EFA82016BEA2}">
  <ds:schemaRefs>
    <ds:schemaRef ds:uri="http://schemas.microsoft.com/sharepoint/v3/contenttype/forms"/>
  </ds:schemaRefs>
</ds:datastoreItem>
</file>

<file path=customXml/itemProps2.xml><?xml version="1.0" encoding="utf-8"?>
<ds:datastoreItem xmlns:ds="http://schemas.openxmlformats.org/officeDocument/2006/customXml" ds:itemID="{8B9B6D4D-C4A5-49F4-ADC8-C5D9E1D097C1}">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33AED018-ED2A-4988-A522-21DEDBB8850A}">
  <ds:schemaRefs>
    <ds:schemaRef ds:uri="http://schemas.microsoft.com/office/2006/metadata/contentType"/>
    <ds:schemaRef ds:uri="http://schemas.microsoft.com/office/2006/metadata/properties/metaAttributes"/>
    <ds:schemaRef ds:uri="http://www.w3.org/2000/xmlns/"/>
    <ds:schemaRef ds:uri="http://www.w3.org/2001/XMLSchema"/>
    <ds:schemaRef ds:uri="dfe7fab5-ca36-4373-9e84-14533c573aad"/>
    <ds:schemaRef ds:uri="f7f9503f-814b-432a-91f5-9c13c51348b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17772E-944E-44A7-AF4B-D7017A704226}">
  <ds:schemaRefs>
    <ds:schemaRef ds:uri="http://schemas.microsoft.com/office/2006/metadata/properties"/>
    <ds:schemaRef ds:uri="http://www.w3.org/2000/xmlns/"/>
    <ds:schemaRef ds:uri="f7f9503f-814b-432a-91f5-9c13c51348b4"/>
    <ds:schemaRef ds:uri="http://schemas.microsoft.com/office/infopath/2007/PartnerControls"/>
    <ds:schemaRef ds:uri="dfe7fab5-ca36-4373-9e84-14533c573aa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PNNL_Option_4</Template>
  <TotalTime>8077</TotalTime>
  <Words>2102</Words>
  <Application>Microsoft Office PowerPoint</Application>
  <PresentationFormat>Custom</PresentationFormat>
  <Paragraphs>246</Paragraphs>
  <Slides>20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Garamond</vt:lpstr>
      <vt:lpstr>Open Sans</vt:lpstr>
      <vt:lpstr>Open Sans SemiBold</vt:lpstr>
      <vt:lpstr>Symbol</vt:lpstr>
      <vt:lpstr>Wingdings</vt:lpstr>
      <vt:lpstr>PNNL_Option_4</vt:lpstr>
      <vt:lpstr>Evaluation of Dose Coefficients Implemented in MACCS</vt:lpstr>
      <vt:lpstr>Highlights </vt:lpstr>
      <vt:lpstr>MACCS DCF Report</vt:lpstr>
      <vt:lpstr>Health Physics Historical Review</vt:lpstr>
      <vt:lpstr>Documents and Methods Reviewed</vt:lpstr>
      <vt:lpstr>EDE versus ED versus TEDE</vt:lpstr>
      <vt:lpstr>Documents and Dosimetry Models</vt:lpstr>
      <vt:lpstr>Opportunity for Improvement: Dosimetry Models Represented</vt:lpstr>
      <vt:lpstr>FGR 13 Statement on DCF Models</vt:lpstr>
      <vt:lpstr>DCFs for MACCS</vt:lpstr>
      <vt:lpstr>Opportunity for Improvement:  DCFs shipped with MACCS</vt:lpstr>
      <vt:lpstr>Dose Coefficient Databases</vt:lpstr>
      <vt:lpstr>Opportunity for Improvement:  One Living U.S. Database</vt:lpstr>
      <vt:lpstr>Choices for a DCF</vt:lpstr>
      <vt:lpstr>Opportunity for Improvement: Chemical Form</vt:lpstr>
      <vt:lpstr>MACCS 4.2 Health Physics Changes</vt:lpstr>
      <vt:lpstr>Addition of TEDE Values to DCF File</vt:lpstr>
      <vt:lpstr>Acute Skin Deposition Pathway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Jeffrey;anguye@sandia.gov</dc:creator>
  <cp:lastModifiedBy>Ramos, Carli A</cp:lastModifiedBy>
  <cp:revision>25</cp:revision>
  <dcterms:created xsi:type="dcterms:W3CDTF">2022-09-08T04:47:07Z</dcterms:created>
  <dcterms:modified xsi:type="dcterms:W3CDTF">2024-10-11T17:47:30Z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0x0101006F577D85CA72664694D7796B41A5113E</vt:lpwstr>
  </property>
  <property fmtid="{D5CDD505-2E9C-101B-9397-08002B2CF9AE}" pid="3" name="_dlc_DocIdItemGuid">
    <vt:lpwstr>e6f493ec-f0c8-4132-ac30-3f6224dd42fc</vt:lpwstr>
  </property>
  <property fmtid="{D5CDD505-2E9C-101B-9397-08002B2CF9AE}" pid="4" name="MediaServiceImageTags">
    <vt:lpwstr/>
  </property>
</Properties>
</file>