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customXml/itemProps1.xml" ContentType="application/vnd.openxmlformats-officedocument.customXml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4"/>
  </p:sldMasterIdLst>
  <p:notesMasterIdLst>
    <p:notesMasterId r:id="rId21"/>
  </p:notesMasterIdLst>
  <p:handoutMasterIdLst>
    <p:handoutMasterId r:id="rId22"/>
  </p:handoutMasterIdLst>
  <p:sldIdLst>
    <p:sldId id="263" r:id="rId5"/>
    <p:sldId id="273" r:id="rId6"/>
    <p:sldId id="257" r:id="rId7"/>
    <p:sldId id="268" r:id="rId8"/>
    <p:sldId id="279" r:id="rId9"/>
    <p:sldId id="270" r:id="rId10"/>
    <p:sldId id="272" r:id="rId11"/>
    <p:sldId id="260" r:id="rId12"/>
    <p:sldId id="265" r:id="rId13"/>
    <p:sldId id="275" r:id="rId14"/>
    <p:sldId id="274" r:id="rId15"/>
    <p:sldId id="278" r:id="rId16"/>
    <p:sldId id="276" r:id="rId17"/>
    <p:sldId id="280" r:id="rId18"/>
    <p:sldId id="277" r:id="rId19"/>
    <p:sldId id="28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966"/>
    <a:srgbClr val="DC4405"/>
    <a:srgbClr val="4B9CD3"/>
    <a:srgbClr val="00264B"/>
    <a:srgbClr val="7BAFD4"/>
    <a:srgbClr val="E6F0F6"/>
    <a:srgbClr val="00000E"/>
    <a:srgbClr val="E5EF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914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customXml" Target="../customXml/item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455E704-BC83-0A69-61D6-1C2510659C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CBEECB-1421-49E1-445D-2F8EAC3878B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64FA7-C914-3C4E-ADB8-527621054AE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22FD75-833E-3EF7-A53A-90A9500232C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83335E-2F41-DC89-1888-92496D2FA8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73A8B4-1E65-A34A-821B-DCC7684C4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3897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775CA-7537-4AB6-BF6C-96910041BBC3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C9A8B-6423-4DD8-A52A-D5F1BE331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88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CC9A8B-6423-4DD8-A52A-D5F1BE33197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83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6CBB6-E2AC-4BA1-A748-02338F623A5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07" y="1214422"/>
            <a:ext cx="4543514" cy="2633031"/>
          </a:xfrm>
        </p:spPr>
        <p:txBody>
          <a:bodyPr anchor="t"/>
          <a:lstStyle>
            <a:lvl1pPr algn="l">
              <a:defRPr sz="6000">
                <a:solidFill>
                  <a:srgbClr val="002966"/>
                </a:solidFill>
                <a:latin typeface=""/>
              </a:defRPr>
            </a:lvl1pPr>
          </a:lstStyle>
          <a:p>
            <a:r>
              <a:rPr lang="en-US"/>
              <a:t>[Title]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6AF13-3D65-480A-9BB7-96002FAFF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CD57E-E96B-3C48-82EB-40C314DD289C}" type="datetime1">
              <a:rPr lang="en-US" smtClean="0"/>
              <a:t>10/2/2024</a:t>
            </a:fld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021135F-A987-B0BA-C598-1EF6F9B74F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7" y="4094484"/>
            <a:ext cx="4543425" cy="319088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002966"/>
                </a:solidFill>
              </a:defRPr>
            </a:lvl1pPr>
          </a:lstStyle>
          <a:p>
            <a:pPr lvl="0"/>
            <a:r>
              <a:rPr lang="en-US"/>
              <a:t>[Name]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0558961B-3D44-0BE7-8796-58BABA3E55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5996" y="4512939"/>
            <a:ext cx="4543425" cy="319088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2966"/>
                </a:solidFill>
              </a:defRPr>
            </a:lvl1pPr>
          </a:lstStyle>
          <a:p>
            <a:pPr lvl="0"/>
            <a:r>
              <a:rPr lang="en-US"/>
              <a:t>[Job Title]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6F202704-E1B8-FD1C-E508-1496FE239F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5998" y="5079057"/>
            <a:ext cx="4543425" cy="319088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2966"/>
                </a:solidFill>
              </a:defRPr>
            </a:lvl1pPr>
          </a:lstStyle>
          <a:p>
            <a:pPr lvl="0"/>
            <a:r>
              <a:rPr lang="en-US"/>
              <a:t>[Corvallis, OR]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036EB041-5E1D-84C6-DBE4-1921EFE2C8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5999" y="5497512"/>
            <a:ext cx="4543425" cy="319088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2966"/>
                </a:solidFill>
              </a:defRPr>
            </a:lvl1pPr>
          </a:lstStyle>
          <a:p>
            <a:pPr lvl="0"/>
            <a:r>
              <a:rPr lang="en-US"/>
              <a:t>[</a:t>
            </a:r>
            <a:r>
              <a:rPr lang="en-US" err="1"/>
              <a:t>First.last@rcdsoftware.com</a:t>
            </a:r>
            <a:r>
              <a:rPr lang="en-US"/>
              <a:t>]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4159C34-2395-F5EC-4DA0-C9CAFB19E8D2}"/>
              </a:ext>
            </a:extLst>
          </p:cNvPr>
          <p:cNvSpPr/>
          <p:nvPr userDrawn="1"/>
        </p:nvSpPr>
        <p:spPr>
          <a:xfrm>
            <a:off x="8028122" y="139485"/>
            <a:ext cx="3533614" cy="901915"/>
          </a:xfrm>
          <a:prstGeom prst="rect">
            <a:avLst/>
          </a:prstGeom>
          <a:solidFill>
            <a:srgbClr val="E6F0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4C6B6D1-CFD0-8E0A-DE2E-9E6C8185B1A6}"/>
              </a:ext>
            </a:extLst>
          </p:cNvPr>
          <p:cNvSpPr/>
          <p:nvPr userDrawn="1"/>
        </p:nvSpPr>
        <p:spPr>
          <a:xfrm>
            <a:off x="0" y="6453119"/>
            <a:ext cx="2913681" cy="365125"/>
          </a:xfrm>
          <a:prstGeom prst="rect">
            <a:avLst/>
          </a:prstGeom>
          <a:solidFill>
            <a:srgbClr val="E6F0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4C75B6-06C2-885E-B7A6-150ECB98FA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45746" y="1247995"/>
            <a:ext cx="3389437" cy="368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732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07022-D910-4198-A60D-ABF4BC423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96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90F54-76D7-4772-A83B-21B084F3A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966"/>
                </a:solidFill>
              </a:defRPr>
            </a:lvl1pPr>
            <a:lvl2pPr>
              <a:defRPr>
                <a:solidFill>
                  <a:srgbClr val="002966"/>
                </a:solidFill>
              </a:defRPr>
            </a:lvl2pPr>
            <a:lvl3pPr>
              <a:defRPr>
                <a:solidFill>
                  <a:srgbClr val="002966"/>
                </a:solidFill>
              </a:defRPr>
            </a:lvl3pPr>
            <a:lvl4pPr>
              <a:defRPr>
                <a:solidFill>
                  <a:srgbClr val="002966"/>
                </a:solidFill>
              </a:defRPr>
            </a:lvl4pPr>
            <a:lvl5pPr>
              <a:defRPr>
                <a:solidFill>
                  <a:srgbClr val="00296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E621C-A1CD-4CAB-B1DA-D6CBC4444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A93F2-1463-6646-9AB5-3E59D066B5F9}" type="datetime1">
              <a:rPr lang="en-US" smtClean="0"/>
              <a:t>10/2/2024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27C27-7AF3-4530-913C-415476B04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6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461F8-6677-4BA5-94A3-442F180D3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96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3C587-1087-4473-B614-D6E1D60CE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02966"/>
                </a:solidFill>
              </a:defRPr>
            </a:lvl1pPr>
            <a:lvl2pPr>
              <a:defRPr>
                <a:solidFill>
                  <a:srgbClr val="002966"/>
                </a:solidFill>
              </a:defRPr>
            </a:lvl2pPr>
            <a:lvl3pPr>
              <a:defRPr>
                <a:solidFill>
                  <a:srgbClr val="002966"/>
                </a:solidFill>
              </a:defRPr>
            </a:lvl3pPr>
            <a:lvl4pPr>
              <a:defRPr>
                <a:solidFill>
                  <a:srgbClr val="002966"/>
                </a:solidFill>
              </a:defRPr>
            </a:lvl4pPr>
            <a:lvl5pPr>
              <a:defRPr>
                <a:solidFill>
                  <a:srgbClr val="00296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0DD6F-350E-463A-827F-B76CA44372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02966"/>
                </a:solidFill>
              </a:defRPr>
            </a:lvl1pPr>
            <a:lvl2pPr>
              <a:defRPr>
                <a:solidFill>
                  <a:srgbClr val="002966"/>
                </a:solidFill>
              </a:defRPr>
            </a:lvl2pPr>
            <a:lvl3pPr>
              <a:defRPr>
                <a:solidFill>
                  <a:srgbClr val="002966"/>
                </a:solidFill>
              </a:defRPr>
            </a:lvl3pPr>
            <a:lvl4pPr>
              <a:defRPr>
                <a:solidFill>
                  <a:srgbClr val="002966"/>
                </a:solidFill>
              </a:defRPr>
            </a:lvl4pPr>
            <a:lvl5pPr>
              <a:defRPr>
                <a:solidFill>
                  <a:srgbClr val="00296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D9A641-0094-4F45-BEA6-1217550AD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8ED99-8F33-754B-92DD-D76FC360A5F5}" type="datetime1">
              <a:rPr lang="en-US" smtClean="0"/>
              <a:t>10/2/2024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635D95-9861-4033-9473-1A73451D0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93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DC1C1-1ABD-48A3-9FF2-96D4B9058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7"/>
            <a:ext cx="10515600" cy="1022351"/>
          </a:xfrm>
        </p:spPr>
        <p:txBody>
          <a:bodyPr/>
          <a:lstStyle>
            <a:lvl1pPr>
              <a:defRPr>
                <a:solidFill>
                  <a:srgbClr val="00296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D6A71F-26A6-4E85-88AF-40404AE52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154632-FA7D-40D1-BDF1-D6907A9FB4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rgbClr val="002966"/>
                </a:solidFill>
              </a:defRPr>
            </a:lvl1pPr>
            <a:lvl2pPr>
              <a:defRPr>
                <a:solidFill>
                  <a:srgbClr val="002966"/>
                </a:solidFill>
              </a:defRPr>
            </a:lvl2pPr>
            <a:lvl3pPr>
              <a:defRPr>
                <a:solidFill>
                  <a:srgbClr val="002966"/>
                </a:solidFill>
              </a:defRPr>
            </a:lvl3pPr>
            <a:lvl4pPr>
              <a:defRPr>
                <a:solidFill>
                  <a:srgbClr val="002966"/>
                </a:solidFill>
              </a:defRPr>
            </a:lvl4pPr>
            <a:lvl5pPr>
              <a:defRPr>
                <a:solidFill>
                  <a:srgbClr val="00296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E1FA92-91B5-4C63-BFEE-566A559A46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E01C8F-5DB8-4C61-AAFC-6C787E78DD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rgbClr val="002966"/>
                </a:solidFill>
              </a:defRPr>
            </a:lvl1pPr>
            <a:lvl2pPr>
              <a:defRPr>
                <a:solidFill>
                  <a:srgbClr val="002966"/>
                </a:solidFill>
              </a:defRPr>
            </a:lvl2pPr>
            <a:lvl3pPr>
              <a:defRPr>
                <a:solidFill>
                  <a:srgbClr val="002966"/>
                </a:solidFill>
              </a:defRPr>
            </a:lvl3pPr>
            <a:lvl4pPr>
              <a:defRPr>
                <a:solidFill>
                  <a:srgbClr val="002966"/>
                </a:solidFill>
              </a:defRPr>
            </a:lvl4pPr>
            <a:lvl5pPr>
              <a:defRPr>
                <a:solidFill>
                  <a:srgbClr val="00296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12645B-EF4D-46AE-98F9-EBCE87122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0CF1D-4222-BC41-BDB5-896A3B1C8583}" type="datetime1">
              <a:rPr lang="en-US" smtClean="0"/>
              <a:t>10/2/2024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2E3652-E5BB-4050-B95D-35607D9AD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929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C4C16-8AAD-44E5-A854-D187E3B87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64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C2C64F-CDEC-4A8A-ACAF-39004380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0E80-49EE-6F44-A3A7-38DB96525A2F}" type="datetime1">
              <a:rPr lang="en-US" smtClean="0"/>
              <a:t>10/2/2024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D61A9A-B442-4C57-A22D-A4CE93303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77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075834-0297-447C-9FF1-306882C73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566E-397E-BF43-BCBD-1E8FE2439686}" type="datetime1">
              <a:rPr lang="en-US" smtClean="0"/>
              <a:t>10/2/2024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09EBD8-E740-4CE5-97FA-0A8FEC3E1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67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5E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563D1F-B01B-4906-A680-BC0AF076C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3722"/>
            <a:ext cx="10515600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0F76C8-5540-434D-8EE4-D9BF52621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99715"/>
            <a:ext cx="10515600" cy="4177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5B9DD1-EA31-42D4-82BC-E425E85219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72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4B9CD3"/>
                </a:solidFill>
                <a:latin typeface=""/>
              </a:defRPr>
            </a:lvl1pPr>
          </a:lstStyle>
          <a:p>
            <a:fld id="{D6B35621-9683-1E43-841D-6C66BFC29B99}" type="datetime1">
              <a:rPr lang="en-US" smtClean="0"/>
              <a:pPr/>
              <a:t>10/2/2024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5C743-AF0C-4D2C-841E-4E8564BD1C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1535" y="637172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4B9CD3"/>
                </a:solidFill>
                <a:latin typeface=""/>
              </a:defRPr>
            </a:lvl1pPr>
          </a:lstStyle>
          <a:p>
            <a:fld id="{677F7B41-FD57-4489-AAB8-D17CF17906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B8DB0B-80B4-96DB-360C-D509A6E88F7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251203" y="192301"/>
            <a:ext cx="2102597" cy="7920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ADFFD7-7CF8-1D26-A31F-D8BEF0CA91BC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209800" y="6295521"/>
            <a:ext cx="7772400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86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60" r:id="rId3"/>
    <p:sldLayoutId id="2147483661" r:id="rId4"/>
    <p:sldLayoutId id="2147483662" r:id="rId5"/>
    <p:sldLayoutId id="2147483663" r:id="rId6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2966"/>
          </a:solidFill>
          <a:latin typeface="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966"/>
          </a:solidFill>
          <a:latin typeface="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966"/>
          </a:solidFill>
          <a:latin typeface="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966"/>
          </a:solidFill>
          <a:latin typeface="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966"/>
          </a:solidFill>
          <a:latin typeface="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966"/>
          </a:solidFill>
          <a:latin typeface="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ramp.nrc-gateway.gov/codes/pimal/trainin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9BABC9-C83C-41DF-A561-E2D7987E1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A93F2-1463-6646-9AB5-3E59D066B5F9}" type="datetime1">
              <a:rPr lang="en-US" smtClean="0"/>
              <a:t>10/2/2024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833625F-A3F5-41F3-8DA1-0653DA45EE27}"/>
              </a:ext>
            </a:extLst>
          </p:cNvPr>
          <p:cNvSpPr txBox="1">
            <a:spLocks/>
          </p:cNvSpPr>
          <p:nvPr/>
        </p:nvSpPr>
        <p:spPr>
          <a:xfrm>
            <a:off x="5970491" y="1261724"/>
            <a:ext cx="4383744" cy="3100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2966"/>
                </a:solidFill>
                <a:latin typeface="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rgbClr val="4B9CD3"/>
                </a:solidFill>
              </a:rPr>
              <a:t>Preview of PiMAL 6.0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B25A5BED-424A-D2D9-07D0-C7D617F857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5997" y="4094484"/>
            <a:ext cx="4543425" cy="319088"/>
          </a:xfrm>
        </p:spPr>
        <p:txBody>
          <a:bodyPr/>
          <a:lstStyle/>
          <a:p>
            <a:r>
              <a:rPr lang="en-US" dirty="0"/>
              <a:t>Jeffrey M. Luitjens, PhD</a:t>
            </a:r>
          </a:p>
          <a:p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E149FDF1-44E3-E604-205F-51698148E9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5996" y="4512939"/>
            <a:ext cx="4543425" cy="319088"/>
          </a:xfrm>
        </p:spPr>
        <p:txBody>
          <a:bodyPr/>
          <a:lstStyle/>
          <a:p>
            <a:r>
              <a:rPr lang="en-US" dirty="0"/>
              <a:t>Director – Software Division, Partner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A91405FC-BA00-0851-D27E-4AF0AA2771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98" y="5079057"/>
            <a:ext cx="4543425" cy="319088"/>
          </a:xfrm>
        </p:spPr>
        <p:txBody>
          <a:bodyPr/>
          <a:lstStyle/>
          <a:p>
            <a:r>
              <a:rPr lang="en-US" dirty="0"/>
              <a:t>Corvallis, OR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B733C8D8-5759-C117-B668-56AC1A4C6D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5999" y="5497512"/>
            <a:ext cx="4543425" cy="319088"/>
          </a:xfrm>
        </p:spPr>
        <p:txBody>
          <a:bodyPr/>
          <a:lstStyle/>
          <a:p>
            <a:r>
              <a:rPr lang="en-US" sz="1800" dirty="0"/>
              <a:t>jeff.luitjens@rcdsoftware.com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331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1C1FF-1D23-A013-A4B6-2356D568D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Phantom Layers and Visualization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7AAACC-9DB0-D9CE-2D09-208BE1797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A93F2-1463-6646-9AB5-3E59D066B5F9}" type="datetime1">
              <a:rPr lang="en-US" smtClean="0"/>
              <a:t>10/2/2024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B221FA-2B66-6FEA-8826-2D830839EA8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4B9CD3"/>
              </a:clrFrom>
              <a:clrTo>
                <a:srgbClr val="4B9CD3">
                  <a:alpha val="0"/>
                </a:srgbClr>
              </a:clrTo>
            </a:clrChange>
          </a:blip>
          <a:srcRect t="10737" r="75985" b="7150"/>
          <a:stretch/>
        </p:blipFill>
        <p:spPr>
          <a:xfrm>
            <a:off x="2670710" y="1986390"/>
            <a:ext cx="1486756" cy="41772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F56FA2-EEDA-9FE4-A60C-E7F6078416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4526"/>
          <a:stretch/>
        </p:blipFill>
        <p:spPr>
          <a:xfrm>
            <a:off x="7476731" y="1883373"/>
            <a:ext cx="2425757" cy="43832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993C5C-4388-9234-262B-0D7EC7A0E9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4B9CD3"/>
              </a:clrFrom>
              <a:clrTo>
                <a:srgbClr val="4B9CD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99973" y="1942285"/>
            <a:ext cx="1629298" cy="411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320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1145D-5445-0CDE-86F6-F8ECFEECF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Phantom 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3AE06-E89F-ECD2-EB36-2EDCBB3A8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6721"/>
            <a:ext cx="10967720" cy="4480242"/>
          </a:xfrm>
        </p:spPr>
        <p:txBody>
          <a:bodyPr/>
          <a:lstStyle/>
          <a:p>
            <a:r>
              <a:rPr lang="en-US"/>
              <a:t>Definitions and basis of human and animal phantom organs, volumes, materials, and geometry are provided within the user manual.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4A672-274D-9B71-3E03-6CF201586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A93F2-1463-6646-9AB5-3E59D066B5F9}" type="datetime1">
              <a:rPr lang="en-US" smtClean="0"/>
              <a:t>10/2/2024</a:t>
            </a:fld>
            <a:endParaRPr lang="en-US"/>
          </a:p>
        </p:txBody>
      </p:sp>
      <p:pic>
        <p:nvPicPr>
          <p:cNvPr id="5" name="Picture 4" descr="A diagram of a machine&#10;&#10;Description automatically generated">
            <a:extLst>
              <a:ext uri="{FF2B5EF4-FFF2-40B4-BE49-F238E27FC236}">
                <a16:creationId xmlns:a16="http://schemas.microsoft.com/office/drawing/2014/main" id="{E82D409D-ADA2-06E4-890E-C0C68ED6F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841307"/>
            <a:ext cx="5943600" cy="33356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70980E-993E-90EB-0DB7-F9E87462E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3355" y="2939278"/>
            <a:ext cx="4724809" cy="31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829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64B0D-BF88-3FD8-A3B6-64E9318E7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Animal Phantom Scaling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11EC0-3F60-79D1-A27A-EE81D0A59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PiMAL allows the user to select the mass of the animal and outputs a scaled volume representing that mass. </a:t>
            </a:r>
          </a:p>
          <a:p>
            <a:r>
              <a:rPr lang="en-US"/>
              <a:t>As a general rule, the volume parameters (radius, for example) correspond mathematically with the computed volume in expected geometric ways that follow an approximate third power rule. </a:t>
            </a:r>
          </a:p>
          <a:p>
            <a:r>
              <a:rPr lang="en-US"/>
              <a:t>This is confirmed from aggregated data and fitting demonstrating that the relationship between mass and girth/length maintain a 1/3 exponential parameter. </a:t>
            </a:r>
          </a:p>
          <a:p>
            <a:r>
              <a:rPr lang="en-US"/>
              <a:t>Since there is some interspecies variation from a cat to dog to horse in neck length, face length and leg lengths, you can select the different animals, and the resulting phantom will reflect these variations. </a:t>
            </a:r>
          </a:p>
          <a:p>
            <a:r>
              <a:rPr lang="en-US"/>
              <a:t>All organ volumes, which will be the sources used for radiation dose calculations, are maintained from this 1/3 ratio.</a:t>
            </a:r>
          </a:p>
          <a:p>
            <a:r>
              <a:rPr lang="en-US"/>
              <a:t>The user manual further documents in detail specific considerations and exceptions for each animal phantom. </a:t>
            </a:r>
          </a:p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E508D-B895-A4A5-95CA-6EA80F96A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A93F2-1463-6646-9AB5-3E59D066B5F9}" type="datetime1">
              <a:rPr lang="en-US" smtClean="0"/>
              <a:t>10/2/2024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015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43A63-253F-DA02-727D-D25C24870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MCNP Execution and Dose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01C9D-D8C9-AE03-F58D-F7D57341A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9715"/>
            <a:ext cx="5095875" cy="417724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PiMAL can be linked with MCNP for ease of analysis.</a:t>
            </a:r>
          </a:p>
          <a:p>
            <a:r>
              <a:rPr lang="en-US" dirty="0"/>
              <a:t>Phantom component doses are broken down with the use MCNP F6 tallies providing dose results in the form of dose per unit mass (MeV/g).</a:t>
            </a:r>
          </a:p>
          <a:p>
            <a:r>
              <a:rPr lang="en-US" dirty="0"/>
              <a:t>PiMAL extracts the tally information and converts doses to </a:t>
            </a:r>
            <a:r>
              <a:rPr lang="en-US" dirty="0" err="1"/>
              <a:t>Gy</a:t>
            </a:r>
            <a:r>
              <a:rPr lang="en-US" dirty="0"/>
              <a:t> (J/kg) .</a:t>
            </a:r>
          </a:p>
          <a:p>
            <a:r>
              <a:rPr lang="en-US" dirty="0"/>
              <a:t>Linkage tested with MCNP 6.2 and 6.3.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C90791-13AA-8659-D916-68DBB7D4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A93F2-1463-6646-9AB5-3E59D066B5F9}" type="datetime1">
              <a:rPr lang="en-US" smtClean="0"/>
              <a:t>10/2/2024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EC26CB-0260-D51B-A8A7-AD171A9AB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7927" y="1883373"/>
            <a:ext cx="4733925" cy="42225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FE820B-4BE6-591E-70C7-F557573A692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63" t="1049"/>
          <a:stretch/>
        </p:blipFill>
        <p:spPr>
          <a:xfrm>
            <a:off x="5880735" y="1868401"/>
            <a:ext cx="6125958" cy="423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343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85E4C-765B-13AC-8165-E5252CF18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3722"/>
            <a:ext cx="10515600" cy="1009651"/>
          </a:xfrm>
        </p:spPr>
        <p:txBody>
          <a:bodyPr anchor="ctr">
            <a:normAutofit/>
          </a:bodyPr>
          <a:lstStyle/>
          <a:p>
            <a:r>
              <a:rPr lang="en-US"/>
              <a:t>Example Dose Output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694FC33-BA3E-9C0A-A7D2-4D1ACEA966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848100" cy="435133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Source Definitions:</a:t>
            </a:r>
          </a:p>
          <a:p>
            <a:pPr lvl="1"/>
            <a:r>
              <a:rPr lang="en-US" dirty="0"/>
              <a:t>Monoenergetic Photon</a:t>
            </a:r>
          </a:p>
          <a:p>
            <a:pPr lvl="1"/>
            <a:r>
              <a:rPr lang="en-US" dirty="0"/>
              <a:t>Monoenergetic Neutron</a:t>
            </a:r>
          </a:p>
          <a:p>
            <a:pPr lvl="1"/>
            <a:r>
              <a:rPr lang="en-US" dirty="0"/>
              <a:t>Ir-192</a:t>
            </a:r>
          </a:p>
          <a:p>
            <a:pPr lvl="1"/>
            <a:r>
              <a:rPr lang="en-US" dirty="0"/>
              <a:t>I-131</a:t>
            </a:r>
          </a:p>
          <a:p>
            <a:pPr lvl="1"/>
            <a:r>
              <a:rPr lang="en-US" dirty="0"/>
              <a:t>Lu-77</a:t>
            </a:r>
          </a:p>
          <a:p>
            <a:pPr lvl="1"/>
            <a:r>
              <a:rPr lang="en-US" dirty="0"/>
              <a:t>Sn-117m</a:t>
            </a:r>
          </a:p>
          <a:p>
            <a:pPr lvl="1"/>
            <a:r>
              <a:rPr lang="en-US" dirty="0"/>
              <a:t>X-Ray (60, 80, 100, 120 </a:t>
            </a:r>
            <a:r>
              <a:rPr lang="en-US" dirty="0" err="1"/>
              <a:t>kVp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AmBe</a:t>
            </a:r>
            <a:r>
              <a:rPr lang="en-US" dirty="0"/>
              <a:t> Neutron Source</a:t>
            </a:r>
          </a:p>
          <a:p>
            <a:pPr lvl="1"/>
            <a:r>
              <a:rPr lang="en-US" dirty="0" err="1"/>
              <a:t>PuBe</a:t>
            </a:r>
            <a:r>
              <a:rPr lang="en-US" dirty="0"/>
              <a:t> Neutron Source</a:t>
            </a:r>
          </a:p>
          <a:p>
            <a:r>
              <a:rPr lang="en-US" dirty="0"/>
              <a:t>Table Results</a:t>
            </a:r>
          </a:p>
          <a:p>
            <a:pPr lvl="1"/>
            <a:r>
              <a:rPr lang="en-US" dirty="0"/>
              <a:t>Organ/Cell</a:t>
            </a:r>
          </a:p>
          <a:p>
            <a:pPr lvl="1"/>
            <a:r>
              <a:rPr lang="en-US" dirty="0"/>
              <a:t>Photon Dose</a:t>
            </a:r>
          </a:p>
          <a:p>
            <a:pPr lvl="1"/>
            <a:r>
              <a:rPr lang="en-US" dirty="0"/>
              <a:t>Photon Dose Relative Error</a:t>
            </a:r>
          </a:p>
          <a:p>
            <a:pPr lvl="1"/>
            <a:r>
              <a:rPr lang="en-US" dirty="0"/>
              <a:t>Neutron Dose</a:t>
            </a:r>
          </a:p>
          <a:p>
            <a:pPr lvl="1"/>
            <a:r>
              <a:rPr lang="en-US" dirty="0"/>
              <a:t>Neutron Dose Relative Error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6321ED-B452-4DEE-AB99-91C030910D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7265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F8A93F2-1463-6646-9AB5-3E59D066B5F9}" type="datetime1">
              <a:rPr lang="en-US" smtClean="0"/>
              <a:pPr>
                <a:spcAft>
                  <a:spcPts val="600"/>
                </a:spcAft>
              </a:pPr>
              <a:t>10/2/2024</a:t>
            </a:fld>
            <a:endParaRPr lang="en-US"/>
          </a:p>
        </p:txBody>
      </p:sp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08CB918A-F712-B4CC-CEEF-E194801DF7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68900" y="1825625"/>
            <a:ext cx="6281299" cy="4158653"/>
          </a:xfrm>
          <a:ln w="28575">
            <a:solidFill>
              <a:schemeClr val="tx1"/>
            </a:solidFill>
          </a:ln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2D15C2B-0510-5144-1D04-EAD3C637F017}"/>
              </a:ext>
            </a:extLst>
          </p:cNvPr>
          <p:cNvCxnSpPr>
            <a:cxnSpLocks/>
          </p:cNvCxnSpPr>
          <p:nvPr/>
        </p:nvCxnSpPr>
        <p:spPr>
          <a:xfrm>
            <a:off x="3843865" y="3928469"/>
            <a:ext cx="132503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6805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B38B3-EC44-3E4F-782C-577AD4F24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3566BD-33C7-7274-D960-3FAD2674C8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Computer Analysis User Group (CAUG) training website provides beginner and intermediate level training on MCNP usage.</a:t>
            </a:r>
          </a:p>
          <a:p>
            <a:pPr lvl="1"/>
            <a:r>
              <a:rPr lang="en-US" dirty="0">
                <a:hlinkClick r:id="rId2"/>
              </a:rPr>
              <a:t>https://ramp.nrc-gateway.gov/codes/pimal/training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0B234B-B990-49C4-57B9-74A2999AB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8ED99-8F33-754B-92DD-D76FC360A5F5}" type="datetime1">
              <a:rPr lang="en-US" smtClean="0"/>
              <a:t>10/2/2024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45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4BEB1DF-B72E-2FB4-F9E2-420EC543A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07" y="2080260"/>
            <a:ext cx="4543514" cy="1767193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9B8E2-38AA-650F-992D-FF4853724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A93F2-1463-6646-9AB5-3E59D066B5F9}" type="datetime1">
              <a:rPr lang="en-US" smtClean="0"/>
              <a:t>10/2/2024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DF770D2-877F-1FC8-0CF6-6DCD0D750C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Jeffrey M. Luitjens, PhD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D5143C6-9C45-B6AD-F96A-B90FD4805E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Director – Software Division, Partner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421E206-C2FD-2ED0-E8A7-3BF8FAC4BD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Corvallis, OR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415A256-CD1C-5BF2-D455-3E80830E99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1800" dirty="0"/>
              <a:t>jeff.luitjens@rcdsoftware.com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284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746B5-9A21-5A53-6442-3730B0088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1F22F-8575-4F4F-EEE7-6CA08A686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Purpose of PiMAL</a:t>
            </a:r>
          </a:p>
          <a:p>
            <a:r>
              <a:rPr lang="en-US"/>
              <a:t>Evolutionary history</a:t>
            </a:r>
          </a:p>
          <a:p>
            <a:r>
              <a:rPr lang="en-US"/>
              <a:t>Overview of upcoming changes</a:t>
            </a:r>
          </a:p>
          <a:p>
            <a:pPr lvl="1"/>
            <a:r>
              <a:rPr lang="en-US"/>
              <a:t>Animal phantom editions</a:t>
            </a:r>
          </a:p>
          <a:p>
            <a:pPr lvl="1"/>
            <a:r>
              <a:rPr lang="en-US"/>
              <a:t>Documentation</a:t>
            </a:r>
          </a:p>
          <a:p>
            <a:pPr lvl="1"/>
            <a:r>
              <a:rPr lang="en-US"/>
              <a:t>MCNP execution and dose processing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8ED25-D411-591B-8CE3-408E2D778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A93F2-1463-6646-9AB5-3E59D066B5F9}" type="datetime1">
              <a:rPr lang="en-US" smtClean="0"/>
              <a:t>10/2/2024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301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ED32D-604D-DEF7-9374-2D4804873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PiMAL?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7E8D5-441B-B28A-2552-F564449C6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9715"/>
            <a:ext cx="10789024" cy="417724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“PiMAL” is an acronym for:  </a:t>
            </a:r>
            <a:r>
              <a:rPr lang="en-US" dirty="0">
                <a:solidFill>
                  <a:srgbClr val="DC4405"/>
                </a:solidFill>
              </a:rPr>
              <a:t>P</a:t>
            </a:r>
            <a:r>
              <a:rPr lang="en-US" dirty="0"/>
              <a:t>hantom w</a:t>
            </a:r>
            <a:r>
              <a:rPr lang="en-US" dirty="0">
                <a:solidFill>
                  <a:srgbClr val="DC4405"/>
                </a:solidFill>
              </a:rPr>
              <a:t>i</a:t>
            </a:r>
            <a:r>
              <a:rPr lang="en-US" dirty="0"/>
              <a:t>th </a:t>
            </a:r>
            <a:r>
              <a:rPr lang="en-US" dirty="0">
                <a:solidFill>
                  <a:srgbClr val="DC4405"/>
                </a:solidFill>
              </a:rPr>
              <a:t>M</a:t>
            </a:r>
            <a:r>
              <a:rPr lang="en-US" dirty="0"/>
              <a:t>oving </a:t>
            </a:r>
            <a:r>
              <a:rPr lang="en-US" dirty="0">
                <a:solidFill>
                  <a:srgbClr val="DC4405"/>
                </a:solidFill>
              </a:rPr>
              <a:t>A</a:t>
            </a:r>
            <a:r>
              <a:rPr lang="en-US" dirty="0"/>
              <a:t>rms and </a:t>
            </a:r>
            <a:r>
              <a:rPr lang="en-US" dirty="0">
                <a:solidFill>
                  <a:srgbClr val="DC4405"/>
                </a:solidFill>
              </a:rPr>
              <a:t>L</a:t>
            </a:r>
            <a:r>
              <a:rPr lang="en-US" dirty="0"/>
              <a:t>egs</a:t>
            </a:r>
          </a:p>
          <a:p>
            <a:r>
              <a:rPr lang="en-US" dirty="0"/>
              <a:t>PiMAL is a phantom representation software tool for creating input decks for execution with MCNP.</a:t>
            </a:r>
          </a:p>
          <a:p>
            <a:r>
              <a:rPr lang="en-US" dirty="0"/>
              <a:t>PiMAL is not a radiation transport code.</a:t>
            </a:r>
          </a:p>
          <a:p>
            <a:r>
              <a:rPr lang="en-US" dirty="0"/>
              <a:t>The generated MCNP input deck describes arm and leg positioning of a phantom relative to a radiation source:</a:t>
            </a:r>
          </a:p>
          <a:p>
            <a:pPr lvl="1"/>
            <a:r>
              <a:rPr lang="en-US" dirty="0"/>
              <a:t>External point source.</a:t>
            </a:r>
          </a:p>
          <a:p>
            <a:pPr lvl="1"/>
            <a:r>
              <a:rPr lang="en-US" dirty="0"/>
              <a:t>Distributed source in one of the 11 internal human phantom organs.</a:t>
            </a:r>
          </a:p>
          <a:p>
            <a:r>
              <a:rPr lang="en-US" dirty="0"/>
              <a:t>Originally developed in 2007 by Oak Ridge National Lab for the NRC.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A24C1-648D-7D55-485A-B4CC3DA1FC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7265" y="6356350"/>
            <a:ext cx="2743200" cy="365125"/>
          </a:xfrm>
        </p:spPr>
        <p:txBody>
          <a:bodyPr/>
          <a:lstStyle/>
          <a:p>
            <a:fld id="{0F8A93F2-1463-6646-9AB5-3E59D066B5F9}" type="datetime1">
              <a:rPr lang="en-US" smtClean="0"/>
              <a:t>10/2/2024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061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362FE-D9B0-A8FA-CE5B-5C35C29EB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PiMAL?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3C5B9-0D0B-A247-0345-E50878DF5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5300"/>
            <a:ext cx="10515600" cy="4768547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/>
              <a:t>Previous computational models of the human phantom have undergone progressive evolution since their initial development in the 1970s [1]. </a:t>
            </a:r>
          </a:p>
          <a:p>
            <a:r>
              <a:rPr lang="en-US" dirty="0"/>
              <a:t>Computational phantoms employed were largely based on a model published in 1974, which did not account for select organs (e.g., neck, esophagus) and tissues. </a:t>
            </a:r>
          </a:p>
          <a:p>
            <a:r>
              <a:rPr lang="en-US" dirty="0"/>
              <a:t>These deficiencies were compounded by inaccurate organ placement within the body (e.g., thyroid). </a:t>
            </a:r>
          </a:p>
          <a:p>
            <a:r>
              <a:rPr lang="en-US" dirty="0"/>
              <a:t>All computational phantoms were previously assumed to be in the vertical-upright position</a:t>
            </a:r>
          </a:p>
          <a:p>
            <a:r>
              <a:rPr lang="en-US" dirty="0"/>
              <a:t>To assess the radiation dose in non-standard positions (e.g., occupational exposure or public exposure in a radiologically significant event), a mathematical phantom was devised to enable articulation of arms and legs.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4CF3F-0C48-88B4-DC76-1F2C2EEF3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A93F2-1463-6646-9AB5-3E59D066B5F9}" type="datetime1">
              <a:rPr lang="en-US" smtClean="0"/>
              <a:t>10/2/2024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642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D990791-728A-67C3-BD8E-F4FF521F5A1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193"/>
          <a:stretch/>
        </p:blipFill>
        <p:spPr>
          <a:xfrm>
            <a:off x="904875" y="2079835"/>
            <a:ext cx="6328747" cy="329768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6040915-6A97-B74F-CD64-918719248BB1}"/>
              </a:ext>
            </a:extLst>
          </p:cNvPr>
          <p:cNvCxnSpPr>
            <a:cxnSpLocks/>
          </p:cNvCxnSpPr>
          <p:nvPr/>
        </p:nvCxnSpPr>
        <p:spPr>
          <a:xfrm>
            <a:off x="2578515" y="3728675"/>
            <a:ext cx="97431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6CBA6E6-02FA-D591-B5BA-DAB2201BD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Evolutionary History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0E842-4DBF-297F-AB6A-76FF6DB1F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A93F2-1463-6646-9AB5-3E59D066B5F9}" type="datetime1">
              <a:rPr lang="en-US" smtClean="0"/>
              <a:t>10/2/2024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6F0CDA-D84D-6F4F-707F-37CA8715BF0A}"/>
              </a:ext>
            </a:extLst>
          </p:cNvPr>
          <p:cNvSpPr txBox="1"/>
          <p:nvPr/>
        </p:nvSpPr>
        <p:spPr>
          <a:xfrm>
            <a:off x="2157984" y="6392456"/>
            <a:ext cx="7845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Development of PIMAL: Mathematical Phantom with Moving Arms and Legs; </a:t>
            </a:r>
            <a:r>
              <a:rPr lang="en-US" sz="1200" dirty="0" err="1"/>
              <a:t>Akkurt</a:t>
            </a:r>
            <a:r>
              <a:rPr lang="en-US" sz="1200" dirty="0"/>
              <a:t> H., </a:t>
            </a:r>
            <a:r>
              <a:rPr lang="en-US" sz="1200" dirty="0" err="1"/>
              <a:t>Eckerman</a:t>
            </a:r>
            <a:r>
              <a:rPr lang="en-US" sz="1200" dirty="0"/>
              <a:t> K.; Oak Ridge National Laboratory; ORNL/TM-2007/14, May 2007.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F44722A-2E0E-AF6B-354E-17CCA3099055}"/>
              </a:ext>
            </a:extLst>
          </p:cNvPr>
          <p:cNvCxnSpPr>
            <a:cxnSpLocks/>
          </p:cNvCxnSpPr>
          <p:nvPr/>
        </p:nvCxnSpPr>
        <p:spPr>
          <a:xfrm>
            <a:off x="4788315" y="3728675"/>
            <a:ext cx="97431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657A30C-2F51-09CE-F2AA-17E2F704F345}"/>
              </a:ext>
            </a:extLst>
          </p:cNvPr>
          <p:cNvCxnSpPr>
            <a:cxnSpLocks/>
          </p:cNvCxnSpPr>
          <p:nvPr/>
        </p:nvCxnSpPr>
        <p:spPr>
          <a:xfrm>
            <a:off x="7026690" y="3728675"/>
            <a:ext cx="97431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6E289326-C3CD-226B-752C-BD76461844D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4B9CD3"/>
              </a:clrFrom>
              <a:clrTo>
                <a:srgbClr val="4B9CD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08219" y="1261355"/>
            <a:ext cx="3810532" cy="49346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81911A-3952-E6A3-CB88-1095211127D2}"/>
              </a:ext>
            </a:extLst>
          </p:cNvPr>
          <p:cNvSpPr txBox="1"/>
          <p:nvPr/>
        </p:nvSpPr>
        <p:spPr>
          <a:xfrm>
            <a:off x="197265" y="5377515"/>
            <a:ext cx="8352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MIRD-5    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   ORNL-UF  </a:t>
            </a:r>
            <a:r>
              <a:rPr lang="en-US" dirty="0">
                <a:sym typeface="Wingdings" panose="05000000000000000000" pitchFamily="2" charset="2"/>
              </a:rPr>
              <a:t>  Sperate Arms and Legs         Addition of Joints (PiMAL)</a:t>
            </a:r>
          </a:p>
          <a:p>
            <a:r>
              <a:rPr lang="en-US" dirty="0">
                <a:sym typeface="Wingdings" panose="05000000000000000000" pitchFamily="2" charset="2"/>
              </a:rPr>
              <a:t>					                 Male and Female Phantoms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697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A7F68-0800-63CE-F8EE-03B311172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3722"/>
            <a:ext cx="10515600" cy="1009651"/>
          </a:xfrm>
        </p:spPr>
        <p:txBody>
          <a:bodyPr anchor="ctr">
            <a:normAutofit/>
          </a:bodyPr>
          <a:lstStyle/>
          <a:p>
            <a:r>
              <a:rPr lang="en-US"/>
              <a:t>Software Changes (Upcoming)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85D56-55F4-6ADC-A28E-E51B3E7726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The human phantom is unchanged with compositions based on ICRP-89.</a:t>
            </a:r>
          </a:p>
          <a:p>
            <a:r>
              <a:rPr lang="en-US" sz="2400" dirty="0"/>
              <a:t>Addition of animal phantoms to allow for the placement of radiopharmaceutical sources in domesticated pets:</a:t>
            </a:r>
          </a:p>
          <a:p>
            <a:pPr lvl="1"/>
            <a:r>
              <a:rPr lang="en-US" dirty="0"/>
              <a:t>cats</a:t>
            </a:r>
          </a:p>
          <a:p>
            <a:pPr lvl="1"/>
            <a:r>
              <a:rPr lang="en-US" dirty="0"/>
              <a:t>dogs, and </a:t>
            </a:r>
          </a:p>
          <a:p>
            <a:pPr lvl="1"/>
            <a:r>
              <a:rPr lang="en-US" dirty="0"/>
              <a:t>horses.</a:t>
            </a:r>
          </a:p>
          <a:p>
            <a:r>
              <a:rPr lang="en-US" sz="2400" dirty="0"/>
              <a:t>Updated outdated library dependencies (graphics overall).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7BFAEA-0A84-E9BC-FC8A-DFBB60E47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6929" y="1825625"/>
            <a:ext cx="4192142" cy="4351338"/>
          </a:xfrm>
          <a:prstGeom prst="rect">
            <a:avLst/>
          </a:pr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3B789-0D5A-563C-9F9D-EC5C426ACD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7265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F8A93F2-1463-6646-9AB5-3E59D066B5F9}" type="datetime1">
              <a:rPr lang="en-US" smtClean="0"/>
              <a:pPr>
                <a:spcAft>
                  <a:spcPts val="600"/>
                </a:spcAft>
              </a:pPr>
              <a:t>10/2/2024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15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49B1C-24B7-BFF5-EA08-8CB19AD1B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Documentation (Upcoming)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5866C-3CB3-931E-2950-A025370CAC4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/>
              <a:t>An effort is being made to enhance the documentation to provide clarity on the component definitions and their bases.</a:t>
            </a:r>
          </a:p>
          <a:p>
            <a:r>
              <a:rPr lang="en-US"/>
              <a:t>Typical information provided in terms of providing:</a:t>
            </a:r>
          </a:p>
          <a:p>
            <a:pPr lvl="1"/>
            <a:r>
              <a:rPr lang="en-US"/>
              <a:t>Background information </a:t>
            </a:r>
          </a:p>
          <a:p>
            <a:pPr lvl="1"/>
            <a:r>
              <a:rPr lang="en-US"/>
              <a:t>Installation </a:t>
            </a:r>
          </a:p>
          <a:p>
            <a:pPr lvl="1"/>
            <a:r>
              <a:rPr lang="en-US"/>
              <a:t>User Interface Description</a:t>
            </a:r>
          </a:p>
          <a:p>
            <a:pPr lvl="1"/>
            <a:r>
              <a:rPr lang="en-US"/>
              <a:t>Generation and Execution of MCNP Input Decks</a:t>
            </a:r>
          </a:p>
          <a:p>
            <a:pPr lvl="1"/>
            <a:r>
              <a:rPr lang="en-US"/>
              <a:t>Reporting of Results</a:t>
            </a:r>
          </a:p>
          <a:p>
            <a:pPr lvl="1"/>
            <a:r>
              <a:rPr lang="en-US"/>
              <a:t>Saving and Loading of Inputs and Outputs</a:t>
            </a:r>
          </a:p>
          <a:p>
            <a:pPr lvl="2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DE9BBFA-AFF2-E657-7616-61A56188719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/>
              <a:t>An additional emphasis is being placed on:</a:t>
            </a:r>
          </a:p>
          <a:p>
            <a:pPr lvl="1"/>
            <a:r>
              <a:rPr lang="en-US" b="1"/>
              <a:t>Linking instructions </a:t>
            </a:r>
            <a:r>
              <a:rPr lang="en-US"/>
              <a:t>of MCNP to PiMAL to provide seamless executions along with importing of external MCNP outputs into PiMAL for processing as an alternative.</a:t>
            </a:r>
          </a:p>
          <a:p>
            <a:pPr lvl="1"/>
            <a:r>
              <a:rPr lang="en-US" b="1"/>
              <a:t>Phantom descriptions </a:t>
            </a:r>
          </a:p>
          <a:p>
            <a:pPr lvl="2"/>
            <a:r>
              <a:rPr lang="en-US"/>
              <a:t>MCNP Cell Number of components</a:t>
            </a:r>
          </a:p>
          <a:p>
            <a:pPr lvl="2"/>
            <a:r>
              <a:rPr lang="en-US"/>
              <a:t>MCNP material number and material definitions</a:t>
            </a:r>
          </a:p>
          <a:p>
            <a:pPr lvl="2"/>
            <a:r>
              <a:rPr lang="en-US"/>
              <a:t>Component volumes, densities, and masses</a:t>
            </a:r>
          </a:p>
          <a:p>
            <a:pPr lvl="2"/>
            <a:r>
              <a:rPr lang="en-US"/>
              <a:t>MCNP tally number and cells / components that define the tally.</a:t>
            </a:r>
          </a:p>
          <a:p>
            <a:pPr lvl="1"/>
            <a:r>
              <a:rPr lang="en-US" b="1"/>
              <a:t>Tutorials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3F218-839B-1A13-7645-04AE66628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A93F2-1463-6646-9AB5-3E59D066B5F9}" type="datetime1">
              <a:rPr lang="en-US" smtClean="0"/>
              <a:t>10/2/2024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571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artoon of a dog&#10;&#10;Description automatically generated">
            <a:extLst>
              <a:ext uri="{FF2B5EF4-FFF2-40B4-BE49-F238E27FC236}">
                <a16:creationId xmlns:a16="http://schemas.microsoft.com/office/drawing/2014/main" id="{B9C5A0B0-EBB5-4980-8165-B802F61BB68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4B9CD3"/>
              </a:clrFrom>
              <a:clrTo>
                <a:srgbClr val="4B9CD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7" t="18637" r="12837" b="24025"/>
          <a:stretch/>
        </p:blipFill>
        <p:spPr>
          <a:xfrm>
            <a:off x="531263" y="2509837"/>
            <a:ext cx="4802738" cy="3113871"/>
          </a:xfrm>
          <a:prstGeom prst="rect">
            <a:avLst/>
          </a:prstGeom>
        </p:spPr>
      </p:pic>
      <p:pic>
        <p:nvPicPr>
          <p:cNvPr id="12" name="Picture 11" descr="A yellow dog with legs and a blue background&#10;&#10;Description automatically generated">
            <a:extLst>
              <a:ext uri="{FF2B5EF4-FFF2-40B4-BE49-F238E27FC236}">
                <a16:creationId xmlns:a16="http://schemas.microsoft.com/office/drawing/2014/main" id="{87C768B9-CD9C-451B-96C7-7F7B430DE57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4B9CD3"/>
              </a:clrFrom>
              <a:clrTo>
                <a:srgbClr val="4B9CD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0" t="26784" r="21455" b="24009"/>
          <a:stretch/>
        </p:blipFill>
        <p:spPr>
          <a:xfrm>
            <a:off x="5222239" y="3495040"/>
            <a:ext cx="3230881" cy="2174240"/>
          </a:xfrm>
          <a:prstGeom prst="rect">
            <a:avLst/>
          </a:prstGeom>
        </p:spPr>
      </p:pic>
      <p:pic>
        <p:nvPicPr>
          <p:cNvPr id="14" name="Picture 13" descr="A yellow dog with a blue background&#10;&#10;Description automatically generated">
            <a:extLst>
              <a:ext uri="{FF2B5EF4-FFF2-40B4-BE49-F238E27FC236}">
                <a16:creationId xmlns:a16="http://schemas.microsoft.com/office/drawing/2014/main" id="{491DCCF6-3919-41E5-8C9D-A9C3E7AC6D9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4B9CD3"/>
              </a:clrFrom>
              <a:clrTo>
                <a:srgbClr val="4B9CD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0" t="27287" r="21654" b="30641"/>
          <a:stretch/>
        </p:blipFill>
        <p:spPr>
          <a:xfrm>
            <a:off x="9052560" y="4114800"/>
            <a:ext cx="2438400" cy="155448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187871D-84DE-4211-8524-5328142DD8C9}"/>
              </a:ext>
            </a:extLst>
          </p:cNvPr>
          <p:cNvSpPr txBox="1"/>
          <p:nvPr/>
        </p:nvSpPr>
        <p:spPr>
          <a:xfrm>
            <a:off x="385468" y="2243470"/>
            <a:ext cx="2847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300 kg Horse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A62BD7-E88A-42EB-B03B-B2340C4AA84B}"/>
              </a:ext>
            </a:extLst>
          </p:cNvPr>
          <p:cNvSpPr txBox="1"/>
          <p:nvPr/>
        </p:nvSpPr>
        <p:spPr>
          <a:xfrm>
            <a:off x="5445761" y="3161003"/>
            <a:ext cx="2256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30 kg Dog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87FD39-D842-4C86-B03D-ABE42D7473AC}"/>
              </a:ext>
            </a:extLst>
          </p:cNvPr>
          <p:cNvSpPr txBox="1"/>
          <p:nvPr/>
        </p:nvSpPr>
        <p:spPr>
          <a:xfrm>
            <a:off x="9052560" y="3697441"/>
            <a:ext cx="1887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5 kg Cat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4CD451-8F6C-3CD9-E688-F6F2D64CE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Animal Phantoms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E2F4D5B-E5B7-B843-F671-F3FF33BCEA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7265" y="6356350"/>
            <a:ext cx="2743200" cy="365125"/>
          </a:xfrm>
        </p:spPr>
        <p:txBody>
          <a:bodyPr/>
          <a:lstStyle/>
          <a:p>
            <a:fld id="{0F8A93F2-1463-6646-9AB5-3E59D066B5F9}" type="datetime1">
              <a:rPr lang="en-US" smtClean="0"/>
              <a:t>10/2/2024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395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F3529-A7DA-319F-5875-98A36D392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Source Definition and Interactions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ED4EE-B5B2-CF39-A44B-859CADDD9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9715"/>
            <a:ext cx="5045015" cy="417724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Human and animal phantoms can be positioned in the same MCNP ‘universe’ / problem domain.</a:t>
            </a:r>
          </a:p>
          <a:p>
            <a:r>
              <a:rPr lang="en-US" dirty="0"/>
              <a:t>v6.0 now provides the user with the ability to estimate effective dose to human organs for scenarios involving exposure to pets.</a:t>
            </a:r>
          </a:p>
          <a:p>
            <a:r>
              <a:rPr lang="en-US" dirty="0"/>
              <a:t>Exposure path is always to the human whether the source is from:</a:t>
            </a:r>
          </a:p>
          <a:p>
            <a:pPr lvl="1"/>
            <a:r>
              <a:rPr lang="en-US" dirty="0"/>
              <a:t>Internal distributed source.</a:t>
            </a:r>
          </a:p>
          <a:p>
            <a:pPr lvl="1"/>
            <a:r>
              <a:rPr lang="en-US" dirty="0"/>
              <a:t>External point source.</a:t>
            </a:r>
          </a:p>
          <a:p>
            <a:pPr lvl="1"/>
            <a:r>
              <a:rPr lang="en-US" dirty="0"/>
              <a:t>Pet.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13FDE9-AD32-DF55-B7BB-26D3D82A8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A93F2-1463-6646-9AB5-3E59D066B5F9}" type="datetime1">
              <a:rPr lang="en-US" smtClean="0"/>
              <a:t>10/2/2024</a:t>
            </a:fld>
            <a:endParaRPr lang="en-US"/>
          </a:p>
        </p:txBody>
      </p:sp>
      <p:pic>
        <p:nvPicPr>
          <p:cNvPr id="5" name="Picture 4" descr="A skeleton with a red heart&#10;&#10;Description automatically generated">
            <a:extLst>
              <a:ext uri="{FF2B5EF4-FFF2-40B4-BE49-F238E27FC236}">
                <a16:creationId xmlns:a16="http://schemas.microsoft.com/office/drawing/2014/main" id="{3AB216BA-76E4-7638-78AE-D8508388CF6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4B9CD3"/>
              </a:clrFrom>
              <a:clrTo>
                <a:srgbClr val="4B9CD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0" r="30137"/>
          <a:stretch/>
        </p:blipFill>
        <p:spPr>
          <a:xfrm>
            <a:off x="9445925" y="1131057"/>
            <a:ext cx="2208362" cy="5045905"/>
          </a:xfrm>
          <a:prstGeom prst="rect">
            <a:avLst/>
          </a:prstGeom>
        </p:spPr>
      </p:pic>
      <p:pic>
        <p:nvPicPr>
          <p:cNvPr id="7" name="Picture 6" descr="A yellow dog with legs and a blue background&#10;&#10;Description automatically generated">
            <a:extLst>
              <a:ext uri="{FF2B5EF4-FFF2-40B4-BE49-F238E27FC236}">
                <a16:creationId xmlns:a16="http://schemas.microsoft.com/office/drawing/2014/main" id="{B5C12154-A196-7063-0F0C-7D07777CF01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4B9CD3"/>
              </a:clrFrom>
              <a:clrTo>
                <a:srgbClr val="4B9CD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6" t="25192" r="20120" b="20685"/>
          <a:stretch/>
        </p:blipFill>
        <p:spPr>
          <a:xfrm>
            <a:off x="6308787" y="4081794"/>
            <a:ext cx="2485543" cy="17856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FB9F1D-5B98-8E35-1DDA-B7ECDBE1886E}"/>
              </a:ext>
            </a:extLst>
          </p:cNvPr>
          <p:cNvSpPr txBox="1"/>
          <p:nvPr/>
        </p:nvSpPr>
        <p:spPr>
          <a:xfrm>
            <a:off x="7257708" y="4396097"/>
            <a:ext cx="465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0000"/>
                </a:solidFill>
              </a:rPr>
              <a:t>*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90888E5-A81C-A149-F20D-73CAEA58FD56}"/>
              </a:ext>
            </a:extLst>
          </p:cNvPr>
          <p:cNvCxnSpPr>
            <a:cxnSpLocks/>
          </p:cNvCxnSpPr>
          <p:nvPr/>
        </p:nvCxnSpPr>
        <p:spPr>
          <a:xfrm flipV="1">
            <a:off x="7605605" y="3279669"/>
            <a:ext cx="2107738" cy="11974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425A1C9-1123-6BE5-8170-402E4DE3CC54}"/>
              </a:ext>
            </a:extLst>
          </p:cNvPr>
          <p:cNvCxnSpPr>
            <a:cxnSpLocks/>
          </p:cNvCxnSpPr>
          <p:nvPr/>
        </p:nvCxnSpPr>
        <p:spPr>
          <a:xfrm flipH="1">
            <a:off x="7186682" y="2803214"/>
            <a:ext cx="2331422" cy="137917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1D22A28-9485-8782-8A93-B6B3E3FD6AA4}"/>
              </a:ext>
            </a:extLst>
          </p:cNvPr>
          <p:cNvSpPr txBox="1"/>
          <p:nvPr/>
        </p:nvSpPr>
        <p:spPr>
          <a:xfrm>
            <a:off x="8131291" y="2944752"/>
            <a:ext cx="545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58258155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2966"/>
      </a:accent1>
      <a:accent2>
        <a:srgbClr val="DC4405"/>
      </a:accent2>
      <a:accent3>
        <a:srgbClr val="4B9CD3"/>
      </a:accent3>
      <a:accent4>
        <a:srgbClr val="FFC000"/>
      </a:accent4>
      <a:accent5>
        <a:srgbClr val="92D050"/>
      </a:accent5>
      <a:accent6>
        <a:srgbClr val="7030A0"/>
      </a:accent6>
      <a:hlink>
        <a:srgbClr val="4B9CD3"/>
      </a:hlink>
      <a:folHlink>
        <a:srgbClr val="DC440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CD Presentation Template 2024" id="{81097CCE-A60C-094F-8C7E-F137CEB4C6CE}" vid="{28BAA774-E5D1-B544-8674-0C689DEEF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577D85CA72664694D7796B41A5113E" ma:contentTypeVersion="13" ma:contentTypeDescription="Create a new document." ma:contentTypeScope="" ma:versionID="5fbab4d8e5ec03c7e77cc218b69c0fb3">
  <xsd:schema xmlns:xsd="http://www.w3.org/2001/XMLSchema" xmlns:xs="http://www.w3.org/2001/XMLSchema" xmlns:p="http://schemas.microsoft.com/office/2006/metadata/properties" xmlns:ns2="dfe7fab5-ca36-4373-9e84-14533c573aad" xmlns:ns3="f7f9503f-814b-432a-91f5-9c13c51348b4" targetNamespace="http://schemas.microsoft.com/office/2006/metadata/properties" ma:root="true" ma:fieldsID="7029b676fb4bc4740fa12ead05608141" ns2:_="" ns3:_="">
    <xsd:import namespace="dfe7fab5-ca36-4373-9e84-14533c573aad"/>
    <xsd:import namespace="f7f9503f-814b-432a-91f5-9c13c51348b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e7fab5-ca36-4373-9e84-14533c573aa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7" nillable="true" ma:displayName="Taxonomy Catch All Column" ma:hidden="true" ma:list="{2f5df239-3944-4746-8bca-185657cf9cd2}" ma:internalName="TaxCatchAll" ma:showField="CatchAllData" ma:web="dfe7fab5-ca36-4373-9e84-14533c573a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f9503f-814b-432a-91f5-9c13c5134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260f1aaf-6244-4bb9-9bf9-38bf373853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7f9503f-814b-432a-91f5-9c13c51348b4">
      <Terms xmlns="http://schemas.microsoft.com/office/infopath/2007/PartnerControls"/>
    </lcf76f155ced4ddcb4097134ff3c332f>
    <TaxCatchAll xmlns="dfe7fab5-ca36-4373-9e84-14533c573aad" xsi:nil="true"/>
    <_dlc_DocId xmlns="dfe7fab5-ca36-4373-9e84-14533c573aad">EARRTHREF-1375243986-33375</_dlc_DocId>
    <_dlc_DocIdUrl xmlns="dfe7fab5-ca36-4373-9e84-14533c573aad">
      <Url>https://pnnl.sharepoint.com/teams/EARRTH/_layouts/15/DocIdRedir.aspx?ID=EARRTHREF-1375243986-33375</Url>
      <Description>EARRTHREF-1375243986-33375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7299BC7C-68CE-4BF9-AA90-1B46990BA62F}"/>
</file>

<file path=customXml/itemProps2.xml><?xml version="1.0" encoding="utf-8"?>
<ds:datastoreItem xmlns:ds="http://schemas.openxmlformats.org/officeDocument/2006/customXml" ds:itemID="{E6945A35-6AF9-4AA8-A8B1-540F2AEFF3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89D0C3-9219-4D47-B9F3-2377CE70C431}">
  <ds:schemaRefs>
    <ds:schemaRef ds:uri="http://schemas.microsoft.com/office/infopath/2007/PartnerControls"/>
    <ds:schemaRef ds:uri="http://purl.org/dc/terms/"/>
    <ds:schemaRef ds:uri="http://purl.org/dc/dcmitype/"/>
    <ds:schemaRef ds:uri="http://purl.org/dc/elements/1.1/"/>
    <ds:schemaRef ds:uri="7c8f5610-c4b4-48ed-b77a-027cbbf5b19c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8F218EBF-7366-4348-BFA5-0C651F86D327}"/>
</file>

<file path=docProps/app.xml><?xml version="1.0" encoding="utf-8"?>
<Properties xmlns="http://schemas.openxmlformats.org/officeDocument/2006/extended-properties" xmlns:vt="http://schemas.openxmlformats.org/officeDocument/2006/docPropsVTypes">
  <Template>RCD Presentation</Template>
  <TotalTime>0</TotalTime>
  <Words>938</Words>
  <Application>Microsoft Office PowerPoint</Application>
  <PresentationFormat>Widescreen</PresentationFormat>
  <Paragraphs>124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Custom Design</vt:lpstr>
      <vt:lpstr>PowerPoint Presentation</vt:lpstr>
      <vt:lpstr>Outline</vt:lpstr>
      <vt:lpstr>What is PiMAL?</vt:lpstr>
      <vt:lpstr>Why PiMAL?</vt:lpstr>
      <vt:lpstr>Evolutionary History</vt:lpstr>
      <vt:lpstr>Software Changes (Upcoming)</vt:lpstr>
      <vt:lpstr>Documentation (Upcoming)</vt:lpstr>
      <vt:lpstr>New Animal Phantoms</vt:lpstr>
      <vt:lpstr>Source Definition and Interactions</vt:lpstr>
      <vt:lpstr>Phantom Layers and Visualization</vt:lpstr>
      <vt:lpstr>Phantom Definitions</vt:lpstr>
      <vt:lpstr>Animal Phantom Scaling</vt:lpstr>
      <vt:lpstr>MCNP Execution and Dose Processing</vt:lpstr>
      <vt:lpstr>Example Dose Output</vt:lpstr>
      <vt:lpstr>Resources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Hamby</dc:creator>
  <cp:lastModifiedBy>Jeff Luitjens</cp:lastModifiedBy>
  <cp:revision>1</cp:revision>
  <dcterms:created xsi:type="dcterms:W3CDTF">2024-07-29T16:46:57Z</dcterms:created>
  <dcterms:modified xsi:type="dcterms:W3CDTF">2024-10-02T20:06:23Z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51900</vt:r8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ContentTypeId">
    <vt:lpwstr>0x0101006F577D85CA72664694D7796B41A5113E</vt:lpwstr>
  </property>
  <property fmtid="{D5CDD505-2E9C-101B-9397-08002B2CF9AE}" pid="10" name="_dlc_DocIdItemGuid">
    <vt:lpwstr>8e7a6f23-d3ad-40ac-935b-19efd9121127</vt:lpwstr>
  </property>
  <property fmtid="{D5CDD505-2E9C-101B-9397-08002B2CF9AE}" pid="11" name="MediaServiceImageTags">
    <vt:lpwstr/>
  </property>
</Properties>
</file>