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3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0" r:id="rId3"/>
    <p:sldId id="327" r:id="rId4"/>
    <p:sldId id="328" r:id="rId5"/>
    <p:sldId id="329" r:id="rId6"/>
    <p:sldId id="331" r:id="rId7"/>
    <p:sldId id="330" r:id="rId8"/>
    <p:sldId id="322" r:id="rId9"/>
    <p:sldId id="324" r:id="rId10"/>
    <p:sldId id="332" r:id="rId11"/>
    <p:sldId id="320" r:id="rId12"/>
    <p:sldId id="325" r:id="rId13"/>
    <p:sldId id="321" r:id="rId14"/>
    <p:sldId id="334" r:id="rId15"/>
    <p:sldId id="335" r:id="rId16"/>
    <p:sldId id="336" r:id="rId17"/>
    <p:sldId id="326" r:id="rId18"/>
  </p:sldIdLst>
  <p:sldSz cx="9144000" cy="6858000" type="screen4x3"/>
  <p:notesSz cx="6946900" cy="92202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594"/>
    <a:srgbClr val="94BEE4"/>
    <a:srgbClr val="8497B0"/>
    <a:srgbClr val="ED7D31"/>
    <a:srgbClr val="A8FF93"/>
    <a:srgbClr val="95FB79"/>
    <a:srgbClr val="66FF99"/>
    <a:srgbClr val="180B69"/>
    <a:srgbClr val="FF99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64613" autoAdjust="0"/>
  </p:normalViewPr>
  <p:slideViewPr>
    <p:cSldViewPr>
      <p:cViewPr>
        <p:scale>
          <a:sx n="100" d="100"/>
          <a:sy n="100" d="100"/>
        </p:scale>
        <p:origin x="226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704" y="120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Kowalczik" userId="9ebcb985-b04c-4260-b7cc-1706899660a6" providerId="ADAL" clId="{995DF292-C7CB-4048-B39F-0FAF6D55052C}"/>
    <pc:docChg chg="custSel delSld modSld">
      <pc:chgData name="Jeff Kowalczik" userId="9ebcb985-b04c-4260-b7cc-1706899660a6" providerId="ADAL" clId="{995DF292-C7CB-4048-B39F-0FAF6D55052C}" dt="2024-10-22T00:11:37.336" v="218" actId="20577"/>
      <pc:docMkLst>
        <pc:docMk/>
      </pc:docMkLst>
      <pc:sldChg chg="modSp mod">
        <pc:chgData name="Jeff Kowalczik" userId="9ebcb985-b04c-4260-b7cc-1706899660a6" providerId="ADAL" clId="{995DF292-C7CB-4048-B39F-0FAF6D55052C}" dt="2024-10-22T00:11:37.336" v="218" actId="20577"/>
        <pc:sldMkLst>
          <pc:docMk/>
          <pc:sldMk cId="0" sldId="256"/>
        </pc:sldMkLst>
        <pc:spChg chg="mod">
          <ac:chgData name="Jeff Kowalczik" userId="9ebcb985-b04c-4260-b7cc-1706899660a6" providerId="ADAL" clId="{995DF292-C7CB-4048-B39F-0FAF6D55052C}" dt="2024-10-22T00:11:33.943" v="211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Jeff Kowalczik" userId="9ebcb985-b04c-4260-b7cc-1706899660a6" providerId="ADAL" clId="{995DF292-C7CB-4048-B39F-0FAF6D55052C}" dt="2024-10-22T00:11:37.336" v="218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 del mod">
        <pc:chgData name="Jeff Kowalczik" userId="9ebcb985-b04c-4260-b7cc-1706899660a6" providerId="ADAL" clId="{995DF292-C7CB-4048-B39F-0FAF6D55052C}" dt="2024-10-22T00:08:27.752" v="20" actId="47"/>
        <pc:sldMkLst>
          <pc:docMk/>
          <pc:sldMk cId="503698532" sldId="315"/>
        </pc:sldMkLst>
        <pc:spChg chg="mod">
          <ac:chgData name="Jeff Kowalczik" userId="9ebcb985-b04c-4260-b7cc-1706899660a6" providerId="ADAL" clId="{995DF292-C7CB-4048-B39F-0FAF6D55052C}" dt="2024-10-22T00:08:17.826" v="19" actId="20577"/>
          <ac:spMkLst>
            <pc:docMk/>
            <pc:sldMk cId="503698532" sldId="315"/>
            <ac:spMk id="13" creationId="{00000000-0000-0000-0000-000000000000}"/>
          </ac:spMkLst>
        </pc:spChg>
      </pc:sldChg>
      <pc:sldChg chg="del">
        <pc:chgData name="Jeff Kowalczik" userId="9ebcb985-b04c-4260-b7cc-1706899660a6" providerId="ADAL" clId="{995DF292-C7CB-4048-B39F-0FAF6D55052C}" dt="2024-10-22T00:11:17.767" v="207" actId="47"/>
        <pc:sldMkLst>
          <pc:docMk/>
          <pc:sldMk cId="1765947896" sldId="316"/>
        </pc:sldMkLst>
      </pc:sldChg>
      <pc:sldChg chg="modSp mod">
        <pc:chgData name="Jeff Kowalczik" userId="9ebcb985-b04c-4260-b7cc-1706899660a6" providerId="ADAL" clId="{995DF292-C7CB-4048-B39F-0FAF6D55052C}" dt="2024-10-22T00:09:39.265" v="154" actId="20577"/>
        <pc:sldMkLst>
          <pc:docMk/>
          <pc:sldMk cId="3671593104" sldId="320"/>
        </pc:sldMkLst>
        <pc:spChg chg="mod">
          <ac:chgData name="Jeff Kowalczik" userId="9ebcb985-b04c-4260-b7cc-1706899660a6" providerId="ADAL" clId="{995DF292-C7CB-4048-B39F-0FAF6D55052C}" dt="2024-10-22T00:09:39.265" v="154" actId="20577"/>
          <ac:spMkLst>
            <pc:docMk/>
            <pc:sldMk cId="3671593104" sldId="320"/>
            <ac:spMk id="13" creationId="{00000000-0000-0000-0000-000000000000}"/>
          </ac:spMkLst>
        </pc:spChg>
      </pc:sldChg>
      <pc:sldChg chg="modSp mod">
        <pc:chgData name="Jeff Kowalczik" userId="9ebcb985-b04c-4260-b7cc-1706899660a6" providerId="ADAL" clId="{995DF292-C7CB-4048-B39F-0FAF6D55052C}" dt="2024-10-22T00:08:52.813" v="69" actId="20577"/>
        <pc:sldMkLst>
          <pc:docMk/>
          <pc:sldMk cId="2257737267" sldId="322"/>
        </pc:sldMkLst>
        <pc:spChg chg="mod">
          <ac:chgData name="Jeff Kowalczik" userId="9ebcb985-b04c-4260-b7cc-1706899660a6" providerId="ADAL" clId="{995DF292-C7CB-4048-B39F-0FAF6D55052C}" dt="2024-10-22T00:08:52.813" v="69" actId="20577"/>
          <ac:spMkLst>
            <pc:docMk/>
            <pc:sldMk cId="2257737267" sldId="322"/>
            <ac:spMk id="2" creationId="{00000000-0000-0000-0000-000000000000}"/>
          </ac:spMkLst>
        </pc:spChg>
      </pc:sldChg>
      <pc:sldChg chg="modSp mod">
        <pc:chgData name="Jeff Kowalczik" userId="9ebcb985-b04c-4260-b7cc-1706899660a6" providerId="ADAL" clId="{995DF292-C7CB-4048-B39F-0FAF6D55052C}" dt="2024-10-22T00:09:04.017" v="116" actId="20577"/>
        <pc:sldMkLst>
          <pc:docMk/>
          <pc:sldMk cId="1825141689" sldId="324"/>
        </pc:sldMkLst>
        <pc:spChg chg="mod">
          <ac:chgData name="Jeff Kowalczik" userId="9ebcb985-b04c-4260-b7cc-1706899660a6" providerId="ADAL" clId="{995DF292-C7CB-4048-B39F-0FAF6D55052C}" dt="2024-10-22T00:09:04.017" v="116" actId="20577"/>
          <ac:spMkLst>
            <pc:docMk/>
            <pc:sldMk cId="1825141689" sldId="324"/>
            <ac:spMk id="2" creationId="{00000000-0000-0000-0000-000000000000}"/>
          </ac:spMkLst>
        </pc:spChg>
      </pc:sldChg>
      <pc:sldChg chg="modSp mod">
        <pc:chgData name="Jeff Kowalczik" userId="9ebcb985-b04c-4260-b7cc-1706899660a6" providerId="ADAL" clId="{995DF292-C7CB-4048-B39F-0FAF6D55052C}" dt="2024-10-22T00:10:01.239" v="156" actId="20577"/>
        <pc:sldMkLst>
          <pc:docMk/>
          <pc:sldMk cId="3673526474" sldId="326"/>
        </pc:sldMkLst>
        <pc:spChg chg="mod">
          <ac:chgData name="Jeff Kowalczik" userId="9ebcb985-b04c-4260-b7cc-1706899660a6" providerId="ADAL" clId="{995DF292-C7CB-4048-B39F-0FAF6D55052C}" dt="2024-10-22T00:10:01.239" v="156" actId="20577"/>
          <ac:spMkLst>
            <pc:docMk/>
            <pc:sldMk cId="3673526474" sldId="326"/>
            <ac:spMk id="3" creationId="{00000000-0000-0000-0000-000000000000}"/>
          </ac:spMkLst>
        </pc:spChg>
      </pc:sldChg>
      <pc:sldChg chg="modSp mod">
        <pc:chgData name="Jeff Kowalczik" userId="9ebcb985-b04c-4260-b7cc-1706899660a6" providerId="ADAL" clId="{995DF292-C7CB-4048-B39F-0FAF6D55052C}" dt="2024-10-22T00:08:02.915" v="18" actId="20577"/>
        <pc:sldMkLst>
          <pc:docMk/>
          <pc:sldMk cId="3815938334" sldId="327"/>
        </pc:sldMkLst>
        <pc:spChg chg="mod">
          <ac:chgData name="Jeff Kowalczik" userId="9ebcb985-b04c-4260-b7cc-1706899660a6" providerId="ADAL" clId="{995DF292-C7CB-4048-B39F-0FAF6D55052C}" dt="2024-10-22T00:08:02.915" v="18" actId="20577"/>
          <ac:spMkLst>
            <pc:docMk/>
            <pc:sldMk cId="3815938334" sldId="327"/>
            <ac:spMk id="9220" creationId="{00000000-0000-0000-0000-000000000000}"/>
          </ac:spMkLst>
        </pc:spChg>
      </pc:sldChg>
      <pc:sldChg chg="modSp mod">
        <pc:chgData name="Jeff Kowalczik" userId="9ebcb985-b04c-4260-b7cc-1706899660a6" providerId="ADAL" clId="{995DF292-C7CB-4048-B39F-0FAF6D55052C}" dt="2024-10-22T00:11:07.469" v="206" actId="6549"/>
        <pc:sldMkLst>
          <pc:docMk/>
          <pc:sldMk cId="2580938437" sldId="332"/>
        </pc:sldMkLst>
        <pc:spChg chg="mod">
          <ac:chgData name="Jeff Kowalczik" userId="9ebcb985-b04c-4260-b7cc-1706899660a6" providerId="ADAL" clId="{995DF292-C7CB-4048-B39F-0FAF6D55052C}" dt="2024-10-22T00:11:07.469" v="206" actId="6549"/>
          <ac:spMkLst>
            <pc:docMk/>
            <pc:sldMk cId="2580938437" sldId="332"/>
            <ac:spMk id="3" creationId="{00000000-0000-0000-0000-000000000000}"/>
          </ac:spMkLst>
        </pc:spChg>
      </pc:sldChg>
      <pc:sldChg chg="del">
        <pc:chgData name="Jeff Kowalczik" userId="9ebcb985-b04c-4260-b7cc-1706899660a6" providerId="ADAL" clId="{995DF292-C7CB-4048-B39F-0FAF6D55052C}" dt="2024-10-22T00:09:51.327" v="155" actId="47"/>
        <pc:sldMkLst>
          <pc:docMk/>
          <pc:sldMk cId="3105687396" sldId="33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53A6C-77CE-48D5-A398-5D0863823D7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E20FFC9-B7F6-43A7-A942-98AE7C02DF8F}">
      <dgm:prSet phldrT="[Text]"/>
      <dgm:spPr/>
      <dgm:t>
        <a:bodyPr/>
        <a:lstStyle/>
        <a:p>
          <a:r>
            <a:rPr lang="en-US" dirty="0"/>
            <a:t>Initiating condition requiring classification of GE</a:t>
          </a:r>
        </a:p>
      </dgm:t>
    </dgm:pt>
    <dgm:pt modelId="{A8CEB551-373C-4688-BEE5-F06AB5A21714}" type="parTrans" cxnId="{386F8CD4-144D-41FD-B350-6266BB311A5F}">
      <dgm:prSet/>
      <dgm:spPr/>
      <dgm:t>
        <a:bodyPr/>
        <a:lstStyle/>
        <a:p>
          <a:endParaRPr lang="en-US"/>
        </a:p>
      </dgm:t>
    </dgm:pt>
    <dgm:pt modelId="{6B092C6B-8E9C-4544-AA54-11BB0591B370}" type="sibTrans" cxnId="{386F8CD4-144D-41FD-B350-6266BB311A5F}">
      <dgm:prSet/>
      <dgm:spPr/>
      <dgm:t>
        <a:bodyPr/>
        <a:lstStyle/>
        <a:p>
          <a:endParaRPr lang="en-US"/>
        </a:p>
      </dgm:t>
    </dgm:pt>
    <dgm:pt modelId="{08053B9C-8A5C-4199-8588-1709FFBA5DC7}">
      <dgm:prSet phldrT="[Text]"/>
      <dgm:spPr/>
      <dgm:t>
        <a:bodyPr/>
        <a:lstStyle/>
        <a:p>
          <a:r>
            <a:rPr lang="en-US" dirty="0"/>
            <a:t>Licensee required to make PAR within 15 minutes</a:t>
          </a:r>
        </a:p>
      </dgm:t>
    </dgm:pt>
    <dgm:pt modelId="{4D13F685-DE21-4A25-9A36-E6BDD78A9C04}" type="parTrans" cxnId="{FA0115D0-392F-41D4-A981-F67DDFCC5D76}">
      <dgm:prSet/>
      <dgm:spPr/>
      <dgm:t>
        <a:bodyPr/>
        <a:lstStyle/>
        <a:p>
          <a:endParaRPr lang="en-US"/>
        </a:p>
      </dgm:t>
    </dgm:pt>
    <dgm:pt modelId="{1B8BAB91-59E9-4575-9DB2-3928CC0C825E}" type="sibTrans" cxnId="{FA0115D0-392F-41D4-A981-F67DDFCC5D76}">
      <dgm:prSet/>
      <dgm:spPr/>
      <dgm:t>
        <a:bodyPr/>
        <a:lstStyle/>
        <a:p>
          <a:endParaRPr lang="en-US"/>
        </a:p>
      </dgm:t>
    </dgm:pt>
    <dgm:pt modelId="{1E4E33C6-8A7A-409B-B3D5-0318E5B03250}">
      <dgm:prSet phldrT="[Text]"/>
      <dgm:spPr/>
      <dgm:t>
        <a:bodyPr/>
        <a:lstStyle/>
        <a:p>
          <a:r>
            <a:rPr lang="en-US" dirty="0"/>
            <a:t>State/Local receives PAR, may perform technical assessment</a:t>
          </a:r>
        </a:p>
      </dgm:t>
    </dgm:pt>
    <dgm:pt modelId="{CE5C50A5-5399-49F3-B600-5352BA41DF4D}" type="parTrans" cxnId="{EF38EFD0-2C70-4644-8227-EDBA66DE8572}">
      <dgm:prSet/>
      <dgm:spPr/>
      <dgm:t>
        <a:bodyPr/>
        <a:lstStyle/>
        <a:p>
          <a:endParaRPr lang="en-US"/>
        </a:p>
      </dgm:t>
    </dgm:pt>
    <dgm:pt modelId="{B0109DE9-E923-4DE5-B88C-AC58B46CCF0F}" type="sibTrans" cxnId="{EF38EFD0-2C70-4644-8227-EDBA66DE8572}">
      <dgm:prSet/>
      <dgm:spPr/>
      <dgm:t>
        <a:bodyPr/>
        <a:lstStyle/>
        <a:p>
          <a:endParaRPr lang="en-US"/>
        </a:p>
      </dgm:t>
    </dgm:pt>
    <dgm:pt modelId="{3E7C36AF-1B85-4F9F-A0CB-29023B327670}">
      <dgm:prSet phldrT="[Text]"/>
      <dgm:spPr/>
      <dgm:t>
        <a:bodyPr/>
        <a:lstStyle/>
        <a:p>
          <a:r>
            <a:rPr lang="en-US" dirty="0"/>
            <a:t>State/Local incorporate additional criteria, then make PAD</a:t>
          </a:r>
        </a:p>
      </dgm:t>
    </dgm:pt>
    <dgm:pt modelId="{23FE5654-801D-4146-8440-2DA2295AB5E9}" type="parTrans" cxnId="{DC47CDFC-5CF5-4565-B585-C1753A9069C4}">
      <dgm:prSet/>
      <dgm:spPr/>
      <dgm:t>
        <a:bodyPr/>
        <a:lstStyle/>
        <a:p>
          <a:endParaRPr lang="en-US"/>
        </a:p>
      </dgm:t>
    </dgm:pt>
    <dgm:pt modelId="{F4349D71-E030-41B6-B916-14D9C1AC96EB}" type="sibTrans" cxnId="{DC47CDFC-5CF5-4565-B585-C1753A9069C4}">
      <dgm:prSet/>
      <dgm:spPr/>
      <dgm:t>
        <a:bodyPr/>
        <a:lstStyle/>
        <a:p>
          <a:endParaRPr lang="en-US"/>
        </a:p>
      </dgm:t>
    </dgm:pt>
    <dgm:pt modelId="{BA47CA79-9499-4EC8-B3F7-CD319191D6CA}" type="pres">
      <dgm:prSet presAssocID="{31C53A6C-77CE-48D5-A398-5D0863823D7A}" presName="arrowDiagram" presStyleCnt="0">
        <dgm:presLayoutVars>
          <dgm:chMax val="5"/>
          <dgm:dir/>
          <dgm:resizeHandles val="exact"/>
        </dgm:presLayoutVars>
      </dgm:prSet>
      <dgm:spPr/>
    </dgm:pt>
    <dgm:pt modelId="{A6A0134F-A13C-493C-982C-10809B4B8396}" type="pres">
      <dgm:prSet presAssocID="{31C53A6C-77CE-48D5-A398-5D0863823D7A}" presName="arrow" presStyleLbl="bgShp" presStyleIdx="0" presStyleCnt="1"/>
      <dgm:spPr/>
    </dgm:pt>
    <dgm:pt modelId="{69EF9AEA-0F89-43B5-9B1D-C6D22356A5A0}" type="pres">
      <dgm:prSet presAssocID="{31C53A6C-77CE-48D5-A398-5D0863823D7A}" presName="arrowDiagram4" presStyleCnt="0"/>
      <dgm:spPr/>
    </dgm:pt>
    <dgm:pt modelId="{E4B9BAC3-790E-4AD8-9782-93E523187672}" type="pres">
      <dgm:prSet presAssocID="{0E20FFC9-B7F6-43A7-A942-98AE7C02DF8F}" presName="bullet4a" presStyleLbl="node1" presStyleIdx="0" presStyleCnt="4"/>
      <dgm:spPr/>
    </dgm:pt>
    <dgm:pt modelId="{E216349C-28AB-4433-B789-64092A0E90BD}" type="pres">
      <dgm:prSet presAssocID="{0E20FFC9-B7F6-43A7-A942-98AE7C02DF8F}" presName="textBox4a" presStyleLbl="revTx" presStyleIdx="0" presStyleCnt="4">
        <dgm:presLayoutVars>
          <dgm:bulletEnabled val="1"/>
        </dgm:presLayoutVars>
      </dgm:prSet>
      <dgm:spPr/>
    </dgm:pt>
    <dgm:pt modelId="{0230B7AF-5A86-4E2A-ABA3-95EBD766F9E2}" type="pres">
      <dgm:prSet presAssocID="{08053B9C-8A5C-4199-8588-1709FFBA5DC7}" presName="bullet4b" presStyleLbl="node1" presStyleIdx="1" presStyleCnt="4"/>
      <dgm:spPr/>
    </dgm:pt>
    <dgm:pt modelId="{03E5625D-8835-45D0-9AF2-87D2655DEDA4}" type="pres">
      <dgm:prSet presAssocID="{08053B9C-8A5C-4199-8588-1709FFBA5DC7}" presName="textBox4b" presStyleLbl="revTx" presStyleIdx="1" presStyleCnt="4">
        <dgm:presLayoutVars>
          <dgm:bulletEnabled val="1"/>
        </dgm:presLayoutVars>
      </dgm:prSet>
      <dgm:spPr/>
    </dgm:pt>
    <dgm:pt modelId="{5AF41246-F3C1-44FC-8600-49A46702B088}" type="pres">
      <dgm:prSet presAssocID="{1E4E33C6-8A7A-409B-B3D5-0318E5B03250}" presName="bullet4c" presStyleLbl="node1" presStyleIdx="2" presStyleCnt="4"/>
      <dgm:spPr/>
    </dgm:pt>
    <dgm:pt modelId="{721F00C9-0090-448D-842F-E2ED9BB5CA49}" type="pres">
      <dgm:prSet presAssocID="{1E4E33C6-8A7A-409B-B3D5-0318E5B03250}" presName="textBox4c" presStyleLbl="revTx" presStyleIdx="2" presStyleCnt="4">
        <dgm:presLayoutVars>
          <dgm:bulletEnabled val="1"/>
        </dgm:presLayoutVars>
      </dgm:prSet>
      <dgm:spPr/>
    </dgm:pt>
    <dgm:pt modelId="{65619D25-9ABE-415D-B8B5-88F70AEE54E9}" type="pres">
      <dgm:prSet presAssocID="{3E7C36AF-1B85-4F9F-A0CB-29023B327670}" presName="bullet4d" presStyleLbl="node1" presStyleIdx="3" presStyleCnt="4"/>
      <dgm:spPr/>
    </dgm:pt>
    <dgm:pt modelId="{94A9C100-6BFC-412C-A3A5-E98EE431B8FD}" type="pres">
      <dgm:prSet presAssocID="{3E7C36AF-1B85-4F9F-A0CB-29023B327670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FEB5E2F-F0C2-48BE-BF5C-3875930F6ECD}" type="presOf" srcId="{1E4E33C6-8A7A-409B-B3D5-0318E5B03250}" destId="{721F00C9-0090-448D-842F-E2ED9BB5CA49}" srcOrd="0" destOrd="0" presId="urn:microsoft.com/office/officeart/2005/8/layout/arrow2"/>
    <dgm:cxn modelId="{80517162-26C9-4BE4-A504-C4299B2D30F2}" type="presOf" srcId="{08053B9C-8A5C-4199-8588-1709FFBA5DC7}" destId="{03E5625D-8835-45D0-9AF2-87D2655DEDA4}" srcOrd="0" destOrd="0" presId="urn:microsoft.com/office/officeart/2005/8/layout/arrow2"/>
    <dgm:cxn modelId="{18C08C90-9C44-47E8-AB18-4FA306E95A2F}" type="presOf" srcId="{0E20FFC9-B7F6-43A7-A942-98AE7C02DF8F}" destId="{E216349C-28AB-4433-B789-64092A0E90BD}" srcOrd="0" destOrd="0" presId="urn:microsoft.com/office/officeart/2005/8/layout/arrow2"/>
    <dgm:cxn modelId="{FA0115D0-392F-41D4-A981-F67DDFCC5D76}" srcId="{31C53A6C-77CE-48D5-A398-5D0863823D7A}" destId="{08053B9C-8A5C-4199-8588-1709FFBA5DC7}" srcOrd="1" destOrd="0" parTransId="{4D13F685-DE21-4A25-9A36-E6BDD78A9C04}" sibTransId="{1B8BAB91-59E9-4575-9DB2-3928CC0C825E}"/>
    <dgm:cxn modelId="{28BFE4D0-4398-4EAB-8400-4EA1F72B3F64}" type="presOf" srcId="{3E7C36AF-1B85-4F9F-A0CB-29023B327670}" destId="{94A9C100-6BFC-412C-A3A5-E98EE431B8FD}" srcOrd="0" destOrd="0" presId="urn:microsoft.com/office/officeart/2005/8/layout/arrow2"/>
    <dgm:cxn modelId="{EF38EFD0-2C70-4644-8227-EDBA66DE8572}" srcId="{31C53A6C-77CE-48D5-A398-5D0863823D7A}" destId="{1E4E33C6-8A7A-409B-B3D5-0318E5B03250}" srcOrd="2" destOrd="0" parTransId="{CE5C50A5-5399-49F3-B600-5352BA41DF4D}" sibTransId="{B0109DE9-E923-4DE5-B88C-AC58B46CCF0F}"/>
    <dgm:cxn modelId="{386F8CD4-144D-41FD-B350-6266BB311A5F}" srcId="{31C53A6C-77CE-48D5-A398-5D0863823D7A}" destId="{0E20FFC9-B7F6-43A7-A942-98AE7C02DF8F}" srcOrd="0" destOrd="0" parTransId="{A8CEB551-373C-4688-BEE5-F06AB5A21714}" sibTransId="{6B092C6B-8E9C-4544-AA54-11BB0591B370}"/>
    <dgm:cxn modelId="{5DCBBBFB-12D6-4A80-B2E0-4457CC936F0B}" type="presOf" srcId="{31C53A6C-77CE-48D5-A398-5D0863823D7A}" destId="{BA47CA79-9499-4EC8-B3F7-CD319191D6CA}" srcOrd="0" destOrd="0" presId="urn:microsoft.com/office/officeart/2005/8/layout/arrow2"/>
    <dgm:cxn modelId="{DC47CDFC-5CF5-4565-B585-C1753A9069C4}" srcId="{31C53A6C-77CE-48D5-A398-5D0863823D7A}" destId="{3E7C36AF-1B85-4F9F-A0CB-29023B327670}" srcOrd="3" destOrd="0" parTransId="{23FE5654-801D-4146-8440-2DA2295AB5E9}" sibTransId="{F4349D71-E030-41B6-B916-14D9C1AC96EB}"/>
    <dgm:cxn modelId="{EA86084A-BB50-4305-A7B1-B212574A9826}" type="presParOf" srcId="{BA47CA79-9499-4EC8-B3F7-CD319191D6CA}" destId="{A6A0134F-A13C-493C-982C-10809B4B8396}" srcOrd="0" destOrd="0" presId="urn:microsoft.com/office/officeart/2005/8/layout/arrow2"/>
    <dgm:cxn modelId="{C1C02041-1196-4A14-AE0C-AA9A5602DBD1}" type="presParOf" srcId="{BA47CA79-9499-4EC8-B3F7-CD319191D6CA}" destId="{69EF9AEA-0F89-43B5-9B1D-C6D22356A5A0}" srcOrd="1" destOrd="0" presId="urn:microsoft.com/office/officeart/2005/8/layout/arrow2"/>
    <dgm:cxn modelId="{5F19826C-85B0-4520-8B3A-8C02126306AA}" type="presParOf" srcId="{69EF9AEA-0F89-43B5-9B1D-C6D22356A5A0}" destId="{E4B9BAC3-790E-4AD8-9782-93E523187672}" srcOrd="0" destOrd="0" presId="urn:microsoft.com/office/officeart/2005/8/layout/arrow2"/>
    <dgm:cxn modelId="{3135E172-B371-49C7-81BE-3F6BE7AE607C}" type="presParOf" srcId="{69EF9AEA-0F89-43B5-9B1D-C6D22356A5A0}" destId="{E216349C-28AB-4433-B789-64092A0E90BD}" srcOrd="1" destOrd="0" presId="urn:microsoft.com/office/officeart/2005/8/layout/arrow2"/>
    <dgm:cxn modelId="{FEB3D41F-EB7E-45E9-B1A9-CA71EE8F2F89}" type="presParOf" srcId="{69EF9AEA-0F89-43B5-9B1D-C6D22356A5A0}" destId="{0230B7AF-5A86-4E2A-ABA3-95EBD766F9E2}" srcOrd="2" destOrd="0" presId="urn:microsoft.com/office/officeart/2005/8/layout/arrow2"/>
    <dgm:cxn modelId="{BA83528E-6898-4A85-BB85-DB1DD5AC1DFA}" type="presParOf" srcId="{69EF9AEA-0F89-43B5-9B1D-C6D22356A5A0}" destId="{03E5625D-8835-45D0-9AF2-87D2655DEDA4}" srcOrd="3" destOrd="0" presId="urn:microsoft.com/office/officeart/2005/8/layout/arrow2"/>
    <dgm:cxn modelId="{42AC32A5-3E74-41C7-A44A-2C80ACB3039E}" type="presParOf" srcId="{69EF9AEA-0F89-43B5-9B1D-C6D22356A5A0}" destId="{5AF41246-F3C1-44FC-8600-49A46702B088}" srcOrd="4" destOrd="0" presId="urn:microsoft.com/office/officeart/2005/8/layout/arrow2"/>
    <dgm:cxn modelId="{6D004E96-0411-4EA8-9FC7-84A0A6B21E1B}" type="presParOf" srcId="{69EF9AEA-0F89-43B5-9B1D-C6D22356A5A0}" destId="{721F00C9-0090-448D-842F-E2ED9BB5CA49}" srcOrd="5" destOrd="0" presId="urn:microsoft.com/office/officeart/2005/8/layout/arrow2"/>
    <dgm:cxn modelId="{077A2FFE-F462-4D93-B434-E385BA360DF6}" type="presParOf" srcId="{69EF9AEA-0F89-43B5-9B1D-C6D22356A5A0}" destId="{65619D25-9ABE-415D-B8B5-88F70AEE54E9}" srcOrd="6" destOrd="0" presId="urn:microsoft.com/office/officeart/2005/8/layout/arrow2"/>
    <dgm:cxn modelId="{49E1DB4D-6EB5-4FF0-B4FC-40CCAB592986}" type="presParOf" srcId="{69EF9AEA-0F89-43B5-9B1D-C6D22356A5A0}" destId="{94A9C100-6BFC-412C-A3A5-E98EE431B8F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0134F-A13C-493C-982C-10809B4B8396}">
      <dsp:nvSpPr>
        <dsp:cNvPr id="0" name=""/>
        <dsp:cNvSpPr/>
      </dsp:nvSpPr>
      <dsp:spPr>
        <a:xfrm>
          <a:off x="297338" y="0"/>
          <a:ext cx="7973060" cy="49831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9BAC3-790E-4AD8-9782-93E523187672}">
      <dsp:nvSpPr>
        <dsp:cNvPr id="0" name=""/>
        <dsp:cNvSpPr/>
      </dsp:nvSpPr>
      <dsp:spPr>
        <a:xfrm>
          <a:off x="1082685" y="3705480"/>
          <a:ext cx="183380" cy="183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6349C-28AB-4433-B789-64092A0E90BD}">
      <dsp:nvSpPr>
        <dsp:cNvPr id="0" name=""/>
        <dsp:cNvSpPr/>
      </dsp:nvSpPr>
      <dsp:spPr>
        <a:xfrm>
          <a:off x="1174375" y="3797170"/>
          <a:ext cx="1363393" cy="1185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69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Initiating condition requiring classification of GE</a:t>
          </a:r>
        </a:p>
      </dsp:txBody>
      <dsp:txXfrm>
        <a:off x="1174375" y="3797170"/>
        <a:ext cx="1363393" cy="1185992"/>
      </dsp:txXfrm>
    </dsp:sp>
    <dsp:sp modelId="{0230B7AF-5A86-4E2A-ABA3-95EBD766F9E2}">
      <dsp:nvSpPr>
        <dsp:cNvPr id="0" name=""/>
        <dsp:cNvSpPr/>
      </dsp:nvSpPr>
      <dsp:spPr>
        <a:xfrm>
          <a:off x="2378307" y="2546396"/>
          <a:ext cx="318922" cy="31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5625D-8835-45D0-9AF2-87D2655DEDA4}">
      <dsp:nvSpPr>
        <dsp:cNvPr id="0" name=""/>
        <dsp:cNvSpPr/>
      </dsp:nvSpPr>
      <dsp:spPr>
        <a:xfrm>
          <a:off x="2537768" y="2705857"/>
          <a:ext cx="1674342" cy="2277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9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Licensee required to make PAR within 15 minutes</a:t>
          </a:r>
        </a:p>
      </dsp:txBody>
      <dsp:txXfrm>
        <a:off x="2537768" y="2705857"/>
        <a:ext cx="1674342" cy="2277305"/>
      </dsp:txXfrm>
    </dsp:sp>
    <dsp:sp modelId="{5AF41246-F3C1-44FC-8600-49A46702B088}">
      <dsp:nvSpPr>
        <dsp:cNvPr id="0" name=""/>
        <dsp:cNvSpPr/>
      </dsp:nvSpPr>
      <dsp:spPr>
        <a:xfrm>
          <a:off x="4032717" y="1692282"/>
          <a:ext cx="422572" cy="422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F00C9-0090-448D-842F-E2ED9BB5CA49}">
      <dsp:nvSpPr>
        <dsp:cNvPr id="0" name=""/>
        <dsp:cNvSpPr/>
      </dsp:nvSpPr>
      <dsp:spPr>
        <a:xfrm>
          <a:off x="4244003" y="1903568"/>
          <a:ext cx="1674342" cy="3079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12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State/Local receives PAR, may perform technical assessment</a:t>
          </a:r>
        </a:p>
      </dsp:txBody>
      <dsp:txXfrm>
        <a:off x="4244003" y="1903568"/>
        <a:ext cx="1674342" cy="3079594"/>
      </dsp:txXfrm>
    </dsp:sp>
    <dsp:sp modelId="{65619D25-9ABE-415D-B8B5-88F70AEE54E9}">
      <dsp:nvSpPr>
        <dsp:cNvPr id="0" name=""/>
        <dsp:cNvSpPr/>
      </dsp:nvSpPr>
      <dsp:spPr>
        <a:xfrm>
          <a:off x="5834629" y="1127191"/>
          <a:ext cx="566087" cy="566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9C100-6BFC-412C-A3A5-E98EE431B8FD}">
      <dsp:nvSpPr>
        <dsp:cNvPr id="0" name=""/>
        <dsp:cNvSpPr/>
      </dsp:nvSpPr>
      <dsp:spPr>
        <a:xfrm>
          <a:off x="6117672" y="1410235"/>
          <a:ext cx="1674342" cy="3572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958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State/Local incorporate additional criteria, then make PAD</a:t>
          </a:r>
        </a:p>
      </dsp:txBody>
      <dsp:txXfrm>
        <a:off x="6117672" y="1410235"/>
        <a:ext cx="1674342" cy="3572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0113" cy="45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8" tIns="46014" rIns="92028" bIns="46014" numCol="1" anchor="t" anchorCtr="0" compatLnSpc="1">
            <a:prstTxWarp prst="textNoShape">
              <a:avLst/>
            </a:prstTxWarp>
          </a:bodyPr>
          <a:lstStyle>
            <a:lvl1pPr defTabSz="92209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87" y="1"/>
            <a:ext cx="3010113" cy="45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8" tIns="46014" rIns="92028" bIns="46014" numCol="1" anchor="t" anchorCtr="0" compatLnSpc="1">
            <a:prstTxWarp prst="textNoShape">
              <a:avLst/>
            </a:prstTxWarp>
          </a:bodyPr>
          <a:lstStyle>
            <a:lvl1pPr algn="r" defTabSz="92209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61398"/>
            <a:ext cx="3010113" cy="45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8" tIns="46014" rIns="92028" bIns="46014" numCol="1" anchor="b" anchorCtr="0" compatLnSpc="1">
            <a:prstTxWarp prst="textNoShape">
              <a:avLst/>
            </a:prstTxWarp>
          </a:bodyPr>
          <a:lstStyle>
            <a:lvl1pPr defTabSz="92209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87" y="8761398"/>
            <a:ext cx="3010113" cy="45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8" tIns="46014" rIns="92028" bIns="46014" numCol="1" anchor="b" anchorCtr="0" compatLnSpc="1">
            <a:prstTxWarp prst="textNoShape">
              <a:avLst/>
            </a:prstTxWarp>
          </a:bodyPr>
          <a:lstStyle>
            <a:lvl1pPr algn="r" defTabSz="92209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2588EA-E60D-424D-A632-2809CA474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2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0113" cy="45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8" tIns="46014" rIns="92028" bIns="46014" numCol="1" anchor="t" anchorCtr="0" compatLnSpc="1">
            <a:prstTxWarp prst="textNoShape">
              <a:avLst/>
            </a:prstTxWarp>
          </a:bodyPr>
          <a:lstStyle>
            <a:lvl1pPr defTabSz="92209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87" y="1"/>
            <a:ext cx="3010113" cy="45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8" tIns="46014" rIns="92028" bIns="46014" numCol="1" anchor="t" anchorCtr="0" compatLnSpc="1">
            <a:prstTxWarp prst="textNoShape">
              <a:avLst/>
            </a:prstTxWarp>
          </a:bodyPr>
          <a:lstStyle>
            <a:lvl1pPr algn="r" defTabSz="92209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1688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4" y="4379911"/>
            <a:ext cx="5093553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8" tIns="46014" rIns="92028" bIns="46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61398"/>
            <a:ext cx="3010113" cy="45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8" tIns="46014" rIns="92028" bIns="46014" numCol="1" anchor="b" anchorCtr="0" compatLnSpc="1">
            <a:prstTxWarp prst="textNoShape">
              <a:avLst/>
            </a:prstTxWarp>
          </a:bodyPr>
          <a:lstStyle>
            <a:lvl1pPr defTabSz="92209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87" y="8761398"/>
            <a:ext cx="3010113" cy="45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8" tIns="46014" rIns="92028" bIns="46014" numCol="1" anchor="b" anchorCtr="0" compatLnSpc="1">
            <a:prstTxWarp prst="textNoShape">
              <a:avLst/>
            </a:prstTxWarp>
          </a:bodyPr>
          <a:lstStyle>
            <a:lvl1pPr algn="r" defTabSz="92209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CF91403-DC60-46D2-8D5D-3B5A4FECE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91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5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02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A114B-38CF-4493-B653-28327B2080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9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CF74F-2684-45A3-A20C-151010778E6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9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CF74F-2684-45A3-A20C-151010778E6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5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CF74F-2684-45A3-A20C-151010778E6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5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US-NuclearRegulatoryCommission-Seal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85000" contrast="-72000"/>
          </a:blip>
          <a:srcRect r="42548" b="32607"/>
          <a:stretch>
            <a:fillRect/>
          </a:stretch>
        </p:blipFill>
        <p:spPr bwMode="auto">
          <a:xfrm>
            <a:off x="5181600" y="2209800"/>
            <a:ext cx="396398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0" y="3818626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3843070"/>
            <a:ext cx="5027613" cy="0"/>
          </a:xfrm>
          <a:prstGeom prst="line">
            <a:avLst/>
          </a:prstGeom>
          <a:noFill/>
          <a:ln w="9525">
            <a:solidFill>
              <a:srgbClr val="180B6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" y="2720975"/>
            <a:ext cx="7772400" cy="1470025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" y="39624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864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A0EB13-2EF0-4A8A-A208-B7B6C093F2FB}" type="datetime1">
              <a:rPr lang="en-US"/>
              <a:pPr>
                <a:defRPr/>
              </a:pPr>
              <a:t>10/21/2024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64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3" cstate="print">
            <a:grayscl/>
          </a:blip>
          <a:srcRect l="3148" t="11409" r="2422" b="34425"/>
          <a:stretch>
            <a:fillRect/>
          </a:stretch>
        </p:blipFill>
        <p:spPr>
          <a:xfrm>
            <a:off x="0" y="0"/>
            <a:ext cx="9144000" cy="1981200"/>
          </a:xfrm>
          <a:prstGeom prst="rect">
            <a:avLst/>
          </a:prstGeom>
        </p:spPr>
      </p:pic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0" y="3868948"/>
            <a:ext cx="480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" y="6019800"/>
            <a:ext cx="721469" cy="71932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BBFA3-7860-48F8-90B5-153B97E7CE7A}" type="datetime1">
              <a:rPr lang="en-US"/>
              <a:pPr>
                <a:defRPr/>
              </a:pPr>
              <a:t>10/21/2024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7A2F-12AE-4579-AAD6-ED660889F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E18B8-F527-4602-8E7E-A562E4A79828}" type="datetime1">
              <a:rPr lang="en-US"/>
              <a:pPr>
                <a:defRPr/>
              </a:pPr>
              <a:t>10/21/2024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97584-4192-40B3-BF6A-58FFE0913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1428"/>
            <a:ext cx="8991600" cy="628072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567470" cy="49831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3E713-F1F3-4C1A-AFA0-96209A61CA23}" type="datetime1">
              <a:rPr lang="en-US"/>
              <a:pPr>
                <a:defRPr/>
              </a:pPr>
              <a:t>10/21/2024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BE37-25F3-4332-961A-09D3D19A3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C967E-9118-48BD-98A0-646432E19FB7}" type="datetime1">
              <a:rPr lang="en-US"/>
              <a:pPr>
                <a:defRPr/>
              </a:pPr>
              <a:t>10/21/2024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84FC-D902-4D48-8362-BE02DF7D0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250E-4676-4749-8A42-4005A9629DFE}" type="datetime1">
              <a:rPr lang="en-US"/>
              <a:pPr>
                <a:defRPr/>
              </a:pPr>
              <a:t>10/21/2024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6FAA5-6C2C-42BA-A1AE-CCF2929B7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924E9-0F01-4D19-97B1-B47A9EE0DD80}" type="datetime1">
              <a:rPr lang="en-US"/>
              <a:pPr>
                <a:defRPr/>
              </a:pPr>
              <a:t>10/21/2024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C909-1712-481B-8C4F-698D427A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27908-B448-4EF1-837C-890C92B9ABBA}" type="datetime1">
              <a:rPr lang="en-US"/>
              <a:pPr>
                <a:defRPr/>
              </a:pPr>
              <a:t>10/21/2024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AE179-E8AC-4138-8EBF-EDE54A0A9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35C5A-6301-40E4-BA2B-D27BD1D1185D}" type="datetime1">
              <a:rPr lang="en-US"/>
              <a:pPr>
                <a:defRPr/>
              </a:pPr>
              <a:t>10/21/2024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05B7-02F0-421D-99F0-F1DB76AE1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25977-9F60-4C32-A65D-59466F68CD07}" type="datetime1">
              <a:rPr lang="en-US"/>
              <a:pPr>
                <a:defRPr/>
              </a:pPr>
              <a:t>10/21/2024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AF22D-B0F9-4125-BBB0-5DFE10432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852A0-6F5F-441B-A3B6-8ECD5F3D4014}" type="datetime1">
              <a:rPr lang="en-US"/>
              <a:pPr>
                <a:defRPr/>
              </a:pPr>
              <a:t>10/21/2024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F145-FB33-4E17-AD26-33683C9EC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13" cstate="print">
            <a:grayscl/>
          </a:blip>
          <a:srcRect l="3148" t="11409" r="2422" b="34425"/>
          <a:stretch>
            <a:fillRect/>
          </a:stretch>
        </p:blipFill>
        <p:spPr>
          <a:xfrm>
            <a:off x="0" y="0"/>
            <a:ext cx="9144000" cy="1981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1428"/>
            <a:ext cx="8991600" cy="62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430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79169324-80A6-474D-BD1F-B056C19822C8}" type="datetime1">
              <a:rPr lang="en-US"/>
              <a:pPr>
                <a:defRPr/>
              </a:pPr>
              <a:t>10/21/2024</a:t>
            </a:fld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180B69"/>
                </a:solidFill>
              </a:defRPr>
            </a:lvl1pPr>
          </a:lstStyle>
          <a:p>
            <a:pPr>
              <a:defRPr/>
            </a:pPr>
            <a:fld id="{683B29FA-271E-4CF3-91EE-6733FE4E0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989012"/>
            <a:ext cx="7696200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" y="6019800"/>
            <a:ext cx="721469" cy="71932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180B6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180B6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180B6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180B6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rgbClr val="180B6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rgbClr val="180B6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rgbClr val="180B6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rgbClr val="180B6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80B6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80B6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80B6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80B6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" y="2514600"/>
            <a:ext cx="8686800" cy="1470025"/>
          </a:xfrm>
        </p:spPr>
        <p:txBody>
          <a:bodyPr/>
          <a:lstStyle/>
          <a:p>
            <a:r>
              <a:rPr lang="en-US" sz="3400" cap="sm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Incident Response at the </a:t>
            </a:r>
            <a:br>
              <a:rPr lang="en-US" sz="3400" cap="sm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cap="sm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Nuclear Regulatory Commission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962400"/>
            <a:ext cx="6553200" cy="1752600"/>
          </a:xfrm>
        </p:spPr>
        <p:txBody>
          <a:bodyPr/>
          <a:lstStyle/>
          <a:p>
            <a:r>
              <a:rPr lang="en-US" sz="2300" dirty="0"/>
              <a:t>USNRC RAMP Users Meeting</a:t>
            </a:r>
            <a:r>
              <a:rPr lang="en-US" sz="2400" dirty="0"/>
              <a:t> 2024</a:t>
            </a:r>
            <a:endParaRPr lang="en-US" sz="23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962400" y="5829300"/>
            <a:ext cx="5029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80B6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80B6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80B6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80B69"/>
                </a:solidFill>
                <a:latin typeface="+mn-lt"/>
              </a:defRPr>
            </a:lvl9pPr>
          </a:lstStyle>
          <a:p>
            <a:pPr algn="r"/>
            <a:r>
              <a:rPr lang="en-US" sz="1800" kern="0" dirty="0"/>
              <a:t>Jeff Kowalczik, CHP</a:t>
            </a:r>
          </a:p>
          <a:p>
            <a:pPr algn="r"/>
            <a:r>
              <a:rPr lang="en-US" sz="1400" kern="0" dirty="0"/>
              <a:t>Senior Emergency Response Coordinator</a:t>
            </a:r>
          </a:p>
          <a:p>
            <a:pPr algn="r"/>
            <a:r>
              <a:rPr lang="en-US" sz="1400" kern="0" dirty="0"/>
              <a:t>Office of Nuclear Security &amp; Incident Response</a:t>
            </a:r>
          </a:p>
          <a:p>
            <a:pPr algn="r"/>
            <a:endParaRPr lang="en-US" sz="2000" kern="0" dirty="0"/>
          </a:p>
          <a:p>
            <a:pPr algn="r"/>
            <a:endParaRPr lang="en-US" sz="20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NRC Protective Measures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Dose Assessment</a:t>
            </a:r>
          </a:p>
          <a:p>
            <a:pPr lvl="2"/>
            <a:r>
              <a:rPr lang="en-US" dirty="0"/>
              <a:t>Reactor Information (RST and HPN Comm)</a:t>
            </a:r>
          </a:p>
          <a:p>
            <a:pPr lvl="2"/>
            <a:r>
              <a:rPr lang="en-US" dirty="0"/>
              <a:t>Meteorology</a:t>
            </a:r>
          </a:p>
          <a:p>
            <a:r>
              <a:rPr lang="en-US" dirty="0"/>
              <a:t>Compare vs PARs and PADs</a:t>
            </a:r>
          </a:p>
          <a:p>
            <a:r>
              <a:rPr lang="en-US" dirty="0"/>
              <a:t>Share source term/outputs externally</a:t>
            </a:r>
          </a:p>
          <a:p>
            <a:pPr lvl="1"/>
            <a:r>
              <a:rPr lang="en-US" dirty="0"/>
              <a:t>States/Local, International, IMAAC, FRMAC,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E37-25F3-4332-961A-09D3D19A3D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3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NPPs, spent fuel, fuel cycle, other material</a:t>
            </a:r>
          </a:p>
          <a:p>
            <a:pPr lvl="1"/>
            <a:r>
              <a:rPr lang="en-US" dirty="0"/>
              <a:t>Generates estimated source term from set of conditions</a:t>
            </a:r>
          </a:p>
          <a:p>
            <a:pPr lvl="1"/>
            <a:r>
              <a:rPr lang="en-US" dirty="0"/>
              <a:t>Runs ATD models to calculate deposited material and doses</a:t>
            </a:r>
          </a:p>
          <a:p>
            <a:pPr lvl="1"/>
            <a:r>
              <a:rPr lang="en-US" dirty="0"/>
              <a:t>Runtime generally &lt; minutes</a:t>
            </a:r>
          </a:p>
          <a:p>
            <a:r>
              <a:rPr lang="en-US" dirty="0"/>
              <a:t>Version 4.3.4 available on RAMP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E37-25F3-4332-961A-09D3D19A3D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93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  <a:p>
            <a:pPr lvl="1"/>
            <a:r>
              <a:rPr lang="en-US" dirty="0"/>
              <a:t>Models or measurements; NPP unit-specific data</a:t>
            </a:r>
          </a:p>
          <a:p>
            <a:r>
              <a:rPr lang="en-US" dirty="0"/>
              <a:t>Atmospheric Transport</a:t>
            </a:r>
          </a:p>
          <a:p>
            <a:pPr lvl="1"/>
            <a:r>
              <a:rPr lang="en-US" dirty="0"/>
              <a:t>Weather (ERDS &amp; NWS)</a:t>
            </a:r>
          </a:p>
          <a:p>
            <a:pPr lvl="1"/>
            <a:r>
              <a:rPr lang="en-US" dirty="0"/>
              <a:t>Close-in plume model &amp; distance puff model</a:t>
            </a:r>
          </a:p>
          <a:p>
            <a:r>
              <a:rPr lang="en-US" dirty="0"/>
              <a:t>Outputs</a:t>
            </a:r>
          </a:p>
          <a:p>
            <a:pPr lvl="1"/>
            <a:r>
              <a:rPr lang="en-US" dirty="0"/>
              <a:t>Total dose (inhalation, cloud, ground)</a:t>
            </a:r>
          </a:p>
          <a:p>
            <a:pPr lvl="1"/>
            <a:r>
              <a:rPr lang="en-US" dirty="0"/>
              <a:t>Thyroid</a:t>
            </a:r>
          </a:p>
          <a:p>
            <a:pPr lvl="1"/>
            <a:r>
              <a:rPr lang="en-US" dirty="0"/>
              <a:t>Gamma/marker nuclide dose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E37-25F3-4332-961A-09D3D19A3DF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9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E37-25F3-4332-961A-09D3D19A3DF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Two dose model - plu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1"/>
            <a:ext cx="4261314" cy="3140260"/>
          </a:xfrm>
          <a:prstGeom prst="rect">
            <a:avLst/>
          </a:prstGeom>
        </p:spPr>
      </p:pic>
      <p:pic>
        <p:nvPicPr>
          <p:cNvPr id="7" name="Picture 6" descr="Two dose model - pu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1905001"/>
            <a:ext cx="4261314" cy="31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5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Interagency Coordination - IMAAC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Interagency Modeling &amp; Atmospheric Assessment Center</a:t>
            </a:r>
          </a:p>
          <a:p>
            <a:r>
              <a:rPr lang="en-US" sz="2400" dirty="0"/>
              <a:t>Coordinates and disseminates Federal atmospheric dispersion modeling and hazard prediction products to aid in decision-making</a:t>
            </a:r>
          </a:p>
          <a:p>
            <a:r>
              <a:rPr lang="en-US" sz="2400" dirty="0"/>
              <a:t>Establishes Federal position during actual or potential incidents involving hazardous material releases</a:t>
            </a:r>
          </a:p>
          <a:p>
            <a:r>
              <a:rPr lang="en-US" sz="2400" dirty="0"/>
              <a:t>Frequently activated for chemical releases; infrequent for nuclear</a:t>
            </a:r>
          </a:p>
          <a:p>
            <a:r>
              <a:rPr lang="en-US" sz="2400" dirty="0"/>
              <a:t>IMAAC coordination occurs in 2 phases</a:t>
            </a:r>
          </a:p>
          <a:p>
            <a:pPr lvl="1"/>
            <a:r>
              <a:rPr lang="en-US" sz="2000" dirty="0"/>
              <a:t>For NPP events, NRC supplies source term to NARAC &amp; DTRA  for modeling</a:t>
            </a:r>
          </a:p>
          <a:p>
            <a:pPr lvl="1"/>
            <a:r>
              <a:rPr lang="en-US" sz="2000" dirty="0"/>
              <a:t>After models are generated, IMAAC coordination call will take place to agree upon product</a:t>
            </a:r>
          </a:p>
          <a:p>
            <a:pPr lvl="1"/>
            <a:r>
              <a:rPr lang="en-US" sz="2000" dirty="0"/>
              <a:t>Repeated as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6156F86A-88E5-4AF2-B730-0AD125F6CDE3}" type="slidenum">
              <a:rPr lang="en-US" smtClean="0"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07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Interagency Coordination - FRMAC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Federal Radiological Modeling &amp; Assessment Center</a:t>
            </a:r>
          </a:p>
          <a:p>
            <a:r>
              <a:rPr lang="en-US" sz="2400" dirty="0"/>
              <a:t>Coordinates, manages, and performs all federal radiological environmental monitoring and assessment activities during a nuclear or radiological incident</a:t>
            </a:r>
          </a:p>
          <a:p>
            <a:r>
              <a:rPr lang="en-US" sz="2400" dirty="0"/>
              <a:t>Primarily DOE assets with coordination from interagency</a:t>
            </a:r>
          </a:p>
          <a:p>
            <a:r>
              <a:rPr lang="en-US" sz="2400" dirty="0"/>
              <a:t>MOU with NRC for assistance to FRMAC</a:t>
            </a:r>
          </a:p>
          <a:p>
            <a:r>
              <a:rPr lang="en-US" sz="2400" dirty="0"/>
              <a:t>FRMAC will deploy and integrate with State</a:t>
            </a:r>
          </a:p>
          <a:p>
            <a:pPr lvl="1"/>
            <a:r>
              <a:rPr lang="en-US" sz="2000" dirty="0"/>
              <a:t>NRC liaison at FRMAC CMRT (State), DOE liaison at HQ PMT</a:t>
            </a:r>
          </a:p>
          <a:p>
            <a:pPr lvl="1"/>
            <a:r>
              <a:rPr lang="en-US" sz="2000" dirty="0"/>
              <a:t>NRC will assist if requested, but limited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8C58DBB4-4F04-4825-9FC1-B50306F729A2}" type="slidenum">
              <a:rPr lang="en-US" smtClean="0"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7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Interagency - A-Team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Advisory Team for Environment, Food and Health </a:t>
            </a:r>
          </a:p>
          <a:p>
            <a:r>
              <a:rPr lang="en-US" dirty="0"/>
              <a:t>Rad emergency response group that provides protective action recommendations to State and local governments</a:t>
            </a:r>
          </a:p>
          <a:p>
            <a:r>
              <a:rPr lang="en-US" dirty="0"/>
              <a:t>Primary members are EPA, FDA, CDC, and USDA</a:t>
            </a:r>
          </a:p>
          <a:p>
            <a:r>
              <a:rPr lang="en-US" dirty="0"/>
              <a:t>NRC is not primary member, but may be consulted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A0CD924A-1A63-4EF9-87D6-033708E28657}" type="slidenum">
              <a:rPr lang="en-US" smtClean="0"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06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Questions?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Jeff Kowalczik</a:t>
            </a:r>
          </a:p>
          <a:p>
            <a:pPr marL="0" indent="0" algn="ctr">
              <a:buNone/>
            </a:pPr>
            <a:r>
              <a:rPr lang="en-US" sz="2000" dirty="0"/>
              <a:t>jeff.kowalczik@nrc.gov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2BE37-25F3-4332-961A-09D3D19A3D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Timeline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1946 - Atomic Energy Commission</a:t>
            </a:r>
          </a:p>
          <a:p>
            <a:pPr lvl="1"/>
            <a:r>
              <a:rPr lang="en-US" dirty="0"/>
              <a:t>Production of nuclear weapons </a:t>
            </a:r>
          </a:p>
          <a:p>
            <a:pPr lvl="1"/>
            <a:r>
              <a:rPr lang="en-US" dirty="0"/>
              <a:t>Development AND the safety regulation of the civilian uses of nuclear materials</a:t>
            </a:r>
          </a:p>
          <a:p>
            <a:r>
              <a:rPr lang="en-US" dirty="0"/>
              <a:t>1974 – Energy Reorganization Act</a:t>
            </a:r>
          </a:p>
          <a:p>
            <a:pPr lvl="1"/>
            <a:r>
              <a:rPr lang="en-US" dirty="0"/>
              <a:t>Split AEC into </a:t>
            </a:r>
            <a:r>
              <a:rPr lang="en-US" dirty="0" err="1"/>
              <a:t>Dept</a:t>
            </a:r>
            <a:r>
              <a:rPr lang="en-US" dirty="0"/>
              <a:t> of Energy and NRC</a:t>
            </a:r>
          </a:p>
          <a:p>
            <a:r>
              <a:rPr lang="en-US" dirty="0"/>
              <a:t>1980 - Reorganization Plan No. 1 of 1980</a:t>
            </a:r>
          </a:p>
          <a:p>
            <a:pPr lvl="1"/>
            <a:r>
              <a:rPr lang="en-US" dirty="0"/>
              <a:t>Established emergency powers for NRC Chairman</a:t>
            </a:r>
          </a:p>
          <a:p>
            <a:pPr lvl="1"/>
            <a:r>
              <a:rPr lang="en-US" dirty="0"/>
              <a:t>Laid groundwork for NRC incident response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E37-25F3-4332-961A-09D3D19A3D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4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NRC Response Program</a:t>
            </a:r>
            <a:endParaRPr lang="en-US" dirty="0"/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r>
              <a:rPr lang="en-US" dirty="0"/>
              <a:t>National Response Framework</a:t>
            </a:r>
          </a:p>
          <a:p>
            <a:endParaRPr lang="en-US" dirty="0"/>
          </a:p>
          <a:p>
            <a:r>
              <a:rPr lang="en-US" dirty="0"/>
              <a:t>Nuclear / Radiological Incident Annex</a:t>
            </a:r>
          </a:p>
          <a:p>
            <a:pPr lvl="1"/>
            <a:r>
              <a:rPr lang="en-US" dirty="0"/>
              <a:t>“Lead Federal Agency” for Incidents Involving NRC Licensed Facilities and Materials</a:t>
            </a:r>
          </a:p>
          <a:p>
            <a:pPr lvl="1"/>
            <a:endParaRPr lang="en-US" dirty="0"/>
          </a:p>
          <a:p>
            <a:r>
              <a:rPr lang="en-US" dirty="0"/>
              <a:t>NRC Specific Plans and Procedures</a:t>
            </a:r>
          </a:p>
          <a:p>
            <a:endParaRPr lang="en-US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5CF1-ACCC-473E-9728-ADA0BF6F7F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3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NRC Response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1800" dirty="0"/>
          </a:p>
          <a:p>
            <a:pPr lvl="0"/>
            <a:r>
              <a:rPr lang="en-US" dirty="0"/>
              <a:t>Ensure that licensee priorities and actions are in the interest of public health and safety</a:t>
            </a:r>
          </a:p>
          <a:p>
            <a:pPr marL="457200" lvl="1" indent="0">
              <a:buNone/>
            </a:pPr>
            <a:r>
              <a:rPr lang="en-US" dirty="0"/>
              <a:t> (Confirmed by independent assessments)</a:t>
            </a:r>
          </a:p>
          <a:p>
            <a:pPr marL="457200" lvl="1" indent="0">
              <a:buNone/>
            </a:pPr>
            <a:endParaRPr lang="en-US" sz="1800" dirty="0"/>
          </a:p>
          <a:p>
            <a:pPr lvl="0"/>
            <a:r>
              <a:rPr lang="en-US" dirty="0"/>
              <a:t>Coordinate with Federal, State, and local responders</a:t>
            </a:r>
          </a:p>
          <a:p>
            <a:pPr lvl="0"/>
            <a:endParaRPr lang="en-US" sz="2000" dirty="0"/>
          </a:p>
          <a:p>
            <a:pPr lvl="0"/>
            <a:r>
              <a:rPr lang="en-US" dirty="0"/>
              <a:t>Inform the public, media, and other stakeholders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2BE37-25F3-4332-961A-09D3D19A3D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2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Licensee Emergency Classification</a:t>
            </a:r>
            <a:endParaRPr lang="en-US" dirty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Notification of Unusual Event</a:t>
            </a:r>
          </a:p>
          <a:p>
            <a:pPr lvl="1"/>
            <a:r>
              <a:rPr lang="en-US" dirty="0"/>
              <a:t>Potential Degradation in the Level of Safety</a:t>
            </a:r>
          </a:p>
          <a:p>
            <a:r>
              <a:rPr lang="en-US" dirty="0"/>
              <a:t>Alert</a:t>
            </a:r>
          </a:p>
          <a:p>
            <a:pPr lvl="1"/>
            <a:r>
              <a:rPr lang="en-US" dirty="0"/>
              <a:t>Loss of a Vital System or Barrier</a:t>
            </a:r>
          </a:p>
          <a:p>
            <a:r>
              <a:rPr lang="en-US" dirty="0"/>
              <a:t>Site Area Emergency</a:t>
            </a:r>
          </a:p>
          <a:p>
            <a:pPr lvl="1"/>
            <a:r>
              <a:rPr lang="en-US" dirty="0"/>
              <a:t>Loss of a Vital Safety Function</a:t>
            </a:r>
          </a:p>
          <a:p>
            <a:r>
              <a:rPr lang="en-US" dirty="0"/>
              <a:t>General Emergency</a:t>
            </a:r>
          </a:p>
          <a:p>
            <a:pPr lvl="1"/>
            <a:r>
              <a:rPr lang="en-US" dirty="0"/>
              <a:t>Severe Core Damage Accident</a:t>
            </a:r>
          </a:p>
          <a:p>
            <a:pPr lvl="1"/>
            <a:r>
              <a:rPr lang="en-US" dirty="0"/>
              <a:t>Potential Offsite Consequences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331C-DA8C-438D-96D4-66E2F873D4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6567" name="Picture 7" descr="MonticelloSL1"/>
          <p:cNvPicPr>
            <a:picLocks noChangeAspect="1" noChangeArrowheads="1"/>
          </p:cNvPicPr>
          <p:nvPr/>
        </p:nvPicPr>
        <p:blipFill>
          <a:blip r:embed="rId3" cstate="print"/>
          <a:srcRect t="27907"/>
          <a:stretch>
            <a:fillRect/>
          </a:stretch>
        </p:blipFill>
        <p:spPr bwMode="auto">
          <a:xfrm>
            <a:off x="6400800" y="3276600"/>
            <a:ext cx="2205038" cy="2597150"/>
          </a:xfrm>
          <a:prstGeom prst="roundRect">
            <a:avLst>
              <a:gd name="adj" fmla="val 8028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91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Protective Actions Process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8567738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E37-25F3-4332-961A-09D3D19A3D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514599"/>
            <a:ext cx="9144000" cy="434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 Reporting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81000" y="3124200"/>
            <a:ext cx="1600200" cy="990600"/>
          </a:xfrm>
          <a:prstGeom prst="roundRect">
            <a:avLst/>
          </a:prstGeom>
          <a:solidFill>
            <a:srgbClr val="5E759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" charset="-128"/>
                <a:cs typeface="Arial" pitchFamily="34" charset="0"/>
              </a:rPr>
              <a:t>NRC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Licensee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914400" y="1524000"/>
            <a:ext cx="1219200" cy="914400"/>
          </a:xfrm>
          <a:prstGeom prst="roundRect">
            <a:avLst/>
          </a:prstGeom>
          <a:solidFill>
            <a:srgbClr val="ED7D31"/>
          </a:solidFill>
          <a:ln w="95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ＭＳ Ｐゴシック" pitchFamily="1" charset="-128"/>
                <a:cs typeface="Arial" pitchFamily="34" charset="0"/>
              </a:rPr>
              <a:t>State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EOC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85800" y="4724400"/>
            <a:ext cx="1676400" cy="990600"/>
          </a:xfrm>
          <a:prstGeom prst="roundRect">
            <a:avLst/>
          </a:prstGeom>
          <a:solidFill>
            <a:srgbClr val="ED7D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" charset="-128"/>
                <a:cs typeface="Arial" pitchFamily="34" charset="0"/>
              </a:rPr>
              <a:t>Local Response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2057400" y="3352800"/>
            <a:ext cx="1143000" cy="484632"/>
          </a:xfrm>
          <a:prstGeom prst="rightArrow">
            <a:avLst/>
          </a:prstGeom>
          <a:solidFill>
            <a:srgbClr val="FFFFFF">
              <a:alpha val="18824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6200000">
            <a:off x="1280648" y="2540019"/>
            <a:ext cx="535471" cy="484632"/>
          </a:xfrm>
          <a:prstGeom prst="rightArrow">
            <a:avLst/>
          </a:prstGeom>
          <a:solidFill>
            <a:srgbClr val="FFFFFF">
              <a:alpha val="18824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5400000">
            <a:off x="1309116" y="4177286"/>
            <a:ext cx="457201" cy="484632"/>
          </a:xfrm>
          <a:prstGeom prst="rightArrow">
            <a:avLst/>
          </a:prstGeom>
          <a:solidFill>
            <a:srgbClr val="FFFFFF">
              <a:alpha val="18824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720840" y="5992368"/>
            <a:ext cx="2057400" cy="713232"/>
          </a:xfrm>
          <a:custGeom>
            <a:avLst/>
            <a:gdLst>
              <a:gd name="connsiteX0" fmla="*/ 0 w 2057400"/>
              <a:gd name="connsiteY0" fmla="*/ 244260 h 865632"/>
              <a:gd name="connsiteX1" fmla="*/ 1624584 w 2057400"/>
              <a:gd name="connsiteY1" fmla="*/ 244260 h 865632"/>
              <a:gd name="connsiteX2" fmla="*/ 1624584 w 2057400"/>
              <a:gd name="connsiteY2" fmla="*/ 0 h 865632"/>
              <a:gd name="connsiteX3" fmla="*/ 2057400 w 2057400"/>
              <a:gd name="connsiteY3" fmla="*/ 432816 h 865632"/>
              <a:gd name="connsiteX4" fmla="*/ 1624584 w 2057400"/>
              <a:gd name="connsiteY4" fmla="*/ 865632 h 865632"/>
              <a:gd name="connsiteX5" fmla="*/ 1624584 w 2057400"/>
              <a:gd name="connsiteY5" fmla="*/ 621372 h 865632"/>
              <a:gd name="connsiteX6" fmla="*/ 0 w 2057400"/>
              <a:gd name="connsiteY6" fmla="*/ 621372 h 865632"/>
              <a:gd name="connsiteX7" fmla="*/ 0 w 2057400"/>
              <a:gd name="connsiteY7" fmla="*/ 244260 h 865632"/>
              <a:gd name="connsiteX0" fmla="*/ 228600 w 2057400"/>
              <a:gd name="connsiteY0" fmla="*/ 228600 h 865632"/>
              <a:gd name="connsiteX1" fmla="*/ 1624584 w 2057400"/>
              <a:gd name="connsiteY1" fmla="*/ 244260 h 865632"/>
              <a:gd name="connsiteX2" fmla="*/ 1624584 w 2057400"/>
              <a:gd name="connsiteY2" fmla="*/ 0 h 865632"/>
              <a:gd name="connsiteX3" fmla="*/ 2057400 w 2057400"/>
              <a:gd name="connsiteY3" fmla="*/ 432816 h 865632"/>
              <a:gd name="connsiteX4" fmla="*/ 1624584 w 2057400"/>
              <a:gd name="connsiteY4" fmla="*/ 865632 h 865632"/>
              <a:gd name="connsiteX5" fmla="*/ 1624584 w 2057400"/>
              <a:gd name="connsiteY5" fmla="*/ 621372 h 865632"/>
              <a:gd name="connsiteX6" fmla="*/ 0 w 2057400"/>
              <a:gd name="connsiteY6" fmla="*/ 621372 h 865632"/>
              <a:gd name="connsiteX7" fmla="*/ 228600 w 2057400"/>
              <a:gd name="connsiteY7" fmla="*/ 228600 h 86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7400" h="865632">
                <a:moveTo>
                  <a:pt x="228600" y="228600"/>
                </a:moveTo>
                <a:lnTo>
                  <a:pt x="1624584" y="244260"/>
                </a:lnTo>
                <a:lnTo>
                  <a:pt x="1624584" y="0"/>
                </a:lnTo>
                <a:lnTo>
                  <a:pt x="2057400" y="432816"/>
                </a:lnTo>
                <a:lnTo>
                  <a:pt x="1624584" y="865632"/>
                </a:lnTo>
                <a:lnTo>
                  <a:pt x="1624584" y="621372"/>
                </a:lnTo>
                <a:lnTo>
                  <a:pt x="0" y="621372"/>
                </a:lnTo>
                <a:lnTo>
                  <a:pt x="228600" y="22860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76600" y="2971800"/>
            <a:ext cx="1676400" cy="1447800"/>
          </a:xfrm>
          <a:prstGeom prst="ellipse">
            <a:avLst/>
          </a:prstGeom>
          <a:solidFill>
            <a:srgbClr val="ED7D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" charset="-128"/>
                <a:cs typeface="Arial" pitchFamily="34" charset="0"/>
              </a:rPr>
              <a:t>NRC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505200" y="1447800"/>
            <a:ext cx="1143000" cy="914400"/>
          </a:xfrm>
          <a:prstGeom prst="ellipse">
            <a:avLst/>
          </a:prstGeom>
          <a:solidFill>
            <a:srgbClr val="94BEE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" charset="-128"/>
                <a:cs typeface="Arial" pitchFamily="34" charset="0"/>
              </a:rPr>
              <a:t>EPA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4657725" y="1762125"/>
            <a:ext cx="1219200" cy="914400"/>
          </a:xfrm>
          <a:prstGeom prst="ellipse">
            <a:avLst/>
          </a:prstGeom>
          <a:solidFill>
            <a:srgbClr val="94BEE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" charset="-128"/>
                <a:cs typeface="Arial" pitchFamily="34" charset="0"/>
              </a:rPr>
              <a:t>DOE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410200" y="2590800"/>
            <a:ext cx="1219200" cy="1066800"/>
          </a:xfrm>
          <a:prstGeom prst="ellipse">
            <a:avLst/>
          </a:prstGeom>
          <a:solidFill>
            <a:srgbClr val="94BEE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" charset="-128"/>
                <a:cs typeface="Arial" pitchFamily="34" charset="0"/>
              </a:rPr>
              <a:t>DHS NOC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3429000" y="5029200"/>
            <a:ext cx="1524000" cy="838200"/>
          </a:xfrm>
          <a:prstGeom prst="ellipse">
            <a:avLst/>
          </a:prstGeom>
          <a:solidFill>
            <a:srgbClr val="94BEE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" charset="-128"/>
                <a:cs typeface="Arial" pitchFamily="34" charset="0"/>
              </a:rPr>
              <a:t>FEMA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5438775" y="3724275"/>
            <a:ext cx="1219200" cy="914400"/>
          </a:xfrm>
          <a:prstGeom prst="ellipse">
            <a:avLst/>
          </a:prstGeom>
          <a:solidFill>
            <a:srgbClr val="94BEE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" charset="-128"/>
                <a:cs typeface="Arial" pitchFamily="34" charset="0"/>
              </a:rPr>
              <a:t>HHS</a:t>
            </a:r>
          </a:p>
        </p:txBody>
      </p:sp>
      <p:sp>
        <p:nvSpPr>
          <p:cNvPr id="21" name="Right Arrow 20"/>
          <p:cNvSpPr/>
          <p:nvPr/>
        </p:nvSpPr>
        <p:spPr bwMode="auto">
          <a:xfrm rot="16200000">
            <a:off x="3830058" y="2418342"/>
            <a:ext cx="444517" cy="484632"/>
          </a:xfrm>
          <a:prstGeom prst="rightArrow">
            <a:avLst/>
          </a:prstGeom>
          <a:solidFill>
            <a:srgbClr val="FFFFFF">
              <a:alpha val="18824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8252257">
            <a:off x="4553802" y="2606572"/>
            <a:ext cx="432919" cy="484632"/>
          </a:xfrm>
          <a:prstGeom prst="rightArrow">
            <a:avLst/>
          </a:prstGeom>
          <a:solidFill>
            <a:srgbClr val="FFFFFF">
              <a:alpha val="18824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731236">
            <a:off x="5019675" y="3719238"/>
            <a:ext cx="381000" cy="484632"/>
          </a:xfrm>
          <a:prstGeom prst="rightArrow">
            <a:avLst/>
          </a:prstGeom>
          <a:solidFill>
            <a:srgbClr val="FFFFFF">
              <a:alpha val="18824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3962400" y="4495800"/>
            <a:ext cx="484632" cy="457200"/>
          </a:xfrm>
          <a:prstGeom prst="downArrow">
            <a:avLst/>
          </a:prstGeom>
          <a:solidFill>
            <a:srgbClr val="FFFFFF">
              <a:alpha val="18824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6858000" y="3429000"/>
            <a:ext cx="533400" cy="484632"/>
          </a:xfrm>
          <a:prstGeom prst="rightArrow">
            <a:avLst/>
          </a:prstGeom>
          <a:solidFill>
            <a:srgbClr val="FFFFFF">
              <a:alpha val="18824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7467600" y="2743200"/>
            <a:ext cx="1524000" cy="19050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Federal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Partners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ＭＳ Ｐゴシック" pitchFamily="1" charset="-128"/>
                <a:cs typeface="Arial" pitchFamily="34" charset="0"/>
              </a:rPr>
              <a:t>DoD</a:t>
            </a:r>
            <a:r>
              <a:rPr lang="en-US" sz="24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)</a:t>
            </a:r>
          </a:p>
        </p:txBody>
      </p:sp>
      <p:sp>
        <p:nvSpPr>
          <p:cNvPr id="26" name="Right Arrow 25"/>
          <p:cNvSpPr/>
          <p:nvPr/>
        </p:nvSpPr>
        <p:spPr bwMode="auto">
          <a:xfrm rot="2802532">
            <a:off x="4727969" y="4224773"/>
            <a:ext cx="432919" cy="484632"/>
          </a:xfrm>
          <a:prstGeom prst="rightArrow">
            <a:avLst/>
          </a:prstGeom>
          <a:solidFill>
            <a:srgbClr val="FFFFFF">
              <a:alpha val="18824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27" name="Parallelogram 26"/>
          <p:cNvSpPr/>
          <p:nvPr/>
        </p:nvSpPr>
        <p:spPr bwMode="auto">
          <a:xfrm>
            <a:off x="2743200" y="6190805"/>
            <a:ext cx="4038600" cy="330200"/>
          </a:xfrm>
          <a:prstGeom prst="parallelogram">
            <a:avLst>
              <a:gd name="adj" fmla="val 75000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pitchFamily="12" charset="0"/>
              <a:ea typeface="ＭＳ Ｐゴシック" pitchFamily="1" charset="-128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457200" y="6190805"/>
            <a:ext cx="2357437" cy="330200"/>
          </a:xfrm>
          <a:custGeom>
            <a:avLst/>
            <a:gdLst>
              <a:gd name="connsiteX0" fmla="*/ 0 w 2357437"/>
              <a:gd name="connsiteY0" fmla="*/ 330200 h 330200"/>
              <a:gd name="connsiteX1" fmla="*/ 247650 w 2357437"/>
              <a:gd name="connsiteY1" fmla="*/ 0 h 330200"/>
              <a:gd name="connsiteX2" fmla="*/ 2357437 w 2357437"/>
              <a:gd name="connsiteY2" fmla="*/ 0 h 330200"/>
              <a:gd name="connsiteX3" fmla="*/ 2109787 w 2357437"/>
              <a:gd name="connsiteY3" fmla="*/ 330200 h 330200"/>
              <a:gd name="connsiteX4" fmla="*/ 0 w 2357437"/>
              <a:gd name="connsiteY4" fmla="*/ 330200 h 330200"/>
              <a:gd name="connsiteX0" fmla="*/ 0 w 2357437"/>
              <a:gd name="connsiteY0" fmla="*/ 330200 h 330200"/>
              <a:gd name="connsiteX1" fmla="*/ 0 w 2357437"/>
              <a:gd name="connsiteY1" fmla="*/ 19052 h 330200"/>
              <a:gd name="connsiteX2" fmla="*/ 2357437 w 2357437"/>
              <a:gd name="connsiteY2" fmla="*/ 0 h 330200"/>
              <a:gd name="connsiteX3" fmla="*/ 2109787 w 2357437"/>
              <a:gd name="connsiteY3" fmla="*/ 330200 h 330200"/>
              <a:gd name="connsiteX4" fmla="*/ 0 w 2357437"/>
              <a:gd name="connsiteY4" fmla="*/ 330200 h 330200"/>
              <a:gd name="connsiteX0" fmla="*/ 0 w 2357437"/>
              <a:gd name="connsiteY0" fmla="*/ 330200 h 330200"/>
              <a:gd name="connsiteX1" fmla="*/ 0 w 2357437"/>
              <a:gd name="connsiteY1" fmla="*/ 19052 h 330200"/>
              <a:gd name="connsiteX2" fmla="*/ 2357437 w 2357437"/>
              <a:gd name="connsiteY2" fmla="*/ 0 h 330200"/>
              <a:gd name="connsiteX3" fmla="*/ 2109787 w 2357437"/>
              <a:gd name="connsiteY3" fmla="*/ 330200 h 330200"/>
              <a:gd name="connsiteX4" fmla="*/ 0 w 2357437"/>
              <a:gd name="connsiteY4" fmla="*/ 330200 h 330200"/>
              <a:gd name="connsiteX0" fmla="*/ 0 w 2357437"/>
              <a:gd name="connsiteY0" fmla="*/ 330200 h 330200"/>
              <a:gd name="connsiteX1" fmla="*/ 0 w 2357437"/>
              <a:gd name="connsiteY1" fmla="*/ 0 h 330200"/>
              <a:gd name="connsiteX2" fmla="*/ 2357437 w 2357437"/>
              <a:gd name="connsiteY2" fmla="*/ 0 h 330200"/>
              <a:gd name="connsiteX3" fmla="*/ 2109787 w 2357437"/>
              <a:gd name="connsiteY3" fmla="*/ 330200 h 330200"/>
              <a:gd name="connsiteX4" fmla="*/ 0 w 2357437"/>
              <a:gd name="connsiteY4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437" h="330200">
                <a:moveTo>
                  <a:pt x="0" y="330200"/>
                </a:moveTo>
                <a:lnTo>
                  <a:pt x="0" y="0"/>
                </a:lnTo>
                <a:lnTo>
                  <a:pt x="2357437" y="0"/>
                </a:lnTo>
                <a:lnTo>
                  <a:pt x="2109787" y="330200"/>
                </a:lnTo>
                <a:lnTo>
                  <a:pt x="0" y="33020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pitchFamily="12" charset="0"/>
              <a:ea typeface="ＭＳ Ｐゴシック" pitchFamily="1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675" y="616858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15 minutes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43350" y="617810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 hour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6600" y="617072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If required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4876800" y="4657725"/>
            <a:ext cx="1476376" cy="914400"/>
          </a:xfrm>
          <a:prstGeom prst="ellipse">
            <a:avLst/>
          </a:prstGeom>
          <a:solidFill>
            <a:srgbClr val="94BEE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" charset="-128"/>
                <a:cs typeface="Arial" pitchFamily="34" charset="0"/>
              </a:rPr>
              <a:t>USDA</a:t>
            </a:r>
          </a:p>
        </p:txBody>
      </p:sp>
      <p:sp>
        <p:nvSpPr>
          <p:cNvPr id="30" name="Right Arrow 29"/>
          <p:cNvSpPr/>
          <p:nvPr/>
        </p:nvSpPr>
        <p:spPr bwMode="auto">
          <a:xfrm rot="20607229">
            <a:off x="4999861" y="3149368"/>
            <a:ext cx="381000" cy="484632"/>
          </a:xfrm>
          <a:prstGeom prst="rightArrow">
            <a:avLst/>
          </a:prstGeom>
          <a:solidFill>
            <a:srgbClr val="FFFFFF">
              <a:alpha val="18824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Response Data System (ERDS)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E37-25F3-4332-961A-09D3D19A3DF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773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Technical Tools (RTT)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2BE37-25F3-4332-961A-09D3D19A3D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\\fusion.nrc.gov\DavWWWRoot\nsir\team\DPR\IR\Trainings\RTT Web-Based Training - Presenter output\mobile\5sDp9vF5IoY_6omHHkaTgVQ_80_P_0_24_1281_661_DX1440_DY1440_CX720_CY4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76479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30" y="2895600"/>
            <a:ext cx="4398169" cy="32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141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62672"/>
      </a:accent1>
      <a:accent2>
        <a:srgbClr val="333399"/>
      </a:accent2>
      <a:accent3>
        <a:srgbClr val="FFFFFF"/>
      </a:accent3>
      <a:accent4>
        <a:srgbClr val="000000"/>
      </a:accent4>
      <a:accent5>
        <a:srgbClr val="7575D1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3" ma:contentTypeDescription="Create a new document." ma:contentTypeScope="" ma:versionID="5fbab4d8e5ec03c7e77cc218b69c0fb3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7029b676fb4bc4740fa12ead05608141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fe7fab5-ca36-4373-9e84-14533c573aad">EARRTHREF-1375243986-33817</_dlc_DocId>
    <_dlc_DocIdUrl xmlns="dfe7fab5-ca36-4373-9e84-14533c573aad">
      <Url>https://pnnl.sharepoint.com/teams/EARRTH/_layouts/15/DocIdRedir.aspx?ID=EARRTHREF-1375243986-33817</Url>
      <Description>EARRTHREF-1375243986-33817</Description>
    </_dlc_DocIdUrl>
    <lcf76f155ced4ddcb4097134ff3c332f xmlns="f7f9503f-814b-432a-91f5-9c13c51348b4">
      <Terms xmlns="http://schemas.microsoft.com/office/infopath/2007/PartnerControls"/>
    </lcf76f155ced4ddcb4097134ff3c332f>
    <TaxCatchAll xmlns="dfe7fab5-ca36-4373-9e84-14533c573aad" xsi:nil="true"/>
  </documentManagement>
</p:properties>
</file>

<file path=customXml/itemProps1.xml><?xml version="1.0" encoding="utf-8"?>
<ds:datastoreItem xmlns:ds="http://schemas.openxmlformats.org/officeDocument/2006/customXml" ds:itemID="{62866A4D-5D14-4814-AFCD-8857E2F7C461}"/>
</file>

<file path=customXml/itemProps2.xml><?xml version="1.0" encoding="utf-8"?>
<ds:datastoreItem xmlns:ds="http://schemas.openxmlformats.org/officeDocument/2006/customXml" ds:itemID="{6299BA44-0F49-4BBB-A8A7-FB547F92B3B4}"/>
</file>

<file path=customXml/itemProps3.xml><?xml version="1.0" encoding="utf-8"?>
<ds:datastoreItem xmlns:ds="http://schemas.openxmlformats.org/officeDocument/2006/customXml" ds:itemID="{EE9D641B-EEEC-4E33-A96A-A51134BC97B2}"/>
</file>

<file path=customXml/itemProps4.xml><?xml version="1.0" encoding="utf-8"?>
<ds:datastoreItem xmlns:ds="http://schemas.openxmlformats.org/officeDocument/2006/customXml" ds:itemID="{D86D0410-7EAC-4DD1-904C-593C16E03FA7}"/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28561</TotalTime>
  <Words>632</Words>
  <Application>Microsoft Office PowerPoint</Application>
  <PresentationFormat>On-screen Show (4:3)</PresentationFormat>
  <Paragraphs>136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Lucida Grande</vt:lpstr>
      <vt:lpstr>Times New Roman</vt:lpstr>
      <vt:lpstr>Default Design</vt:lpstr>
      <vt:lpstr>Incident Response at the  U.S. Nuclear Regulatory Commission</vt:lpstr>
      <vt:lpstr>History Timeline</vt:lpstr>
      <vt:lpstr>NRC Response Program</vt:lpstr>
      <vt:lpstr>NRC Response Roles</vt:lpstr>
      <vt:lpstr>Licensee Emergency Classification</vt:lpstr>
      <vt:lpstr>Protective Actions Process</vt:lpstr>
      <vt:lpstr>Event Reporting</vt:lpstr>
      <vt:lpstr>Emergency Response Data System (ERDS)</vt:lpstr>
      <vt:lpstr>Response Technical Tools (RTT)</vt:lpstr>
      <vt:lpstr>NRC Protective Measures Functions</vt:lpstr>
      <vt:lpstr>RASCAL</vt:lpstr>
      <vt:lpstr>RASCAL</vt:lpstr>
      <vt:lpstr>RASCAL</vt:lpstr>
      <vt:lpstr>Interagency Coordination - IMAAC</vt:lpstr>
      <vt:lpstr>Interagency Coordination - FRMAC</vt:lpstr>
      <vt:lpstr>Interagency - A-Team</vt:lpstr>
      <vt:lpstr>PowerPoint Presentation</vt:lpstr>
    </vt:vector>
  </TitlesOfParts>
  <Company>FEMA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Kowalczik</dc:creator>
  <cp:lastModifiedBy>Jeff Kowalczik</cp:lastModifiedBy>
  <cp:revision>1370</cp:revision>
  <cp:lastPrinted>2015-06-23T14:51:25Z</cp:lastPrinted>
  <dcterms:created xsi:type="dcterms:W3CDTF">2003-09-03T13:20:39Z</dcterms:created>
  <dcterms:modified xsi:type="dcterms:W3CDTF">2024-10-22T00:11:42Z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0x0101006F577D85CA72664694D7796B41A5113E</vt:lpwstr>
  </property>
  <property fmtid="{D5CDD505-2E9C-101B-9397-08002B2CF9AE}" pid="3" name="_dlc_DocIdItemGuid">
    <vt:lpwstr>5b42e61f-e9a7-4e13-87b0-ee1737e33406</vt:lpwstr>
  </property>
  <property fmtid="{D5CDD505-2E9C-101B-9397-08002B2CF9AE}" pid="4" name="MediaServiceImageTags">
    <vt:lpwstr/>
  </property>
</Properties>
</file>