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1802" r:id="rId2"/>
    <p:sldId id="1803" r:id="rId3"/>
    <p:sldId id="1804" r:id="rId4"/>
    <p:sldId id="1805" r:id="rId5"/>
    <p:sldId id="1808" r:id="rId6"/>
    <p:sldId id="1807" r:id="rId7"/>
    <p:sldId id="1809" r:id="rId8"/>
    <p:sldId id="1810" r:id="rId9"/>
    <p:sldId id="1812" r:id="rId10"/>
    <p:sldId id="1813" r:id="rId11"/>
    <p:sldId id="1811" r:id="rId12"/>
    <p:sldId id="1815" r:id="rId13"/>
    <p:sldId id="1816" r:id="rId14"/>
    <p:sldId id="1819" r:id="rId15"/>
    <p:sldId id="1821" r:id="rId16"/>
    <p:sldId id="1822" r:id="rId17"/>
    <p:sldId id="1817" r:id="rId18"/>
    <p:sldId id="1818" r:id="rId19"/>
    <p:sldId id="1820" r:id="rId20"/>
  </p:sldIdLst>
  <p:sldSz cx="12192000" cy="6858000"/>
  <p:notesSz cx="6858000" cy="9144000"/>
  <p:embeddedFontLs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pitchFamily="34" charset="0"/>
      <p:regular r:id="rId27"/>
      <p:bold r:id="rId28"/>
      <p:italic r:id="rId29"/>
      <p:boldItalic r:id="rId30"/>
    </p:embeddedFont>
    <p:embeddedFont>
      <p:font typeface="Open Sans SemiBold" panose="020B0706030804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" id="{7D1F2A88-9EF1-C940-B849-EE7D1949366C}">
          <p14:sldIdLst/>
        </p14:section>
        <p14:section name="CUI-Generic" id="{D278F097-0A73-434B-97FE-ED3B8A0EF645}">
          <p14:sldIdLst>
            <p14:sldId id="1802"/>
            <p14:sldId id="1803"/>
            <p14:sldId id="1804"/>
            <p14:sldId id="1805"/>
            <p14:sldId id="1808"/>
            <p14:sldId id="1807"/>
            <p14:sldId id="1809"/>
            <p14:sldId id="1810"/>
            <p14:sldId id="1812"/>
            <p14:sldId id="1813"/>
            <p14:sldId id="1811"/>
            <p14:sldId id="1815"/>
            <p14:sldId id="1816"/>
            <p14:sldId id="1819"/>
            <p14:sldId id="1821"/>
            <p14:sldId id="1822"/>
            <p14:sldId id="1817"/>
            <p14:sldId id="1818"/>
            <p14:sldId id="18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7176" autoAdjust="0"/>
  </p:normalViewPr>
  <p:slideViewPr>
    <p:cSldViewPr snapToGrid="0" showGuides="1">
      <p:cViewPr varScale="1">
        <p:scale>
          <a:sx n="96" d="100"/>
          <a:sy n="96" d="100"/>
        </p:scale>
        <p:origin x="96" y="20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ustomXml" Target="../customXml/item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9/28/2024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9/28/2024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5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382266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5072" y="6629842"/>
            <a:ext cx="2107085" cy="1220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buNone/>
              <a:defRPr sz="700" b="0" i="0" spc="50" baseline="0">
                <a:solidFill>
                  <a:schemeClr val="tx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461152"/>
            <a:ext cx="4739640" cy="667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FontTx/>
              <a:buNone/>
              <a:defRPr sz="1200" b="0" i="0" spc="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553150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98759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184673" y="6307251"/>
            <a:ext cx="5745678" cy="2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600" b="0" i="0" kern="1200" dirty="0">
                <a:solidFill>
                  <a:schemeClr val="tx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b="0" i="0" dirty="0">
              <a:solidFill>
                <a:schemeClr val="tx1">
                  <a:lumMod val="75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8C22FF3-2AE3-4E59-9F54-F196891755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592969" y="3268717"/>
            <a:ext cx="3742278" cy="2154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r="268"/>
          <a:stretch/>
        </p:blipFill>
        <p:spPr>
          <a:xfrm>
            <a:off x="966238" y="532359"/>
            <a:ext cx="1271441" cy="4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9072057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764" y="1431780"/>
            <a:ext cx="11049000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5666" y="6487648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9072057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7764" y="1431780"/>
            <a:ext cx="5484876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238" y="6489944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0BD46F1-D419-40E0-9EDD-8EA6A374AF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09362" y="1431780"/>
            <a:ext cx="5484874" cy="4690872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6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764" y="408432"/>
            <a:ext cx="9072057" cy="688848"/>
          </a:xfrm>
        </p:spPr>
        <p:txBody>
          <a:bodyPr/>
          <a:lstStyle>
            <a:lvl1pPr>
              <a:defRPr cap="all" spc="5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79DB5EF-C54E-4309-A7A1-4E2D5E501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1762" y="6489944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328928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28" y="415548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363BD05-448E-4A55-A2A9-07D15B68E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9359" y="6438635"/>
            <a:ext cx="489438" cy="27305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B027EB-716C-4044-A23E-A1F9A1329D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227297" y="321084"/>
            <a:ext cx="1499837" cy="8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3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spc="5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None/>
        <a:defRPr sz="2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4"/>
        </a:buClr>
        <a:buFont typeface="Wingdings" panose="05000000000000000000" pitchFamily="2" charset="2"/>
        <a:buChar char="§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maccs.sandia.gov/maccs.asp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rsdt.fogbugz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BF660-86EE-49BD-8FFC-ECD36E6EDD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MACCS</a:t>
            </a:r>
            <a:br>
              <a:rPr lang="en-US" dirty="0"/>
            </a:br>
            <a:r>
              <a:rPr lang="en-US" dirty="0"/>
              <a:t>Status and Development – Oct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8714A-8788-435C-832E-01F7D53A1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Dan Clayton</a:t>
            </a:r>
          </a:p>
          <a:p>
            <a:r>
              <a:rPr lang="en-US" dirty="0"/>
              <a:t>Sandia National Laboratories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E6185-22C5-4750-AB90-E5875088F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SAND2024-12956C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6B32F2-D2AB-4FD4-94ED-95353382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International MACCS User Group Meeting</a:t>
            </a:r>
          </a:p>
          <a:p>
            <a:r>
              <a:rPr lang="en-US" dirty="0"/>
              <a:t>October 21-25, 2024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F5849-7294-5BEA-ABAC-DACB7520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Animation of Ground Deposition (Gaussian)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E982D1-FFD3-4A19-1231-23224C804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SequoyahPlumDBDnCi">
            <a:hlinkClick r:id="" action="ppaction://media"/>
            <a:extLst>
              <a:ext uri="{FF2B5EF4-FFF2-40B4-BE49-F238E27FC236}">
                <a16:creationId xmlns:a16="http://schemas.microsoft.com/office/drawing/2014/main" id="{165B59F3-C8E1-2A76-69EE-8224C3B13D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3036" y="1264995"/>
            <a:ext cx="7245928" cy="51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4796-83F9-ED6D-AE9B-C9EB300E5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4.1 Improvements (07/2021)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9507C-0F4C-4A67-C9D0-D034751B8F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Near-field modeling improvements:</a:t>
            </a:r>
          </a:p>
          <a:p>
            <a:pPr lvl="1"/>
            <a:r>
              <a:rPr lang="en-US" dirty="0"/>
              <a:t>Comparison of several near-field atmospheric transport and dispersion codes including QUIC, ARCON96, and AERMOD concluded MACCS provides a conservatively bounding assessment in the near-field</a:t>
            </a:r>
          </a:p>
          <a:p>
            <a:pPr lvl="1"/>
            <a:r>
              <a:rPr lang="en-US" dirty="0"/>
              <a:t>MACCS v4.1 enhancements added for plume meander and trapping and downwash to simulate or bound near-field assessments of other codes</a:t>
            </a:r>
          </a:p>
          <a:p>
            <a:r>
              <a:rPr lang="en-US" dirty="0"/>
              <a:t>New projective peak dose output option</a:t>
            </a:r>
          </a:p>
          <a:p>
            <a:r>
              <a:rPr lang="en-US" dirty="0"/>
              <a:t>Documentation added to help menu in WinMACCS</a:t>
            </a:r>
          </a:p>
          <a:p>
            <a:r>
              <a:rPr lang="en-US" dirty="0"/>
              <a:t>Updates to the RDEIM economic model</a:t>
            </a:r>
          </a:p>
          <a:p>
            <a:r>
              <a:rPr lang="en-US" dirty="0"/>
              <a:t>Mixing layer information for each time period</a:t>
            </a:r>
          </a:p>
          <a:p>
            <a:r>
              <a:rPr lang="en-US" dirty="0"/>
              <a:t>Time synchronization between local time and UTC</a:t>
            </a:r>
          </a:p>
          <a:p>
            <a:r>
              <a:rPr lang="en-US" dirty="0"/>
              <a:t>Pop-up window for converting previous version</a:t>
            </a:r>
          </a:p>
          <a:p>
            <a:r>
              <a:rPr lang="en-US" dirty="0"/>
              <a:t>Linux version of MACCS 4.1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E8B2A-C9B1-1349-D12D-643122267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31FE-391D-A54A-DC1A-18B31010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4.0/4.1 Licensing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6FB5-DDF7-23E7-5C7B-D969A51BE9F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MACCS 4.0/4.1 contains new licensing features</a:t>
            </a:r>
          </a:p>
          <a:p>
            <a:pPr lvl="1"/>
            <a:r>
              <a:rPr lang="en-US" dirty="0"/>
              <a:t>Software is locked to a specific computer</a:t>
            </a:r>
          </a:p>
          <a:p>
            <a:pPr lvl="1"/>
            <a:r>
              <a:rPr lang="en-US" dirty="0"/>
              <a:t>Licenses are for one-year duration</a:t>
            </a:r>
          </a:p>
          <a:p>
            <a:r>
              <a:rPr lang="en-US" dirty="0"/>
              <a:t>Steps to activate license</a:t>
            </a:r>
          </a:p>
          <a:p>
            <a:pPr lvl="1"/>
            <a:r>
              <a:rPr lang="en-US" dirty="0"/>
              <a:t>Run WinMACCS 4.X.0 Setup.exe (no installation key required)</a:t>
            </a:r>
          </a:p>
          <a:p>
            <a:pPr lvl="1"/>
            <a:r>
              <a:rPr lang="en-US" dirty="0"/>
              <a:t>Open WinMACCS 4.X.0</a:t>
            </a:r>
          </a:p>
          <a:p>
            <a:pPr lvl="2"/>
            <a:r>
              <a:rPr lang="en-US" dirty="0"/>
              <a:t>  A popup screen briefly describes the licensing process</a:t>
            </a:r>
          </a:p>
          <a:p>
            <a:pPr lvl="2"/>
            <a:r>
              <a:rPr lang="en-US" dirty="0"/>
              <a:t>  Readme file provides more details on licensing process</a:t>
            </a:r>
          </a:p>
          <a:p>
            <a:pPr lvl="1"/>
            <a:r>
              <a:rPr lang="en-US" dirty="0"/>
              <a:t>Run CreateLicenseRequestFile.exe in folder C:\Users\Public\WinMACCS to create </a:t>
            </a:r>
            <a:r>
              <a:rPr lang="en-US" dirty="0" err="1"/>
              <a:t>license.request</a:t>
            </a:r>
            <a:endParaRPr lang="en-US" dirty="0"/>
          </a:p>
          <a:p>
            <a:pPr lvl="1"/>
            <a:r>
              <a:rPr lang="en-US" dirty="0"/>
              <a:t>Send a copy of </a:t>
            </a:r>
            <a:r>
              <a:rPr lang="en-US" dirty="0" err="1"/>
              <a:t>license.request</a:t>
            </a:r>
            <a:r>
              <a:rPr lang="en-US" dirty="0"/>
              <a:t> to wg-maccs-entity@sandia.gov </a:t>
            </a:r>
          </a:p>
          <a:p>
            <a:pPr lvl="1"/>
            <a:r>
              <a:rPr lang="en-US" dirty="0"/>
              <a:t>Once approved, Sandia sends </a:t>
            </a:r>
            <a:r>
              <a:rPr lang="en-US" dirty="0" err="1"/>
              <a:t>product.key</a:t>
            </a:r>
            <a:r>
              <a:rPr lang="en-US" dirty="0"/>
              <a:t> to user</a:t>
            </a:r>
          </a:p>
          <a:p>
            <a:pPr lvl="1"/>
            <a:r>
              <a:rPr lang="en-US" dirty="0"/>
              <a:t>License key is linked to WinMACCS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80335-961B-BF4D-4B13-66CB01FC0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4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38841-6C42-0A08-C51D-428BD985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4.2 Improvements (03/2023)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7BEBE-FA45-9686-39FE-741963D0A8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Remove node locking from license</a:t>
            </a:r>
          </a:p>
          <a:p>
            <a:pPr lvl="1"/>
            <a:r>
              <a:rPr lang="en-US" dirty="0"/>
              <a:t>Only time limit for licenses</a:t>
            </a:r>
          </a:p>
          <a:p>
            <a:pPr lvl="1"/>
            <a:r>
              <a:rPr lang="en-US" dirty="0"/>
              <a:t>Removes three steps from process</a:t>
            </a:r>
          </a:p>
          <a:p>
            <a:pPr lvl="1"/>
            <a:r>
              <a:rPr lang="en-US" dirty="0"/>
              <a:t>License included in 4.2 installer expired March 2024, new one issued through March 2025</a:t>
            </a:r>
          </a:p>
          <a:p>
            <a:r>
              <a:rPr lang="en-US" dirty="0"/>
              <a:t>Up to 999 radionuclides</a:t>
            </a:r>
          </a:p>
          <a:p>
            <a:pPr lvl="1"/>
            <a:r>
              <a:rPr lang="en-US" dirty="0"/>
              <a:t>Still limited to six member decay chain length</a:t>
            </a:r>
          </a:p>
          <a:p>
            <a:pPr lvl="1"/>
            <a:r>
              <a:rPr lang="en-US" dirty="0"/>
              <a:t>Need dose coefficient data for radionuclides</a:t>
            </a:r>
          </a:p>
          <a:p>
            <a:r>
              <a:rPr lang="en-US" dirty="0"/>
              <a:t>Split indirect costs in economic model</a:t>
            </a:r>
          </a:p>
          <a:p>
            <a:r>
              <a:rPr lang="en-US" dirty="0"/>
              <a:t>Dual dose criteria</a:t>
            </a:r>
          </a:p>
          <a:p>
            <a:r>
              <a:rPr lang="en-US" dirty="0"/>
              <a:t>Relocation dose projection and timing</a:t>
            </a:r>
          </a:p>
          <a:p>
            <a:r>
              <a:rPr lang="en-US" dirty="0"/>
              <a:t>Decontamination in habitable areas</a:t>
            </a:r>
          </a:p>
          <a:p>
            <a:r>
              <a:rPr lang="en-US" dirty="0"/>
              <a:t>Skin pathway standardization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72216-7020-534F-464C-32F29C24B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6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3D6E-91FB-02EF-55F5-4219114DC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Modernization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C70C-22C5-9C39-BC00-8BB7B62D465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Working collaboratively with the US NRC to determine the future vision for MACCS</a:t>
            </a:r>
          </a:p>
          <a:p>
            <a:pPr lvl="1"/>
            <a:r>
              <a:rPr lang="en-US" dirty="0"/>
              <a:t>Effectively tackle the consequence analysis challenges of the future</a:t>
            </a:r>
          </a:p>
          <a:p>
            <a:pPr lvl="1"/>
            <a:r>
              <a:rPr lang="en-US" dirty="0"/>
              <a:t>Incorporate modern programming languages and techniques</a:t>
            </a:r>
          </a:p>
          <a:p>
            <a:pPr lvl="1"/>
            <a:r>
              <a:rPr lang="en-US" dirty="0"/>
              <a:t>Be compatible with modern computing platforms</a:t>
            </a:r>
          </a:p>
          <a:p>
            <a:pPr lvl="1"/>
            <a:r>
              <a:rPr lang="en-US" dirty="0"/>
              <a:t>Increased flexibly and modularity</a:t>
            </a:r>
          </a:p>
          <a:p>
            <a:pPr lvl="1"/>
            <a:r>
              <a:rPr lang="en-US" dirty="0"/>
              <a:t>Support advanced reactor consequence analysis and future model updates</a:t>
            </a:r>
          </a:p>
          <a:p>
            <a:r>
              <a:rPr lang="en-US" dirty="0"/>
              <a:t>Divided into two main efforts</a:t>
            </a:r>
          </a:p>
          <a:p>
            <a:pPr lvl="1"/>
            <a:r>
              <a:rPr lang="en-US" dirty="0"/>
              <a:t>User Interface (WinMACCS)</a:t>
            </a:r>
          </a:p>
          <a:p>
            <a:pPr lvl="1"/>
            <a:r>
              <a:rPr lang="en-US" dirty="0"/>
              <a:t>Analysis code (MACCS)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1B942-BFF6-6287-C410-3D0A277D7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3902F-0589-13A2-DF68-613935D6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MACCS-UI/User Interface Modernization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969F541-10CA-64A5-EDBF-9A126CDDA2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431780"/>
            <a:ext cx="5291836" cy="4690872"/>
          </a:xfrm>
        </p:spPr>
        <p:txBody>
          <a:bodyPr/>
          <a:lstStyle/>
          <a:p>
            <a:r>
              <a:rPr lang="en-US" dirty="0"/>
              <a:t>Visual Basic 6 no longer supported</a:t>
            </a:r>
          </a:p>
          <a:p>
            <a:pPr lvl="1"/>
            <a:r>
              <a:rPr lang="en-US" dirty="0"/>
              <a:t>Java, JavaScript and other modern tools </a:t>
            </a:r>
          </a:p>
          <a:p>
            <a:r>
              <a:rPr lang="en-US" dirty="0"/>
              <a:t>MACCS-UI to have the same functionality as current WinMACCS</a:t>
            </a:r>
          </a:p>
          <a:p>
            <a:pPr lvl="1"/>
            <a:r>
              <a:rPr lang="en-US" dirty="0"/>
              <a:t>Ability to add more capabilities in the future</a:t>
            </a:r>
          </a:p>
          <a:p>
            <a:r>
              <a:rPr lang="en-US" dirty="0"/>
              <a:t>Same interface with MACCS </a:t>
            </a:r>
          </a:p>
          <a:p>
            <a:pPr lvl="1"/>
            <a:r>
              <a:rPr lang="en-US" dirty="0" err="1"/>
              <a:t>Atmos.inp</a:t>
            </a:r>
            <a:r>
              <a:rPr lang="en-US" dirty="0"/>
              <a:t>, </a:t>
            </a:r>
            <a:r>
              <a:rPr lang="en-US" dirty="0" err="1"/>
              <a:t>Early.inp</a:t>
            </a:r>
            <a:r>
              <a:rPr lang="en-US" dirty="0"/>
              <a:t>, </a:t>
            </a:r>
            <a:r>
              <a:rPr lang="en-US" dirty="0" err="1"/>
              <a:t>Chronc.inp</a:t>
            </a:r>
            <a:endParaRPr lang="en-US" dirty="0"/>
          </a:p>
          <a:p>
            <a:pPr lvl="1"/>
            <a:r>
              <a:rPr lang="en-US" dirty="0"/>
              <a:t>Model1.out, Model1.bin</a:t>
            </a:r>
          </a:p>
          <a:p>
            <a:pPr lvl="1"/>
            <a:r>
              <a:rPr lang="en-US" dirty="0"/>
              <a:t>Import previous WinMACCS 4.x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53E1-C2E0-51AD-FBC4-E99A7CBA22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9A9C570-5C16-CC86-4DE6-86DD946542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892800" y="1431780"/>
            <a:ext cx="3768148" cy="27898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AD0FCF-7AEB-A260-0285-8A3CC386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571" y="3559715"/>
            <a:ext cx="4276667" cy="29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CF5EE4-9960-65E5-8820-DA6D704DC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Code Modernization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B0CCEB-1838-A157-E403-9E84F4F5D5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and benefits</a:t>
            </a:r>
          </a:p>
          <a:p>
            <a:pPr lvl="1"/>
            <a:r>
              <a:rPr lang="en-US" noProof="0" dirty="0"/>
              <a:t>Maintain backwards compatibility</a:t>
            </a:r>
          </a:p>
          <a:p>
            <a:pPr lvl="1"/>
            <a:r>
              <a:rPr lang="en-US" dirty="0"/>
              <a:t>Compatible with what users currently use</a:t>
            </a:r>
          </a:p>
          <a:p>
            <a:pPr lvl="2"/>
            <a:r>
              <a:rPr lang="en-US" dirty="0"/>
              <a:t>MACCS UI</a:t>
            </a:r>
          </a:p>
          <a:p>
            <a:pPr lvl="2"/>
            <a:r>
              <a:rPr lang="en-US" dirty="0"/>
              <a:t>Command line</a:t>
            </a:r>
          </a:p>
          <a:p>
            <a:pPr lvl="1"/>
            <a:r>
              <a:rPr lang="en-US" dirty="0"/>
              <a:t>Better readability and easier modification of code</a:t>
            </a:r>
          </a:p>
          <a:p>
            <a:pPr lvl="1"/>
            <a:r>
              <a:rPr lang="en-US" noProof="0" dirty="0"/>
              <a:t>Improve and modify input functionality</a:t>
            </a:r>
          </a:p>
          <a:p>
            <a:pPr lvl="1"/>
            <a:r>
              <a:rPr lang="en-US" noProof="0" dirty="0"/>
              <a:t>Increase output capabilities</a:t>
            </a:r>
          </a:p>
          <a:p>
            <a:pPr lvl="1"/>
            <a:r>
              <a:rPr lang="en-US" noProof="0" dirty="0"/>
              <a:t>Work to support potential improvements and model capabilities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50E6B-E0CB-8499-2392-FA62F5D52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D623E5-639B-1491-F721-7C809083862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Modern programming practices will be used for enhanced readability and modification of MACCS code</a:t>
            </a:r>
          </a:p>
          <a:p>
            <a:pPr lvl="1"/>
            <a:r>
              <a:rPr lang="en-US" noProof="0" dirty="0"/>
              <a:t>Convert mix of Fortran 77 &amp; 90+ portions of code to modern Fortran</a:t>
            </a:r>
          </a:p>
          <a:p>
            <a:pPr lvl="1"/>
            <a:r>
              <a:rPr lang="en-US" noProof="0" dirty="0"/>
              <a:t>Clean up memory use by using dynamic memory</a:t>
            </a:r>
          </a:p>
          <a:p>
            <a:pPr lvl="1"/>
            <a:r>
              <a:rPr lang="en-US" noProof="0" dirty="0"/>
              <a:t>Modularize to facilitate adding or replacing models</a:t>
            </a:r>
          </a:p>
          <a:p>
            <a:r>
              <a:rPr lang="en-US" noProof="0" dirty="0"/>
              <a:t>Implement such that MACCS remains in a release-ready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6881-4DE1-1D07-0FE7-58337D14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9A367-614B-514F-4B0F-4BAE3CDDAA3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MACCS related documents can be found at </a:t>
            </a:r>
            <a:r>
              <a:rPr lang="en-US" dirty="0">
                <a:hlinkClick r:id="rId2"/>
              </a:rPr>
              <a:t>https://maccs.sandia.gov/maccs.aspx</a:t>
            </a:r>
            <a:endParaRPr lang="en-US" dirty="0"/>
          </a:p>
          <a:p>
            <a:r>
              <a:rPr lang="en-US" dirty="0"/>
              <a:t>WinMACCS &amp; MACCS User Guides</a:t>
            </a:r>
          </a:p>
          <a:p>
            <a:pPr lvl="1"/>
            <a:r>
              <a:rPr lang="en-US" dirty="0"/>
              <a:t>MACCS User’s Guide and Reference Manual Report (consistent with Version 4.2) (SAND2023-01315) </a:t>
            </a:r>
          </a:p>
          <a:p>
            <a:pPr lvl="1"/>
            <a:r>
              <a:rPr lang="en-US" dirty="0"/>
              <a:t>MACCS User’s Guide and Reference Manual Report (consistent with Version 4.0) (SAND2022-07112) </a:t>
            </a:r>
          </a:p>
          <a:p>
            <a:pPr lvl="1"/>
            <a:r>
              <a:rPr lang="en-US" dirty="0"/>
              <a:t>MACCS Theory Manual (consistent with Version 3.10) (SAND2021-11535)</a:t>
            </a:r>
          </a:p>
          <a:p>
            <a:pPr lvl="1"/>
            <a:r>
              <a:rPr lang="en-US" dirty="0"/>
              <a:t>Other legacy guides</a:t>
            </a:r>
          </a:p>
          <a:p>
            <a:r>
              <a:rPr lang="en-US" dirty="0"/>
              <a:t>Technical Bases for Consequence Analyses Using MACCS (NUREG/CR-7270)</a:t>
            </a:r>
          </a:p>
          <a:p>
            <a:r>
              <a:rPr lang="en-US" dirty="0"/>
              <a:t>MACCS-HYSPLIT Tools documentation</a:t>
            </a:r>
          </a:p>
          <a:p>
            <a:r>
              <a:rPr lang="en-US" dirty="0"/>
              <a:t>Benchmark, verification and validation reports</a:t>
            </a:r>
          </a:p>
          <a:p>
            <a:r>
              <a:rPr lang="en-US" dirty="0"/>
              <a:t>Complete set of published SOARCA reports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49698-804F-CA48-02F8-1E3E64767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7EE8-BEE7-E994-47B8-CB894A17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and Supporting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2CE8E-F604-00BA-2059-AD4CFD224C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Dose coefficient (DCF) files for LNT and non-LNT applications</a:t>
            </a:r>
          </a:p>
          <a:p>
            <a:pPr lvl="1"/>
            <a:r>
              <a:rPr lang="en-US" dirty="0"/>
              <a:t>FGR-13 (based on FGR-13 using standard radiation weighting factors)</a:t>
            </a:r>
          </a:p>
          <a:p>
            <a:pPr lvl="1"/>
            <a:r>
              <a:rPr lang="en-US" dirty="0"/>
              <a:t>FGR-13 Gray Equivalent (Rev. A) (based on FGR-13 using relative biological effectiveness (RBE) factors consistent with FGR-13 cancer induction modeling and with all SOARCA analyses)</a:t>
            </a:r>
          </a:p>
          <a:p>
            <a:pPr lvl="1"/>
            <a:r>
              <a:rPr lang="en-US" dirty="0"/>
              <a:t>Updated versions accompany MACCS 4.2</a:t>
            </a:r>
          </a:p>
          <a:p>
            <a:r>
              <a:rPr lang="en-US" dirty="0"/>
              <a:t>COMIDA2 files to go with each type of dose coefficient file</a:t>
            </a:r>
          </a:p>
          <a:p>
            <a:pPr lvl="1"/>
            <a:r>
              <a:rPr lang="en-US" dirty="0"/>
              <a:t>Exposure duration (LASTACUM) set to 50 years </a:t>
            </a:r>
          </a:p>
          <a:p>
            <a:r>
              <a:rPr lang="en-US" dirty="0"/>
              <a:t>NRC and DOE sample problems</a:t>
            </a:r>
          </a:p>
          <a:p>
            <a:r>
              <a:rPr lang="en-US" dirty="0"/>
              <a:t>Tutorials based on NRC sample problems</a:t>
            </a:r>
          </a:p>
          <a:p>
            <a:r>
              <a:rPr lang="en-US" dirty="0" err="1"/>
              <a:t>Fogbugz</a:t>
            </a:r>
            <a:r>
              <a:rPr lang="en-US" dirty="0"/>
              <a:t> used for problem reporting and corrective actions – </a:t>
            </a:r>
            <a:r>
              <a:rPr lang="en-US" dirty="0">
                <a:hlinkClick r:id="rId2"/>
              </a:rPr>
              <a:t>https://ersdt.fogbugz.com/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51CA5-5F2B-733A-D5FC-F71D295EA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12A4-49D4-4AB9-A0CB-468CBC1F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E4CE1-0C42-8878-3B5F-0A3843F35B9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MACCS performs prospective consequence analysis of potential atmospheric releases of nuclear materials</a:t>
            </a:r>
          </a:p>
          <a:p>
            <a:r>
              <a:rPr lang="en-US" dirty="0"/>
              <a:t>Multiple supporting documents and auxiliary files</a:t>
            </a:r>
          </a:p>
          <a:p>
            <a:r>
              <a:rPr lang="en-US" dirty="0"/>
              <a:t>MACCS 4.0 was released in June 2020</a:t>
            </a:r>
          </a:p>
          <a:p>
            <a:pPr lvl="1"/>
            <a:r>
              <a:rPr lang="en-US" dirty="0"/>
              <a:t>HYSPLIT capability added</a:t>
            </a:r>
          </a:p>
          <a:p>
            <a:pPr lvl="1"/>
            <a:r>
              <a:rPr lang="en-US" dirty="0"/>
              <a:t>RDEIM economic model added</a:t>
            </a:r>
          </a:p>
          <a:p>
            <a:pPr lvl="1"/>
            <a:r>
              <a:rPr lang="en-US" dirty="0" err="1"/>
              <a:t>AniMACCS</a:t>
            </a:r>
            <a:r>
              <a:rPr lang="en-US" dirty="0"/>
              <a:t> capability added</a:t>
            </a:r>
          </a:p>
          <a:p>
            <a:r>
              <a:rPr lang="en-US" dirty="0"/>
              <a:t>MACCS 4.1 was released in July 2021</a:t>
            </a:r>
          </a:p>
          <a:p>
            <a:pPr lvl="1"/>
            <a:r>
              <a:rPr lang="en-US" dirty="0"/>
              <a:t>Nearfield updates for plume meander models</a:t>
            </a:r>
          </a:p>
          <a:p>
            <a:r>
              <a:rPr lang="en-US" dirty="0" err="1"/>
              <a:t>MelMACCS</a:t>
            </a:r>
            <a:r>
              <a:rPr lang="en-US" dirty="0"/>
              <a:t> 4.0 was released September 2022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6173-EC08-E2A5-3040-51DF0FA42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4D283E-89DB-F82E-4C93-CC8C0B24126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MACCS 4.2 was released March 2023</a:t>
            </a:r>
          </a:p>
          <a:p>
            <a:pPr lvl="1"/>
            <a:r>
              <a:rPr lang="en-US" dirty="0"/>
              <a:t>Removal of node locking</a:t>
            </a:r>
          </a:p>
          <a:p>
            <a:pPr lvl="1"/>
            <a:r>
              <a:rPr lang="en-US" dirty="0"/>
              <a:t>Increase in number of radionuclides that can be included</a:t>
            </a:r>
          </a:p>
          <a:p>
            <a:pPr lvl="1"/>
            <a:r>
              <a:rPr lang="en-US" dirty="0"/>
              <a:t>Increased flexibility in projected dose</a:t>
            </a:r>
          </a:p>
          <a:p>
            <a:pPr lvl="1"/>
            <a:r>
              <a:rPr lang="en-US" dirty="0"/>
              <a:t>Additional output for RDIEM (economic model)</a:t>
            </a:r>
          </a:p>
          <a:p>
            <a:r>
              <a:rPr lang="en-US" dirty="0"/>
              <a:t>MACCS-UI 5.0 was released September 2024</a:t>
            </a:r>
          </a:p>
          <a:p>
            <a:pPr lvl="1"/>
            <a:r>
              <a:rPr lang="en-US" dirty="0"/>
              <a:t>MACCS-UI has same functionality as WinMACCS</a:t>
            </a:r>
          </a:p>
          <a:p>
            <a:pPr lvl="1"/>
            <a:r>
              <a:rPr lang="en-US" dirty="0"/>
              <a:t>Enhanced user interface</a:t>
            </a:r>
          </a:p>
          <a:p>
            <a:pPr lvl="1"/>
            <a:r>
              <a:rPr lang="en-US" dirty="0"/>
              <a:t>MACCS 4.2 analysis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0A03-9DAD-1056-08A2-17E9B5C3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24270-6BFD-8E82-4BBC-3C1A4B89BD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Current versions</a:t>
            </a:r>
          </a:p>
          <a:p>
            <a:r>
              <a:rPr lang="en-US" dirty="0"/>
              <a:t>MACCS background</a:t>
            </a:r>
          </a:p>
          <a:p>
            <a:r>
              <a:rPr lang="en-US" dirty="0"/>
              <a:t>MACCS version 4.0</a:t>
            </a:r>
          </a:p>
          <a:p>
            <a:r>
              <a:rPr lang="en-US" dirty="0"/>
              <a:t>MACCS version 4.1</a:t>
            </a:r>
          </a:p>
          <a:p>
            <a:r>
              <a:rPr lang="en-US" dirty="0"/>
              <a:t>MACCS version 4.2</a:t>
            </a:r>
          </a:p>
          <a:p>
            <a:r>
              <a:rPr lang="en-US" dirty="0"/>
              <a:t>MACCS modernization</a:t>
            </a:r>
          </a:p>
          <a:p>
            <a:r>
              <a:rPr lang="en-US" dirty="0"/>
              <a:t>Supporting documents</a:t>
            </a:r>
          </a:p>
          <a:p>
            <a:r>
              <a:rPr lang="en-US" dirty="0"/>
              <a:t>Auxiliary and supporting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BEF2A-7C1F-0EB3-9D71-46FAD7E98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BCD53-2074-D72F-83AA-32F441CA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65315-1A58-A509-3CC2-FE0BCDA0A98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MACCS/WinMACCS</a:t>
            </a:r>
          </a:p>
          <a:p>
            <a:pPr lvl="1"/>
            <a:r>
              <a:rPr lang="en-US" dirty="0"/>
              <a:t>Current version is v4.2 (March 2023)</a:t>
            </a:r>
          </a:p>
          <a:p>
            <a:r>
              <a:rPr lang="en-US" dirty="0"/>
              <a:t>MACCS/MACCS-UI</a:t>
            </a:r>
          </a:p>
          <a:p>
            <a:pPr lvl="1"/>
            <a:r>
              <a:rPr lang="en-US" dirty="0"/>
              <a:t>Current version is v5.0 (September 2024)</a:t>
            </a:r>
          </a:p>
          <a:p>
            <a:r>
              <a:rPr lang="en-US" dirty="0"/>
              <a:t>MACCS-HYSPLIT tools</a:t>
            </a:r>
          </a:p>
          <a:p>
            <a:pPr lvl="1"/>
            <a:r>
              <a:rPr lang="en-US" dirty="0"/>
              <a:t>Current version is v1.2 (March 2023)</a:t>
            </a:r>
          </a:p>
          <a:p>
            <a:r>
              <a:rPr lang="en-US" dirty="0" err="1"/>
              <a:t>SecPop</a:t>
            </a:r>
            <a:endParaRPr lang="en-US" dirty="0"/>
          </a:p>
          <a:p>
            <a:pPr lvl="1"/>
            <a:r>
              <a:rPr lang="en-US" dirty="0"/>
              <a:t>Current version is v4.4.0 (September 2024)</a:t>
            </a:r>
          </a:p>
          <a:p>
            <a:r>
              <a:rPr lang="en-US" dirty="0" err="1"/>
              <a:t>MelMACCS</a:t>
            </a:r>
            <a:endParaRPr lang="en-US" dirty="0"/>
          </a:p>
          <a:p>
            <a:pPr lvl="1"/>
            <a:r>
              <a:rPr lang="en-US" dirty="0"/>
              <a:t>Current version is v4.0 (September 2022)</a:t>
            </a:r>
          </a:p>
          <a:p>
            <a:r>
              <a:rPr lang="en-US" dirty="0" err="1"/>
              <a:t>AniMACCS</a:t>
            </a:r>
            <a:endParaRPr lang="en-US" dirty="0"/>
          </a:p>
          <a:p>
            <a:pPr lvl="1"/>
            <a:r>
              <a:rPr lang="en-US" dirty="0"/>
              <a:t>Current version is v1.3.1 (January 2022)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5138-B30F-9365-9C15-28919FEF7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2FFF-9E6E-8DF7-3EF4-9D36B9DF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for MACCS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72E6C-9872-4752-0CF5-E3FCA84F28F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by Sandia to support NRC research and regulatory applications</a:t>
            </a:r>
          </a:p>
          <a:p>
            <a:pPr lvl="1"/>
            <a:r>
              <a:rPr lang="en-US" dirty="0"/>
              <a:t>Origins go back to the mid-1970s </a:t>
            </a:r>
          </a:p>
          <a:p>
            <a:r>
              <a:rPr lang="en-US" dirty="0"/>
              <a:t>Typically used for prospective analyses, e.g.,</a:t>
            </a:r>
          </a:p>
          <a:p>
            <a:pPr lvl="1"/>
            <a:r>
              <a:rPr lang="en-US" dirty="0"/>
              <a:t>Probabilistic risk assessments (NUREG-1150 and NRC’s Level 3 PRA)</a:t>
            </a:r>
          </a:p>
          <a:p>
            <a:pPr lvl="1"/>
            <a:r>
              <a:rPr lang="en-US" dirty="0"/>
              <a:t>Probabilistic consequence assessments (SOARCA)</a:t>
            </a:r>
          </a:p>
          <a:p>
            <a:pPr lvl="1"/>
            <a:r>
              <a:rPr lang="en-US" dirty="0"/>
              <a:t>Cost/benefit analyses (required for environmental analyses in licensing)</a:t>
            </a:r>
          </a:p>
          <a:p>
            <a:r>
              <a:rPr lang="en-US" dirty="0"/>
              <a:t>Very versatile with a large set of user inputs</a:t>
            </a:r>
          </a:p>
          <a:p>
            <a:r>
              <a:rPr lang="en-US" dirty="0"/>
              <a:t>Intended to run rapidly for PRA applications</a:t>
            </a:r>
          </a:p>
          <a:p>
            <a:pPr lvl="1"/>
            <a:r>
              <a:rPr lang="en-US" dirty="0"/>
              <a:t>Large set of weather trials (hundreds or thousands) </a:t>
            </a:r>
          </a:p>
          <a:p>
            <a:pPr lvl="1"/>
            <a:r>
              <a:rPr lang="en-US" dirty="0"/>
              <a:t>Significant set of source term categories (ten or twenty) plus additional sensitivity studies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4208C-C82F-F9C6-8ABB-0839DBD2D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EB463E-4335-449A-8CD2-397AF5DE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 Modeled in MACCS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9FD2-7952-4A0A-93D7-5C9147D1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3ECE6-C362-4647-A7A4-2641FBD772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26070" y="1492995"/>
            <a:ext cx="913346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323664-32B4-4EC5-B6A1-F200EDC8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Phenomena Treated by MACCS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E5D81-21F0-432D-924F-4E5E44DE1B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7764" y="1431780"/>
            <a:ext cx="5484876" cy="46908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Representation of source term</a:t>
            </a:r>
          </a:p>
          <a:p>
            <a:pPr lvl="1"/>
            <a:r>
              <a:rPr lang="en-US" dirty="0"/>
              <a:t>Magnitude, characteristics, and timing of release</a:t>
            </a:r>
          </a:p>
          <a:p>
            <a:pPr lvl="1"/>
            <a:r>
              <a:rPr lang="en-US" dirty="0"/>
              <a:t>Very flexible</a:t>
            </a:r>
          </a:p>
          <a:p>
            <a:r>
              <a:rPr lang="en-US" dirty="0"/>
              <a:t>Atmospheric dispersion</a:t>
            </a:r>
          </a:p>
          <a:p>
            <a:pPr lvl="1"/>
            <a:r>
              <a:rPr lang="en-US" dirty="0"/>
              <a:t>Gaussian Plume segment model</a:t>
            </a:r>
          </a:p>
          <a:p>
            <a:pPr lvl="1"/>
            <a:r>
              <a:rPr lang="en-US" dirty="0"/>
              <a:t>Lagrangian Particle tracking model</a:t>
            </a:r>
          </a:p>
          <a:p>
            <a:pPr lvl="1"/>
            <a:r>
              <a:rPr lang="en-US" dirty="0"/>
              <a:t>Wet and dry deposition</a:t>
            </a:r>
          </a:p>
          <a:p>
            <a:r>
              <a:rPr lang="en-US" dirty="0"/>
              <a:t>Exposure pathways to humans</a:t>
            </a:r>
          </a:p>
          <a:p>
            <a:pPr lvl="1"/>
            <a:r>
              <a:rPr lang="en-US" dirty="0"/>
              <a:t>Inhalation</a:t>
            </a:r>
          </a:p>
          <a:p>
            <a:pPr lvl="1"/>
            <a:r>
              <a:rPr lang="en-US" dirty="0"/>
              <a:t>Cloudshine</a:t>
            </a:r>
          </a:p>
          <a:p>
            <a:pPr lvl="1"/>
            <a:r>
              <a:rPr lang="en-US" dirty="0"/>
              <a:t>Groundshine</a:t>
            </a:r>
          </a:p>
          <a:p>
            <a:pPr lvl="1"/>
            <a:r>
              <a:rPr lang="en-US" dirty="0"/>
              <a:t>Resuspension</a:t>
            </a:r>
          </a:p>
          <a:p>
            <a:pPr lvl="1"/>
            <a:r>
              <a:rPr lang="en-US" dirty="0"/>
              <a:t>Ingestion</a:t>
            </a:r>
          </a:p>
          <a:p>
            <a:r>
              <a:rPr lang="en-US" dirty="0"/>
              <a:t>Uncertainty Characterization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BA48-5666-43BE-8B08-AF8B475DA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D683E3-04C6-4F47-8F87-DE1F423770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Emergency actions</a:t>
            </a:r>
          </a:p>
          <a:p>
            <a:pPr lvl="1"/>
            <a:r>
              <a:rPr lang="en-US" dirty="0"/>
              <a:t>Sheltering</a:t>
            </a:r>
          </a:p>
          <a:p>
            <a:pPr lvl="1"/>
            <a:r>
              <a:rPr lang="en-US" dirty="0"/>
              <a:t>Evacuation</a:t>
            </a:r>
          </a:p>
          <a:p>
            <a:pPr lvl="1"/>
            <a:r>
              <a:rPr lang="en-US" dirty="0"/>
              <a:t>KI ingestion</a:t>
            </a:r>
          </a:p>
          <a:p>
            <a:pPr lvl="1"/>
            <a:r>
              <a:rPr lang="en-US" dirty="0"/>
              <a:t>Relocation</a:t>
            </a:r>
          </a:p>
          <a:p>
            <a:r>
              <a:rPr lang="en-US" dirty="0"/>
              <a:t>Long-term remedial actions</a:t>
            </a:r>
          </a:p>
          <a:p>
            <a:pPr lvl="1"/>
            <a:r>
              <a:rPr lang="en-US" dirty="0"/>
              <a:t>Decontamination</a:t>
            </a:r>
          </a:p>
          <a:p>
            <a:pPr lvl="1"/>
            <a:r>
              <a:rPr lang="en-US" dirty="0"/>
              <a:t>Temporary or permanent interdiction of property</a:t>
            </a:r>
          </a:p>
          <a:p>
            <a:pPr lvl="1"/>
            <a:r>
              <a:rPr lang="en-US" dirty="0"/>
              <a:t>Crop disposal</a:t>
            </a:r>
          </a:p>
          <a:p>
            <a:r>
              <a:rPr lang="en-US" dirty="0"/>
              <a:t>Economic losses</a:t>
            </a:r>
          </a:p>
          <a:p>
            <a:pPr lvl="1"/>
            <a:r>
              <a:rPr lang="en-US" dirty="0"/>
              <a:t>Evacuation and relocation per diem costs</a:t>
            </a:r>
          </a:p>
          <a:p>
            <a:pPr lvl="1"/>
            <a:r>
              <a:rPr lang="en-US" dirty="0"/>
              <a:t>Long-term relocation cost</a:t>
            </a:r>
          </a:p>
          <a:p>
            <a:pPr lvl="1"/>
            <a:r>
              <a:rPr lang="en-US" dirty="0"/>
              <a:t>Decontamination costs</a:t>
            </a:r>
          </a:p>
          <a:p>
            <a:pPr lvl="1"/>
            <a:r>
              <a:rPr lang="en-US" dirty="0"/>
              <a:t>Loss of property use</a:t>
            </a:r>
          </a:p>
          <a:p>
            <a:pPr lvl="1"/>
            <a:r>
              <a:rPr lang="en-US" dirty="0"/>
              <a:t>Depreciation during interdiction</a:t>
            </a:r>
          </a:p>
          <a:p>
            <a:pPr lvl="1"/>
            <a:r>
              <a:rPr lang="en-US" dirty="0"/>
              <a:t>Condemnation</a:t>
            </a:r>
          </a:p>
          <a:p>
            <a:pPr lvl="1"/>
            <a:r>
              <a:rPr lang="en-US" dirty="0"/>
              <a:t>GDP Losses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78497D-13B2-A48C-FB56-A198B5FC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Code Modules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89C335-BB80-7F7B-F1DE-408A04EBB74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ATMOS</a:t>
            </a:r>
          </a:p>
          <a:p>
            <a:pPr lvl="1"/>
            <a:r>
              <a:rPr lang="en-US" dirty="0"/>
              <a:t>Calculates transient air and ground concentrations </a:t>
            </a:r>
          </a:p>
          <a:p>
            <a:pPr lvl="1"/>
            <a:r>
              <a:rPr lang="en-US" dirty="0"/>
              <a:t>Option for Gaussian Plume Segment or Lagrangian Particle models</a:t>
            </a:r>
          </a:p>
          <a:p>
            <a:r>
              <a:rPr lang="en-US" dirty="0"/>
              <a:t>EARLY</a:t>
            </a:r>
          </a:p>
          <a:p>
            <a:pPr lvl="1"/>
            <a:r>
              <a:rPr lang="en-US" dirty="0"/>
              <a:t>Treats emergency phase (up to 40 days, usually one week)</a:t>
            </a:r>
          </a:p>
          <a:p>
            <a:pPr lvl="1"/>
            <a:r>
              <a:rPr lang="en-US" dirty="0"/>
              <a:t>Models emergency response actions</a:t>
            </a:r>
          </a:p>
          <a:p>
            <a:pPr lvl="1"/>
            <a:r>
              <a:rPr lang="en-US" dirty="0"/>
              <a:t>Estimates doses from exposure pathways</a:t>
            </a:r>
          </a:p>
          <a:p>
            <a:pPr lvl="1"/>
            <a:r>
              <a:rPr lang="en-US" dirty="0"/>
              <a:t>Estimates health effects</a:t>
            </a:r>
          </a:p>
          <a:p>
            <a:r>
              <a:rPr lang="en-US" dirty="0"/>
              <a:t>CHRONC</a:t>
            </a:r>
          </a:p>
          <a:p>
            <a:pPr lvl="1"/>
            <a:r>
              <a:rPr lang="en-US" dirty="0"/>
              <a:t>Treats intermediate phase (up to 30 years, usually one year) </a:t>
            </a:r>
          </a:p>
          <a:p>
            <a:pPr lvl="1"/>
            <a:r>
              <a:rPr lang="en-US" dirty="0"/>
              <a:t>Treats long-term phase  (up to 300 years, usually 50 years) </a:t>
            </a:r>
          </a:p>
          <a:p>
            <a:pPr lvl="1"/>
            <a:r>
              <a:rPr lang="en-US" dirty="0"/>
              <a:t>Estimates long-term doses from exposure pathways</a:t>
            </a:r>
          </a:p>
          <a:p>
            <a:pPr lvl="1"/>
            <a:r>
              <a:rPr lang="en-US" dirty="0"/>
              <a:t>Estimates health effects </a:t>
            </a:r>
          </a:p>
          <a:p>
            <a:pPr lvl="1"/>
            <a:r>
              <a:rPr lang="en-US" dirty="0"/>
              <a:t>Estimates economic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B8321-B4EF-E2A5-4176-D9F64E4C6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35D51-2064-691F-85E7-17EE1688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MACCS 4.0 Improvements (06/2020)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6BB64-5E88-630B-D4E9-832DEAC71F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Optional capability to perform high-fidelity atmospheric transport modeling with HYSPLIT (Lagrangian)</a:t>
            </a:r>
          </a:p>
          <a:p>
            <a:r>
              <a:rPr lang="en-US" dirty="0"/>
              <a:t>Optional state-of-practice, GDP-based model (RDEIM) to account for economic losses (database currently supports contiguous USA)</a:t>
            </a:r>
          </a:p>
          <a:p>
            <a:r>
              <a:rPr lang="en-US" dirty="0"/>
              <a:t>Support for special files needed by animation tool, </a:t>
            </a:r>
            <a:r>
              <a:rPr lang="en-US" dirty="0" err="1"/>
              <a:t>AniMACCS</a:t>
            </a:r>
            <a:endParaRPr lang="en-US" dirty="0"/>
          </a:p>
          <a:p>
            <a:r>
              <a:rPr lang="en-US" dirty="0"/>
              <a:t>Limits extended on a large set of input parameters</a:t>
            </a:r>
          </a:p>
          <a:p>
            <a:r>
              <a:rPr lang="en-US" dirty="0"/>
              <a:t>Input parameters can be exported, including distribution definitions</a:t>
            </a:r>
          </a:p>
          <a:p>
            <a:r>
              <a:rPr lang="en-US" dirty="0"/>
              <a:t>Results for each weather trial are used to define quantile results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E6EAD-4D03-2DCD-6317-6D03C2465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3D064B-B4B8-7689-BBFE-EDF2B510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Animation of Plume Segments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A75D8-0E5A-F3F4-7106-39447278C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SequoyahPlumDBD">
            <a:hlinkClick r:id="" action="ppaction://media"/>
            <a:extLst>
              <a:ext uri="{FF2B5EF4-FFF2-40B4-BE49-F238E27FC236}">
                <a16:creationId xmlns:a16="http://schemas.microsoft.com/office/drawing/2014/main" id="{5EBC2BBF-692F-9203-A0E4-A6CCD6033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454" y="1228908"/>
            <a:ext cx="5265092" cy="52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andia Angles_CUI Generic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77D85CA72664694D7796B41A5113E" ma:contentTypeVersion="13" ma:contentTypeDescription="Create a new document." ma:contentTypeScope="" ma:versionID="5fbab4d8e5ec03c7e77cc218b69c0fb3">
  <xsd:schema xmlns:xsd="http://www.w3.org/2001/XMLSchema" xmlns:xs="http://www.w3.org/2001/XMLSchema" xmlns:p="http://schemas.microsoft.com/office/2006/metadata/properties" xmlns:ns2="dfe7fab5-ca36-4373-9e84-14533c573aad" xmlns:ns3="f7f9503f-814b-432a-91f5-9c13c51348b4" targetNamespace="http://schemas.microsoft.com/office/2006/metadata/properties" ma:root="true" ma:fieldsID="7029b676fb4bc4740fa12ead05608141" ns2:_="" ns3:_="">
    <xsd:import namespace="dfe7fab5-ca36-4373-9e84-14533c573aad"/>
    <xsd:import namespace="f7f9503f-814b-432a-91f5-9c13c51348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7fab5-ca36-4373-9e84-14533c573a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f5df239-3944-4746-8bca-185657cf9cd2}" ma:internalName="TaxCatchAll" ma:showField="CatchAllData" ma:web="dfe7fab5-ca36-4373-9e84-14533c573a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9503f-814b-432a-91f5-9c13c51348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fe7fab5-ca36-4373-9e84-14533c573aad">EARRTHREF-1375243986-33359</_dlc_DocId>
    <_dlc_DocIdUrl xmlns="dfe7fab5-ca36-4373-9e84-14533c573aad">
      <Url>https://pnnl.sharepoint.com/teams/EARRTH/_layouts/15/DocIdRedir.aspx?ID=EARRTHREF-1375243986-33359</Url>
      <Description>EARRTHREF-1375243986-33359</Description>
    </_dlc_DocIdUrl>
    <lcf76f155ced4ddcb4097134ff3c332f xmlns="f7f9503f-814b-432a-91f5-9c13c51348b4">
      <Terms xmlns="http://schemas.microsoft.com/office/infopath/2007/PartnerControls"/>
    </lcf76f155ced4ddcb4097134ff3c332f>
    <TaxCatchAll xmlns="dfe7fab5-ca36-4373-9e84-14533c573aad" xsi:nil="true"/>
  </documentManagement>
</p:properties>
</file>

<file path=customXml/itemProps1.xml><?xml version="1.0" encoding="utf-8"?>
<ds:datastoreItem xmlns:ds="http://schemas.openxmlformats.org/officeDocument/2006/customXml" ds:itemID="{A4E13B60-F906-47FC-96F6-F6C97FB01754}"/>
</file>

<file path=customXml/itemProps2.xml><?xml version="1.0" encoding="utf-8"?>
<ds:datastoreItem xmlns:ds="http://schemas.openxmlformats.org/officeDocument/2006/customXml" ds:itemID="{02DED62C-AC4A-41D7-BA21-F3046F8E7B59}"/>
</file>

<file path=customXml/itemProps3.xml><?xml version="1.0" encoding="utf-8"?>
<ds:datastoreItem xmlns:ds="http://schemas.openxmlformats.org/officeDocument/2006/customXml" ds:itemID="{44A871B1-3711-4249-BF60-EC5600A1A2EB}"/>
</file>

<file path=customXml/itemProps4.xml><?xml version="1.0" encoding="utf-8"?>
<ds:datastoreItem xmlns:ds="http://schemas.openxmlformats.org/officeDocument/2006/customXml" ds:itemID="{60512AE1-9FCD-498F-8A65-F3A271272E8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6058</TotalTime>
  <Words>1317</Words>
  <Application>Microsoft Office PowerPoint</Application>
  <PresentationFormat>Widescreen</PresentationFormat>
  <Paragraphs>226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Open Sans</vt:lpstr>
      <vt:lpstr>Arial</vt:lpstr>
      <vt:lpstr>Open Sans bold</vt:lpstr>
      <vt:lpstr>Open Sans SemiBold</vt:lpstr>
      <vt:lpstr>Wingdings</vt:lpstr>
      <vt:lpstr>Sandia Angles_CUI Generic</vt:lpstr>
      <vt:lpstr>Overview of MACCS Status and Development – Oct 2024</vt:lpstr>
      <vt:lpstr>Contents</vt:lpstr>
      <vt:lpstr>Current Versions</vt:lpstr>
      <vt:lpstr>Purpose for MACCS</vt:lpstr>
      <vt:lpstr>Processes Modeled in MACCS</vt:lpstr>
      <vt:lpstr>Phenomena Treated by MACCS</vt:lpstr>
      <vt:lpstr>MACCS Code Modules</vt:lpstr>
      <vt:lpstr>MACCS 4.0 Improvements (06/2020)</vt:lpstr>
      <vt:lpstr>Animation of Plume Segments</vt:lpstr>
      <vt:lpstr>Animation of Ground Deposition (Gaussian)</vt:lpstr>
      <vt:lpstr>MACCS 4.1 Improvements (07/2021)</vt:lpstr>
      <vt:lpstr>MACCS 4.0/4.1 Licensing Process</vt:lpstr>
      <vt:lpstr>MACCS 4.2 Improvements (03/2023)</vt:lpstr>
      <vt:lpstr>MACCS Modernization Motivation</vt:lpstr>
      <vt:lpstr>MACCS-UI/User Interface Modernization</vt:lpstr>
      <vt:lpstr>Analysis Code Modernization</vt:lpstr>
      <vt:lpstr>Supporting Documents</vt:lpstr>
      <vt:lpstr>Auxiliary and Supporting Files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Clayton, Dan</cp:lastModifiedBy>
  <cp:revision>471</cp:revision>
  <dcterms:created xsi:type="dcterms:W3CDTF">2018-07-21T13:25:45Z</dcterms:created>
  <dcterms:modified xsi:type="dcterms:W3CDTF">2024-09-28T23:35:02Z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0x0101006F577D85CA72664694D7796B41A5113E</vt:lpwstr>
  </property>
  <property fmtid="{D5CDD505-2E9C-101B-9397-08002B2CF9AE}" pid="3" name="_dlc_DocIdItemGuid">
    <vt:lpwstr>cb313a48-b03e-4a42-a7bf-b34a9c011297</vt:lpwstr>
  </property>
</Properties>
</file>